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256" r:id="rId2"/>
    <p:sldId id="272" r:id="rId3"/>
    <p:sldId id="291" r:id="rId4"/>
    <p:sldId id="293" r:id="rId5"/>
    <p:sldId id="287" r:id="rId6"/>
    <p:sldId id="294" r:id="rId7"/>
  </p:sldIdLst>
  <p:sldSz cx="9144000" cy="6858000" type="screen4x3"/>
  <p:notesSz cx="6888163" cy="10020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420A0A"/>
    <a:srgbClr val="000080"/>
    <a:srgbClr val="000E69"/>
    <a:srgbClr val="993333"/>
    <a:srgbClr val="000099"/>
    <a:srgbClr val="330099"/>
    <a:srgbClr val="6A08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174" autoAdjust="0"/>
    <p:restoredTop sz="83491" autoAdjust="0"/>
  </p:normalViewPr>
  <p:slideViewPr>
    <p:cSldViewPr snapToGrid="0">
      <p:cViewPr>
        <p:scale>
          <a:sx n="70" d="100"/>
          <a:sy n="70" d="100"/>
        </p:scale>
        <p:origin x="-1128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2510" y="-82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292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422" y="4759643"/>
            <a:ext cx="5051320" cy="450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9285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292" y="9519285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ea typeface="ＭＳ Ｐゴシック" pitchFamily="34" charset="-128"/>
              </a:defRPr>
            </a:lvl1pPr>
          </a:lstStyle>
          <a:p>
            <a:pPr>
              <a:defRPr/>
            </a:pPr>
            <a:fld id="{F93C73E4-A009-4C5D-B7A4-D3999E6C9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9939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85001" indent="-301923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207694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90771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73849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6905DFAE-1A55-4E5D-9646-FD37515BE54D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85001" indent="-301923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207694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90771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73849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048CA907-DD48-4347-84B1-3BD36990FEB9}" type="slidenum">
              <a:rPr lang="en-US" sz="1300"/>
              <a:pPr/>
              <a:t>2</a:t>
            </a:fld>
            <a:endParaRPr 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dirty="0" smtClean="0"/>
              <a:t>RefBank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ReFinder</a:t>
            </a:r>
            <a:endParaRPr lang="bg-BG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85001" indent="-301923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207694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90771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73849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048CA907-DD48-4347-84B1-3BD36990FEB9}" type="slidenum">
              <a:rPr lang="en-US" sz="1300"/>
              <a:pPr/>
              <a:t>3</a:t>
            </a:fld>
            <a:endParaRPr 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dirty="0" smtClean="0"/>
              <a:t>Goal in ViBRANT was to build a bibliography of life, not RefBank.</a:t>
            </a:r>
          </a:p>
          <a:p>
            <a:pPr eaLnBrk="1" hangingPunct="1"/>
            <a:r>
              <a:rPr lang="en-GB" dirty="0" smtClean="0"/>
              <a:t>Overall process in ViBRANT was to re-use existing tools wherever possible.</a:t>
            </a:r>
          </a:p>
          <a:p>
            <a:pPr eaLnBrk="1" hangingPunct="1"/>
            <a:r>
              <a:rPr lang="en-GB" dirty="0" smtClean="0"/>
              <a:t>Idea was to use CiteBank from BHL as wide audience and tied to primary source material; but that tool’s scope was changed to BHL articles only.</a:t>
            </a:r>
          </a:p>
          <a:p>
            <a:pPr eaLnBrk="1" hangingPunct="1"/>
            <a:r>
              <a:rPr lang="en-GB" dirty="0" smtClean="0"/>
              <a:t>Looked</a:t>
            </a:r>
            <a:r>
              <a:rPr lang="en-GB" baseline="0" dirty="0" smtClean="0"/>
              <a:t> for another existing biodiversity related reference tool: </a:t>
            </a:r>
            <a:r>
              <a:rPr lang="en-GB" dirty="0" smtClean="0"/>
              <a:t>RefBank, from Plazi and developed by ViBRANT partner KIT.</a:t>
            </a:r>
          </a:p>
          <a:p>
            <a:pPr eaLnBrk="1" hangingPunct="1"/>
            <a:r>
              <a:rPr lang="en-GB" dirty="0" smtClean="0"/>
              <a:t>Major</a:t>
            </a:r>
            <a:r>
              <a:rPr lang="en-GB" baseline="0" dirty="0" smtClean="0"/>
              <a:t> deliverable in ViBRANT to take RefBank from targeted audience of Plazi to wider scope, adding much import and export functionality.</a:t>
            </a:r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Cut to demo:</a:t>
            </a:r>
            <a:r>
              <a:rPr lang="en-GB" baseline="0" dirty="0" smtClean="0"/>
              <a:t> http://vbrant.ipd.uka.de/RefBank/search</a:t>
            </a:r>
            <a:endParaRPr lang="en-GB" dirty="0" smtClean="0"/>
          </a:p>
          <a:p>
            <a:pPr eaLnBrk="1" hangingPunct="1"/>
            <a:r>
              <a:rPr lang="en-GB" dirty="0" smtClean="0"/>
              <a:t>Show search screen</a:t>
            </a:r>
          </a:p>
          <a:p>
            <a:pPr eaLnBrk="1" hangingPunct="1"/>
            <a:r>
              <a:rPr lang="en-GB" dirty="0" smtClean="0"/>
              <a:t>Do search, Penev 2012 - Show result handling</a:t>
            </a:r>
            <a:r>
              <a:rPr lang="en-GB" baseline="0" dirty="0" smtClean="0"/>
              <a:t> options</a:t>
            </a:r>
          </a:p>
          <a:p>
            <a:pPr eaLnBrk="1" hangingPunct="1"/>
            <a:endParaRPr lang="en-GB" baseline="0" dirty="0" smtClean="0"/>
          </a:p>
          <a:p>
            <a:pPr eaLnBrk="1" hangingPunct="1"/>
            <a:r>
              <a:rPr lang="en-GB" baseline="0" dirty="0" smtClean="0"/>
              <a:t>Cut to Scratchpads sandbox: http://sandbox.scratchpads.eu/</a:t>
            </a:r>
          </a:p>
          <a:p>
            <a:pPr eaLnBrk="1" hangingPunct="1"/>
            <a:r>
              <a:rPr lang="en-GB" baseline="0" dirty="0" smtClean="0"/>
              <a:t>Show add </a:t>
            </a:r>
            <a:r>
              <a:rPr lang="en-GB" baseline="0" dirty="0" err="1" smtClean="0"/>
              <a:t>biblio</a:t>
            </a:r>
            <a:endParaRPr lang="en-GB" baseline="0" dirty="0" smtClean="0"/>
          </a:p>
          <a:p>
            <a:pPr eaLnBrk="1" hangingPunct="1"/>
            <a:r>
              <a:rPr lang="en-GB" baseline="0" dirty="0" smtClean="0"/>
              <a:t>Do search, </a:t>
            </a:r>
            <a:r>
              <a:rPr lang="en-GB" baseline="0" smtClean="0"/>
              <a:t>Penev 2012 - Show </a:t>
            </a:r>
            <a:r>
              <a:rPr lang="en-GB" baseline="0" dirty="0" smtClean="0"/>
              <a:t>result handling options</a:t>
            </a:r>
          </a:p>
          <a:p>
            <a:pPr eaLnBrk="1" hangingPunct="1"/>
            <a:endParaRPr lang="en-GB" baseline="0" dirty="0" smtClean="0"/>
          </a:p>
          <a:p>
            <a:pPr eaLnBrk="1" hangingPunct="1"/>
            <a:endParaRPr lang="bg-BG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85001" indent="-301923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207694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90771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73849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048CA907-DD48-4347-84B1-3BD36990FEB9}" type="slidenum">
              <a:rPr lang="en-US" sz="1300"/>
              <a:pPr/>
              <a:t>4</a:t>
            </a:fld>
            <a:endParaRPr 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dirty="0" smtClean="0"/>
              <a:t>ReFinder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Bibliography of life is a nice idea, but want to ensure it’s used;</a:t>
            </a:r>
            <a:r>
              <a:rPr lang="en-GB" baseline="0" dirty="0" smtClean="0"/>
              <a:t> not yet another abandoned initiative.</a:t>
            </a:r>
          </a:p>
          <a:p>
            <a:pPr eaLnBrk="1" hangingPunct="1"/>
            <a:r>
              <a:rPr lang="en-GB" baseline="0" dirty="0" smtClean="0"/>
              <a:t>ReFinder is part of the answer; extends integration of </a:t>
            </a:r>
            <a:r>
              <a:rPr lang="en-GB" dirty="0" smtClean="0"/>
              <a:t>RefBank</a:t>
            </a:r>
            <a:r>
              <a:rPr lang="en-GB" baseline="0" dirty="0" smtClean="0"/>
              <a:t> into daily workflow of the researcher.</a:t>
            </a:r>
          </a:p>
          <a:p>
            <a:pPr eaLnBrk="1" hangingPunct="1"/>
            <a:endParaRPr lang="en-GB" baseline="0" dirty="0" smtClean="0"/>
          </a:p>
          <a:p>
            <a:pPr eaLnBrk="1" hangingPunct="1"/>
            <a:r>
              <a:rPr lang="en-GB" baseline="0" dirty="0" smtClean="0"/>
              <a:t>Talk through slide with ReFinder as stand alone tool</a:t>
            </a:r>
            <a:endParaRPr lang="bg-BG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Mock up</a:t>
            </a:r>
            <a:r>
              <a:rPr lang="en-GB" baseline="0" dirty="0" smtClean="0"/>
              <a:t> of proposed search results screen based on simple search terms already available in RefBank.</a:t>
            </a:r>
          </a:p>
          <a:p>
            <a:endParaRPr lang="en-GB" baseline="0" dirty="0" smtClean="0"/>
          </a:p>
          <a:p>
            <a:r>
              <a:rPr lang="en-GB" baseline="0" dirty="0" smtClean="0"/>
              <a:t>Looking to offer faceted search, using additional keywords.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Key benefit is ‘Contribute to bibliography’ so easily add accurate citation to own writing.</a:t>
            </a:r>
          </a:p>
          <a:p>
            <a:endParaRPr lang="en-GB" baseline="0" dirty="0" smtClean="0"/>
          </a:p>
          <a:p>
            <a:r>
              <a:rPr lang="en-GB" baseline="0" dirty="0" smtClean="0"/>
              <a:t>Is no longer just a standalone tool is integrated into publishing workflow = PWT as presented by Lyubo earlier.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3C73E4-A009-4C5D-B7A4-D3999E6C9FE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7704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85001" indent="-301923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207694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90771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173849" indent="-241539"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048CA907-DD48-4347-84B1-3BD36990FEB9}" type="slidenum">
              <a:rPr lang="en-US" sz="1300"/>
              <a:pPr/>
              <a:t>6</a:t>
            </a:fld>
            <a:endParaRPr 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dirty="0" smtClean="0"/>
              <a:t>RefBank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ReFinder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Background-PowerpointSize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2700" y="-6350"/>
            <a:ext cx="8910638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9" descr="e-infrastructure-logo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88313" y="6448425"/>
            <a:ext cx="87153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0" descr="fp7logo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900" y="6359525"/>
            <a:ext cx="6413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6"/>
          <p:cNvSpPr txBox="1">
            <a:spLocks noChangeArrowheads="1"/>
          </p:cNvSpPr>
          <p:nvPr userDrawn="1"/>
        </p:nvSpPr>
        <p:spPr bwMode="auto">
          <a:xfrm>
            <a:off x="8366125" y="360363"/>
            <a:ext cx="7064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500" i="1">
                <a:ea typeface="ＭＳ Ｐゴシック" pitchFamily="34" charset="-128"/>
              </a:rPr>
              <a:t>Virtual Biodiversity</a:t>
            </a:r>
          </a:p>
        </p:txBody>
      </p:sp>
      <p:sp>
        <p:nvSpPr>
          <p:cNvPr id="8" name="Text Box 27"/>
          <p:cNvSpPr txBox="1">
            <a:spLocks noChangeArrowheads="1"/>
          </p:cNvSpPr>
          <p:nvPr userDrawn="1"/>
        </p:nvSpPr>
        <p:spPr bwMode="auto">
          <a:xfrm>
            <a:off x="8264525" y="219075"/>
            <a:ext cx="727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>
                <a:latin typeface="Helvetica" pitchFamily="34" charset="0"/>
                <a:ea typeface="ＭＳ Ｐゴシック" pitchFamily="34" charset="-128"/>
              </a:rPr>
              <a:t>ViBRANT</a:t>
            </a:r>
          </a:p>
        </p:txBody>
      </p:sp>
      <p:pic>
        <p:nvPicPr>
          <p:cNvPr id="9" name="Picture 28" descr="ViBRANT Logo BLACK Small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94650" y="38100"/>
            <a:ext cx="636588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625" y="3556000"/>
            <a:ext cx="3786188" cy="776288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91100" y="4403725"/>
            <a:ext cx="3792538" cy="842963"/>
          </a:xfrm>
        </p:spPr>
        <p:txBody>
          <a:bodyPr/>
          <a:lstStyle>
            <a:lvl1pPr marL="0" indent="0">
              <a:defRPr sz="1800" i="1">
                <a:solidFill>
                  <a:srgbClr val="0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67923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94C93-111F-4D25-8DE2-3EB8D7CADB6F}" type="slidenum">
              <a:rPr lang="en-US"/>
              <a:pPr>
                <a:defRPr/>
              </a:pPr>
              <a:t>‹#›</a:t>
            </a:fld>
            <a:r>
              <a:rPr lang="en-US"/>
              <a:t> of </a:t>
            </a:r>
          </a:p>
        </p:txBody>
      </p:sp>
    </p:spTree>
    <p:extLst>
      <p:ext uri="{BB962C8B-B14F-4D97-AF65-F5344CB8AC3E}">
        <p14:creationId xmlns:p14="http://schemas.microsoft.com/office/powerpoint/2010/main" xmlns="" val="3254242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31825"/>
            <a:ext cx="2201863" cy="50720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038" y="631825"/>
            <a:ext cx="6453187" cy="50720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2F611-F1B0-41E3-A83E-C0000092754C}" type="slidenum">
              <a:rPr lang="en-US"/>
              <a:pPr>
                <a:defRPr/>
              </a:pPr>
              <a:t>‹#›</a:t>
            </a:fld>
            <a:r>
              <a:rPr lang="en-US"/>
              <a:t> of </a:t>
            </a:r>
          </a:p>
        </p:txBody>
      </p:sp>
    </p:spTree>
    <p:extLst>
      <p:ext uri="{BB962C8B-B14F-4D97-AF65-F5344CB8AC3E}">
        <p14:creationId xmlns:p14="http://schemas.microsoft.com/office/powerpoint/2010/main" xmlns="" val="3997887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8" y="631825"/>
            <a:ext cx="8807450" cy="492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5950" y="1589088"/>
            <a:ext cx="7772400" cy="4114800"/>
          </a:xfrm>
        </p:spPr>
        <p:txBody>
          <a:bodyPr/>
          <a:lstStyle/>
          <a:p>
            <a:pPr lvl="0"/>
            <a:endParaRPr lang="bg-BG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17037-1E08-48F6-9009-B4F78B0CCFEA}" type="slidenum">
              <a:rPr lang="en-US"/>
              <a:pPr>
                <a:defRPr/>
              </a:pPr>
              <a:t>‹#›</a:t>
            </a:fld>
            <a:r>
              <a:rPr lang="en-US"/>
              <a:t> of </a:t>
            </a:r>
          </a:p>
        </p:txBody>
      </p:sp>
    </p:spTree>
    <p:extLst>
      <p:ext uri="{BB962C8B-B14F-4D97-AF65-F5344CB8AC3E}">
        <p14:creationId xmlns:p14="http://schemas.microsoft.com/office/powerpoint/2010/main" xmlns="" val="420223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8EA00-7261-4E8D-8F9F-46D5CF4D27DF}" type="slidenum">
              <a:rPr lang="en-US"/>
              <a:pPr>
                <a:defRPr/>
              </a:pPr>
              <a:t>‹#›</a:t>
            </a:fld>
            <a:r>
              <a:rPr lang="en-US"/>
              <a:t> of </a:t>
            </a:r>
          </a:p>
        </p:txBody>
      </p:sp>
    </p:spTree>
    <p:extLst>
      <p:ext uri="{BB962C8B-B14F-4D97-AF65-F5344CB8AC3E}">
        <p14:creationId xmlns:p14="http://schemas.microsoft.com/office/powerpoint/2010/main" xmlns="" val="325310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2AFBD-AF32-45DA-839D-3CA4ECD8AEB6}" type="slidenum">
              <a:rPr lang="en-US"/>
              <a:pPr>
                <a:defRPr/>
              </a:pPr>
              <a:t>‹#›</a:t>
            </a:fld>
            <a:r>
              <a:rPr lang="en-US"/>
              <a:t> of </a:t>
            </a:r>
          </a:p>
        </p:txBody>
      </p:sp>
    </p:spTree>
    <p:extLst>
      <p:ext uri="{BB962C8B-B14F-4D97-AF65-F5344CB8AC3E}">
        <p14:creationId xmlns:p14="http://schemas.microsoft.com/office/powerpoint/2010/main" xmlns="" val="197677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5890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50" y="15890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36B4F-1BD7-4A5E-A9C5-C72F77AC4D09}" type="slidenum">
              <a:rPr lang="en-US"/>
              <a:pPr>
                <a:defRPr/>
              </a:pPr>
              <a:t>‹#›</a:t>
            </a:fld>
            <a:r>
              <a:rPr lang="en-US"/>
              <a:t> of </a:t>
            </a:r>
          </a:p>
        </p:txBody>
      </p:sp>
    </p:spTree>
    <p:extLst>
      <p:ext uri="{BB962C8B-B14F-4D97-AF65-F5344CB8AC3E}">
        <p14:creationId xmlns:p14="http://schemas.microsoft.com/office/powerpoint/2010/main" xmlns="" val="306194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EBEE6-1978-4B63-8248-D26F2F66990E}" type="slidenum">
              <a:rPr lang="en-US"/>
              <a:pPr>
                <a:defRPr/>
              </a:pPr>
              <a:t>‹#›</a:t>
            </a:fld>
            <a:r>
              <a:rPr lang="en-US"/>
              <a:t> of </a:t>
            </a:r>
          </a:p>
        </p:txBody>
      </p:sp>
    </p:spTree>
    <p:extLst>
      <p:ext uri="{BB962C8B-B14F-4D97-AF65-F5344CB8AC3E}">
        <p14:creationId xmlns:p14="http://schemas.microsoft.com/office/powerpoint/2010/main" xmlns="" val="137307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E0F1D-91FE-4979-A5A9-5E6DFDDDA7F9}" type="slidenum">
              <a:rPr lang="en-US"/>
              <a:pPr>
                <a:defRPr/>
              </a:pPr>
              <a:t>‹#›</a:t>
            </a:fld>
            <a:r>
              <a:rPr lang="en-US"/>
              <a:t> of </a:t>
            </a:r>
          </a:p>
        </p:txBody>
      </p:sp>
    </p:spTree>
    <p:extLst>
      <p:ext uri="{BB962C8B-B14F-4D97-AF65-F5344CB8AC3E}">
        <p14:creationId xmlns:p14="http://schemas.microsoft.com/office/powerpoint/2010/main" xmlns="" val="342076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850A5-1692-42E4-B00C-AAFA3424ADE0}" type="slidenum">
              <a:rPr lang="en-US"/>
              <a:pPr>
                <a:defRPr/>
              </a:pPr>
              <a:t>‹#›</a:t>
            </a:fld>
            <a:r>
              <a:rPr lang="en-US"/>
              <a:t> of </a:t>
            </a:r>
          </a:p>
        </p:txBody>
      </p:sp>
    </p:spTree>
    <p:extLst>
      <p:ext uri="{BB962C8B-B14F-4D97-AF65-F5344CB8AC3E}">
        <p14:creationId xmlns:p14="http://schemas.microsoft.com/office/powerpoint/2010/main" xmlns="" val="260051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52D1E-D881-413F-B839-E8F6FF4E4D3B}" type="slidenum">
              <a:rPr lang="en-US"/>
              <a:pPr>
                <a:defRPr/>
              </a:pPr>
              <a:t>‹#›</a:t>
            </a:fld>
            <a:r>
              <a:rPr lang="en-US"/>
              <a:t> of </a:t>
            </a:r>
          </a:p>
        </p:txBody>
      </p:sp>
    </p:spTree>
    <p:extLst>
      <p:ext uri="{BB962C8B-B14F-4D97-AF65-F5344CB8AC3E}">
        <p14:creationId xmlns:p14="http://schemas.microsoft.com/office/powerpoint/2010/main" xmlns="" val="153887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F3972-C247-47E9-887C-EFA8E9166A98}" type="slidenum">
              <a:rPr lang="en-US"/>
              <a:pPr>
                <a:defRPr/>
              </a:pPr>
              <a:t>‹#›</a:t>
            </a:fld>
            <a:r>
              <a:rPr lang="en-US"/>
              <a:t> of </a:t>
            </a:r>
          </a:p>
        </p:txBody>
      </p:sp>
    </p:spTree>
    <p:extLst>
      <p:ext uri="{BB962C8B-B14F-4D97-AF65-F5344CB8AC3E}">
        <p14:creationId xmlns:p14="http://schemas.microsoft.com/office/powerpoint/2010/main" xmlns="" val="401990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5950" y="158908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1" name="Picture 8" descr="Header-PowerpointSiz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2700" y="-6350"/>
            <a:ext cx="668972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9" descr="Footer-PowerpointSiz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75" y="6270625"/>
            <a:ext cx="87630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0" descr="e-infrastructure-logo2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94663" y="6456363"/>
            <a:ext cx="87153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1" descr="fp7logo2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250" y="6367463"/>
            <a:ext cx="6413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8950" y="6502400"/>
            <a:ext cx="28956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1F601C26-320E-40AD-92CD-E279B8CE6E21}" type="slidenum">
              <a:rPr lang="en-US"/>
              <a:pPr>
                <a:defRPr/>
              </a:pPr>
              <a:t>‹#›</a:t>
            </a:fld>
            <a:r>
              <a:rPr lang="en-US"/>
              <a:t> of </a:t>
            </a:r>
          </a:p>
        </p:txBody>
      </p:sp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3038" y="631825"/>
            <a:ext cx="88074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057" name="Group 30"/>
          <p:cNvGrpSpPr>
            <a:grpSpLocks/>
          </p:cNvGrpSpPr>
          <p:nvPr userDrawn="1"/>
        </p:nvGrpSpPr>
        <p:grpSpPr bwMode="auto">
          <a:xfrm>
            <a:off x="7994650" y="38100"/>
            <a:ext cx="1077913" cy="490538"/>
            <a:chOff x="5036" y="24"/>
            <a:chExt cx="679" cy="309"/>
          </a:xfrm>
        </p:grpSpPr>
        <p:sp>
          <p:nvSpPr>
            <p:cNvPr id="1051" name="Text Box 27"/>
            <p:cNvSpPr txBox="1">
              <a:spLocks noChangeArrowheads="1"/>
            </p:cNvSpPr>
            <p:nvPr userDrawn="1"/>
          </p:nvSpPr>
          <p:spPr bwMode="auto">
            <a:xfrm>
              <a:off x="5270" y="227"/>
              <a:ext cx="44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sz="500" i="1">
                  <a:ea typeface="ＭＳ Ｐゴシック" pitchFamily="34" charset="-128"/>
                </a:rPr>
                <a:t>Virtual Biodiversity</a:t>
              </a:r>
            </a:p>
          </p:txBody>
        </p:sp>
        <p:sp>
          <p:nvSpPr>
            <p:cNvPr id="1052" name="Text Box 28"/>
            <p:cNvSpPr txBox="1">
              <a:spLocks noChangeArrowheads="1"/>
            </p:cNvSpPr>
            <p:nvPr userDrawn="1"/>
          </p:nvSpPr>
          <p:spPr bwMode="auto">
            <a:xfrm>
              <a:off x="5206" y="138"/>
              <a:ext cx="4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000">
                  <a:latin typeface="Helvetica" pitchFamily="34" charset="0"/>
                  <a:ea typeface="ＭＳ Ｐゴシック" pitchFamily="34" charset="-128"/>
                </a:rPr>
                <a:t>ViBRANT</a:t>
              </a:r>
            </a:p>
          </p:txBody>
        </p:sp>
        <p:pic>
          <p:nvPicPr>
            <p:cNvPr id="2060" name="Picture 29" descr="ViBRANT Logo BLACK Small"/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6" y="24"/>
              <a:ext cx="401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80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80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80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80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80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0080"/>
          </a:solidFill>
          <a:latin typeface="Arial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0080"/>
          </a:solidFill>
          <a:latin typeface="Arial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0080"/>
          </a:solidFill>
          <a:latin typeface="Arial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0080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 b="1">
          <a:solidFill>
            <a:srgbClr val="000E69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pitchFamily="-32" charset="0"/>
        <a:buChar char="•"/>
        <a:defRPr>
          <a:solidFill>
            <a:srgbClr val="993333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-32" charset="0"/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.King@open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3897/zookeys.150.216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Grp="1" noChangeArrowheads="1"/>
          </p:cNvSpPr>
          <p:nvPr>
            <p:ph type="ctrTitle"/>
          </p:nvPr>
        </p:nvSpPr>
        <p:spPr>
          <a:xfrm>
            <a:off x="217714" y="3843338"/>
            <a:ext cx="8715149" cy="776287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solidFill>
                  <a:schemeClr val="tx1"/>
                </a:solidFill>
              </a:rPr>
              <a:t>RefBank and ReFinder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2800" b="0" dirty="0" smtClean="0">
                <a:solidFill>
                  <a:schemeClr val="tx1"/>
                </a:solidFill>
              </a:rPr>
              <a:t>ViBRANT’s reference management tools</a:t>
            </a:r>
            <a:endParaRPr lang="en-US" sz="3200" b="0" dirty="0" smtClean="0">
              <a:solidFill>
                <a:schemeClr val="tx1"/>
              </a:solidFill>
            </a:endParaRPr>
          </a:p>
        </p:txBody>
      </p:sp>
      <p:sp>
        <p:nvSpPr>
          <p:cNvPr id="4099" name="Text Box 25"/>
          <p:cNvSpPr txBox="1">
            <a:spLocks noChangeArrowheads="1"/>
          </p:cNvSpPr>
          <p:nvPr/>
        </p:nvSpPr>
        <p:spPr bwMode="auto">
          <a:xfrm>
            <a:off x="4381500" y="5356225"/>
            <a:ext cx="45481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1200" b="1" dirty="0" smtClean="0">
                <a:latin typeface="Helvetica" pitchFamily="34" charset="0"/>
              </a:rPr>
              <a:t>Dauvit King, </a:t>
            </a:r>
            <a:r>
              <a:rPr lang="en-US" sz="1200" i="1" dirty="0" smtClean="0">
                <a:latin typeface="Helvetica" pitchFamily="34" charset="0"/>
              </a:rPr>
              <a:t>The Open University, UK, </a:t>
            </a:r>
            <a:r>
              <a:rPr lang="en-US" sz="1200" i="1" dirty="0" smtClean="0">
                <a:latin typeface="Helvetica" pitchFamily="34" charset="0"/>
                <a:hlinkClick r:id="rId3"/>
              </a:rPr>
              <a:t>David.King@open.ac.uk</a:t>
            </a:r>
            <a:endParaRPr lang="en-US" sz="1200" i="1" dirty="0" smtClean="0">
              <a:latin typeface="Helvetica" pitchFamily="34" charset="0"/>
            </a:endParaRPr>
          </a:p>
          <a:p>
            <a:endParaRPr lang="en-US" sz="1200" i="1" dirty="0">
              <a:latin typeface="Helvetica" pitchFamily="34" charset="0"/>
            </a:endParaRPr>
          </a:p>
          <a:p>
            <a:r>
              <a:rPr lang="en-US" sz="1200" dirty="0" smtClean="0">
                <a:latin typeface="Helvetica" pitchFamily="34" charset="0"/>
              </a:rPr>
              <a:t>ViBRANT/</a:t>
            </a:r>
            <a:r>
              <a:rPr lang="en-US" sz="1200" dirty="0" err="1" smtClean="0">
                <a:latin typeface="Helvetica" pitchFamily="34" charset="0"/>
              </a:rPr>
              <a:t>BeBOL</a:t>
            </a:r>
            <a:r>
              <a:rPr lang="en-US" sz="1200" dirty="0" smtClean="0">
                <a:latin typeface="Helvetica" pitchFamily="34" charset="0"/>
              </a:rPr>
              <a:t>/JEMU workshop, RBINS, 11 June 2013</a:t>
            </a:r>
            <a:endParaRPr lang="en-US" sz="1200" dirty="0">
              <a:latin typeface="Helvetica" pitchFamily="34" charset="0"/>
            </a:endParaRPr>
          </a:p>
        </p:txBody>
      </p:sp>
      <p:grpSp>
        <p:nvGrpSpPr>
          <p:cNvPr id="4100" name="Group 39"/>
          <p:cNvGrpSpPr>
            <a:grpSpLocks/>
          </p:cNvGrpSpPr>
          <p:nvPr/>
        </p:nvGrpSpPr>
        <p:grpSpPr bwMode="auto">
          <a:xfrm>
            <a:off x="1027113" y="1195388"/>
            <a:ext cx="4756150" cy="2176462"/>
            <a:chOff x="647" y="753"/>
            <a:chExt cx="2996" cy="1371"/>
          </a:xfrm>
        </p:grpSpPr>
        <p:pic>
          <p:nvPicPr>
            <p:cNvPr id="4101" name="Picture 38" descr="ViBRANT Logo No Text-Larg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" y="753"/>
              <a:ext cx="2008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2" name="Text Box 32"/>
            <p:cNvSpPr txBox="1">
              <a:spLocks noChangeArrowheads="1"/>
            </p:cNvSpPr>
            <p:nvPr/>
          </p:nvSpPr>
          <p:spPr bwMode="auto">
            <a:xfrm>
              <a:off x="1684" y="1417"/>
              <a:ext cx="1759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r>
                <a:rPr lang="en-US" sz="4800">
                  <a:latin typeface="Helvetica" pitchFamily="34" charset="0"/>
                </a:rPr>
                <a:t>ViBRANT</a:t>
              </a:r>
            </a:p>
          </p:txBody>
        </p:sp>
        <p:sp>
          <p:nvSpPr>
            <p:cNvPr id="4103" name="Text Box 33"/>
            <p:cNvSpPr txBox="1">
              <a:spLocks noChangeArrowheads="1"/>
            </p:cNvSpPr>
            <p:nvPr/>
          </p:nvSpPr>
          <p:spPr bwMode="auto">
            <a:xfrm>
              <a:off x="1948" y="1836"/>
              <a:ext cx="169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r>
                <a:rPr lang="en-US" i="1"/>
                <a:t>Virtual Biodiversity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72F052CA-8B51-4828-8FB6-63A720B6D7B0}" type="slidenum">
              <a:rPr lang="en-US" sz="1200" smtClean="0"/>
              <a:pPr/>
              <a:t>2</a:t>
            </a:fld>
            <a:r>
              <a:rPr lang="en-US" sz="1200" smtClean="0"/>
              <a:t> of 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590550"/>
            <a:ext cx="7761288" cy="49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4572000" y="6502400"/>
            <a:ext cx="7731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dirty="0" smtClean="0"/>
              <a:t>6</a:t>
            </a:r>
            <a:endParaRPr lang="en-US" sz="1200" dirty="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20700" y="1398588"/>
            <a:ext cx="7886700" cy="4719183"/>
          </a:xfrm>
        </p:spPr>
        <p:txBody>
          <a:bodyPr/>
          <a:lstStyle/>
          <a:p>
            <a:pPr lvl="0"/>
            <a:r>
              <a:rPr lang="en-GB" sz="2800" b="0" dirty="0" smtClean="0"/>
              <a:t>RefBank</a:t>
            </a:r>
          </a:p>
          <a:p>
            <a:pPr lvl="0">
              <a:buFont typeface="Arial" pitchFamily="34" charset="0"/>
              <a:buChar char="•"/>
            </a:pPr>
            <a:r>
              <a:rPr lang="en-GB" sz="2400" b="0" dirty="0" smtClean="0"/>
              <a:t>Why create another reference aggregator?</a:t>
            </a:r>
          </a:p>
          <a:p>
            <a:pPr lvl="0">
              <a:buFont typeface="Arial" pitchFamily="34" charset="0"/>
              <a:buChar char="•"/>
            </a:pPr>
            <a:r>
              <a:rPr lang="en-GB" sz="2400" b="0" dirty="0" smtClean="0"/>
              <a:t>Scratchpads integration</a:t>
            </a:r>
          </a:p>
          <a:p>
            <a:pPr lvl="0">
              <a:buFont typeface="Arial" pitchFamily="34" charset="0"/>
              <a:buChar char="•"/>
            </a:pPr>
            <a:r>
              <a:rPr lang="en-GB" sz="2400" b="0" dirty="0" smtClean="0"/>
              <a:t>How this is helpful to the researcher</a:t>
            </a:r>
          </a:p>
          <a:p>
            <a:pPr lvl="0">
              <a:buFont typeface="Arial" pitchFamily="34" charset="0"/>
              <a:buChar char="•"/>
            </a:pPr>
            <a:endParaRPr lang="en-GB" sz="2400" b="0" dirty="0" smtClean="0"/>
          </a:p>
          <a:p>
            <a:pPr marL="0" lvl="0" indent="0"/>
            <a:r>
              <a:rPr lang="en-GB" sz="2800" b="0" dirty="0" smtClean="0"/>
              <a:t>ReFinder</a:t>
            </a:r>
          </a:p>
          <a:p>
            <a:pPr lvl="0">
              <a:buFont typeface="Arial" pitchFamily="34" charset="0"/>
              <a:buChar char="•"/>
            </a:pPr>
            <a:r>
              <a:rPr lang="en-GB" sz="2400" b="0" dirty="0" smtClean="0"/>
              <a:t>Why create another reference finder?</a:t>
            </a:r>
          </a:p>
          <a:p>
            <a:pPr lvl="0">
              <a:buFont typeface="Arial" pitchFamily="34" charset="0"/>
              <a:buChar char="•"/>
            </a:pPr>
            <a:r>
              <a:rPr lang="en-GB" sz="2400" b="0" dirty="0" smtClean="0"/>
              <a:t>PWT integration</a:t>
            </a:r>
          </a:p>
          <a:p>
            <a:pPr lvl="0">
              <a:buFont typeface="Arial" pitchFamily="34" charset="0"/>
              <a:buChar char="•"/>
            </a:pPr>
            <a:r>
              <a:rPr lang="en-GB" sz="2400" b="0" dirty="0" smtClean="0"/>
              <a:t>How this is helpful to the researcher</a:t>
            </a:r>
            <a:endParaRPr lang="en-GB" sz="2400" b="0" dirty="0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bg-BG"/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72F052CA-8B51-4828-8FB6-63A720B6D7B0}" type="slidenum">
              <a:rPr lang="en-US" sz="1200" smtClean="0"/>
              <a:pPr/>
              <a:t>3</a:t>
            </a:fld>
            <a:r>
              <a:rPr lang="en-US" sz="1200" dirty="0" smtClean="0"/>
              <a:t> of 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590550"/>
            <a:ext cx="7761288" cy="49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RefBank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4572000" y="6502400"/>
            <a:ext cx="7731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dirty="0" smtClean="0"/>
              <a:t>6</a:t>
            </a:r>
            <a:endParaRPr lang="en-US" sz="1200" dirty="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20700" y="1398588"/>
            <a:ext cx="7886700" cy="4719183"/>
          </a:xfrm>
        </p:spPr>
        <p:txBody>
          <a:bodyPr/>
          <a:lstStyle/>
          <a:p>
            <a:pPr marL="0" lvl="0" indent="0">
              <a:spcBef>
                <a:spcPts val="0"/>
              </a:spcBef>
            </a:pPr>
            <a:r>
              <a:rPr lang="en-GB" sz="2800" b="0" dirty="0" smtClean="0"/>
              <a:t>King </a:t>
            </a:r>
            <a:r>
              <a:rPr lang="en-GB" sz="2800" b="0" i="1" dirty="0" smtClean="0"/>
              <a:t>et al. </a:t>
            </a:r>
            <a:r>
              <a:rPr lang="en-GB" sz="2800" b="0" dirty="0" smtClean="0"/>
              <a:t>(2011</a:t>
            </a:r>
            <a:r>
              <a:rPr lang="en-GB" sz="2800" b="0" dirty="0"/>
              <a:t>) </a:t>
            </a:r>
            <a:r>
              <a:rPr lang="en-GB" sz="2800" b="0" i="1" dirty="0"/>
              <a:t>Towards the bibliography of </a:t>
            </a:r>
            <a:r>
              <a:rPr lang="en-GB" sz="2800" b="0" i="1" dirty="0" smtClean="0"/>
              <a:t>life</a:t>
            </a:r>
            <a:r>
              <a:rPr lang="en-GB" sz="2800" b="0" dirty="0" smtClean="0"/>
              <a:t>. </a:t>
            </a:r>
            <a:r>
              <a:rPr lang="en-GB" sz="2800" b="0" dirty="0"/>
              <a:t>In</a:t>
            </a:r>
            <a:r>
              <a:rPr lang="en-GB" sz="2800" b="0" dirty="0" smtClean="0"/>
              <a:t>: Smith &amp; Penev (</a:t>
            </a:r>
            <a:r>
              <a:rPr lang="en-GB" sz="2800" b="0" dirty="0" err="1" smtClean="0"/>
              <a:t>Eds</a:t>
            </a:r>
            <a:r>
              <a:rPr lang="en-GB" sz="2800" b="0" dirty="0" smtClean="0"/>
              <a:t>) e-Infrastructures for data publishing in biodiversity science. </a:t>
            </a:r>
            <a:r>
              <a:rPr lang="en-GB" sz="2800" b="0" i="1" dirty="0" err="1" smtClean="0"/>
              <a:t>ZooKeys</a:t>
            </a:r>
            <a:r>
              <a:rPr lang="en-GB" sz="2800" b="0" i="1" dirty="0" smtClean="0"/>
              <a:t> </a:t>
            </a:r>
            <a:r>
              <a:rPr lang="en-GB" sz="2800" dirty="0" smtClean="0"/>
              <a:t>150</a:t>
            </a:r>
            <a:r>
              <a:rPr lang="en-GB" sz="2800" b="0" dirty="0" smtClean="0"/>
              <a:t>: 151–166.</a:t>
            </a:r>
          </a:p>
          <a:p>
            <a:pPr marL="0" lvl="0" indent="0">
              <a:spcBef>
                <a:spcPts val="0"/>
              </a:spcBef>
            </a:pPr>
            <a:endParaRPr lang="en-GB" sz="2800" b="0" dirty="0"/>
          </a:p>
          <a:p>
            <a:pPr marL="0" lvl="0" indent="0">
              <a:spcBef>
                <a:spcPts val="0"/>
              </a:spcBef>
            </a:pPr>
            <a:r>
              <a:rPr lang="en-GB" sz="2800" b="0"/>
              <a:t>Downloadable from: </a:t>
            </a:r>
            <a:r>
              <a:rPr lang="en-GB" sz="2800" b="0">
                <a:hlinkClick r:id="rId3"/>
              </a:rPr>
              <a:t>http://</a:t>
            </a:r>
            <a:r>
              <a:rPr lang="en-GB" sz="2800" b="0" smtClean="0">
                <a:hlinkClick r:id="rId3"/>
              </a:rPr>
              <a:t>dx.doi.org/10.3897/zookeys.150.2167</a:t>
            </a:r>
            <a:endParaRPr lang="en-GB" sz="2800" b="0" smtClean="0"/>
          </a:p>
          <a:p>
            <a:pPr marL="0" lvl="0" indent="0">
              <a:spcBef>
                <a:spcPts val="0"/>
              </a:spcBef>
            </a:pPr>
            <a:endParaRPr lang="en-GB" sz="2800" b="0" dirty="0" smtClean="0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bg-BG"/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8278180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1071"/>
            <a:ext cx="9143999" cy="5723164"/>
          </a:xfrm>
          <a:prstGeom prst="rect">
            <a:avLst/>
          </a:prstGeom>
        </p:spPr>
      </p:pic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72F052CA-8B51-4828-8FB6-63A720B6D7B0}" type="slidenum">
              <a:rPr lang="en-US" sz="1200" smtClean="0"/>
              <a:pPr/>
              <a:t>4</a:t>
            </a:fld>
            <a:r>
              <a:rPr lang="en-US" sz="1200" dirty="0" smtClean="0"/>
              <a:t> of 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4572000" y="6502400"/>
            <a:ext cx="7731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dirty="0" smtClean="0"/>
              <a:t>6</a:t>
            </a:r>
            <a:endParaRPr lang="en-US" sz="1200" dirty="0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bg-BG"/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7551320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F0FB2B10-B3E8-4EF4-BD29-87D458C004A7}" type="slidenum">
              <a:rPr lang="en-US" sz="1200" smtClean="0"/>
              <a:pPr/>
              <a:t>5</a:t>
            </a:fld>
            <a:r>
              <a:rPr lang="en-US" sz="1200" smtClean="0"/>
              <a:t> of </a:t>
            </a:r>
          </a:p>
        </p:txBody>
      </p:sp>
      <p:pic>
        <p:nvPicPr>
          <p:cNvPr id="14339" name="Picture 2" descr="REFBAN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9563" y="0"/>
            <a:ext cx="63960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72F052CA-8B51-4828-8FB6-63A720B6D7B0}" type="slidenum">
              <a:rPr lang="en-US" sz="1200" smtClean="0"/>
              <a:pPr/>
              <a:t>6</a:t>
            </a:fld>
            <a:r>
              <a:rPr lang="en-US" sz="1200" smtClean="0"/>
              <a:t> of 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590550"/>
            <a:ext cx="7761288" cy="49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4572000" y="6502400"/>
            <a:ext cx="7731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dirty="0" smtClean="0"/>
              <a:t>6</a:t>
            </a:r>
            <a:endParaRPr lang="en-US" sz="1200" dirty="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20700" y="1398588"/>
            <a:ext cx="7886700" cy="4719183"/>
          </a:xfrm>
        </p:spPr>
        <p:txBody>
          <a:bodyPr/>
          <a:lstStyle/>
          <a:p>
            <a:pPr lvl="0"/>
            <a:r>
              <a:rPr lang="en-GB" sz="2800" b="0" dirty="0" smtClean="0"/>
              <a:t>RefBank</a:t>
            </a:r>
          </a:p>
          <a:p>
            <a:pPr lvl="0">
              <a:buFont typeface="Arial" pitchFamily="34" charset="0"/>
              <a:buChar char="•"/>
            </a:pPr>
            <a:r>
              <a:rPr lang="en-GB" sz="2400" b="0" dirty="0" smtClean="0"/>
              <a:t>Scratchpads integration</a:t>
            </a:r>
          </a:p>
          <a:p>
            <a:pPr lvl="0">
              <a:buFont typeface="Arial" pitchFamily="34" charset="0"/>
              <a:buChar char="•"/>
            </a:pPr>
            <a:r>
              <a:rPr lang="en-GB" sz="2400" b="0" dirty="0" smtClean="0"/>
              <a:t>No additional work to share references</a:t>
            </a:r>
          </a:p>
          <a:p>
            <a:pPr lvl="0">
              <a:buFont typeface="Arial" pitchFamily="34" charset="0"/>
              <a:buChar char="•"/>
            </a:pPr>
            <a:endParaRPr lang="en-GB" sz="2400" b="0" dirty="0" smtClean="0"/>
          </a:p>
          <a:p>
            <a:pPr marL="0" lvl="0" indent="0"/>
            <a:r>
              <a:rPr lang="en-GB" sz="2800" b="0" dirty="0" smtClean="0"/>
              <a:t>ReFinder</a:t>
            </a:r>
          </a:p>
          <a:p>
            <a:pPr lvl="0">
              <a:buFont typeface="Arial" pitchFamily="34" charset="0"/>
              <a:buChar char="•"/>
            </a:pPr>
            <a:r>
              <a:rPr lang="en-GB" sz="2400" b="0" dirty="0" smtClean="0"/>
              <a:t>PWT integration</a:t>
            </a:r>
          </a:p>
          <a:p>
            <a:pPr lvl="0">
              <a:buFont typeface="Arial" pitchFamily="34" charset="0"/>
              <a:buChar char="•"/>
            </a:pPr>
            <a:r>
              <a:rPr lang="en-GB" sz="2400" b="0" dirty="0" smtClean="0"/>
              <a:t>No additional work to use references</a:t>
            </a:r>
            <a:endParaRPr lang="en-GB" sz="2400" b="0" dirty="0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bg-BG"/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7116950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8791</TotalTime>
  <Words>393</Words>
  <Application>Microsoft Office PowerPoint</Application>
  <PresentationFormat>On-screen Show (4:3)</PresentationFormat>
  <Paragraphs>77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RefBank and ReFinder ViBRANT’s reference management tools</vt:lpstr>
      <vt:lpstr>Introduction</vt:lpstr>
      <vt:lpstr>RefBank</vt:lpstr>
      <vt:lpstr>Slide 4</vt:lpstr>
      <vt:lpstr>Slide 5</vt:lpstr>
      <vt:lpstr>Conclusion</vt:lpstr>
    </vt:vector>
  </TitlesOfParts>
  <Company>Natural History Museum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Vincent Smith</dc:creator>
  <cp:lastModifiedBy>Isa Vandevelde</cp:lastModifiedBy>
  <cp:revision>117</cp:revision>
  <cp:lastPrinted>2013-06-09T16:48:22Z</cp:lastPrinted>
  <dcterms:created xsi:type="dcterms:W3CDTF">2010-08-23T10:12:07Z</dcterms:created>
  <dcterms:modified xsi:type="dcterms:W3CDTF">2013-06-13T08:11:47Z</dcterms:modified>
</cp:coreProperties>
</file>