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24"/>
  </p:notesMasterIdLst>
  <p:sldIdLst>
    <p:sldId id="274" r:id="rId2"/>
    <p:sldId id="380" r:id="rId3"/>
    <p:sldId id="420" r:id="rId4"/>
    <p:sldId id="389" r:id="rId5"/>
    <p:sldId id="390" r:id="rId6"/>
    <p:sldId id="418" r:id="rId7"/>
    <p:sldId id="421" r:id="rId8"/>
    <p:sldId id="407" r:id="rId9"/>
    <p:sldId id="424" r:id="rId10"/>
    <p:sldId id="417" r:id="rId11"/>
    <p:sldId id="416" r:id="rId12"/>
    <p:sldId id="410" r:id="rId13"/>
    <p:sldId id="412" r:id="rId14"/>
    <p:sldId id="413" r:id="rId15"/>
    <p:sldId id="414" r:id="rId16"/>
    <p:sldId id="401" r:id="rId17"/>
    <p:sldId id="423" r:id="rId18"/>
    <p:sldId id="402" r:id="rId19"/>
    <p:sldId id="405" r:id="rId20"/>
    <p:sldId id="422" r:id="rId21"/>
    <p:sldId id="404" r:id="rId22"/>
    <p:sldId id="425" r:id="rId23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500" kern="1200">
        <a:solidFill>
          <a:schemeClr val="tx1"/>
        </a:solidFill>
        <a:latin typeface="Verdana" pitchFamily="34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1500" kern="1200">
        <a:solidFill>
          <a:schemeClr val="tx1"/>
        </a:solidFill>
        <a:latin typeface="Verdana" pitchFamily="34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1500" kern="1200">
        <a:solidFill>
          <a:schemeClr val="tx1"/>
        </a:solidFill>
        <a:latin typeface="Verdana" pitchFamily="34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1500" kern="1200">
        <a:solidFill>
          <a:schemeClr val="tx1"/>
        </a:solidFill>
        <a:latin typeface="Verdana" pitchFamily="34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1500" kern="1200">
        <a:solidFill>
          <a:schemeClr val="tx1"/>
        </a:solidFill>
        <a:latin typeface="Verdana" pitchFamily="34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500" kern="1200">
        <a:solidFill>
          <a:schemeClr val="tx1"/>
        </a:solidFill>
        <a:latin typeface="Verdana" pitchFamily="34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1500" kern="1200">
        <a:solidFill>
          <a:schemeClr val="tx1"/>
        </a:solidFill>
        <a:latin typeface="Verdana" pitchFamily="34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1500" kern="1200">
        <a:solidFill>
          <a:schemeClr val="tx1"/>
        </a:solidFill>
        <a:latin typeface="Verdana" pitchFamily="34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1500" kern="1200">
        <a:solidFill>
          <a:schemeClr val="tx1"/>
        </a:solidFill>
        <a:latin typeface="Verdana" pitchFamily="34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FFFFFF"/>
    <a:srgbClr val="FFFF99"/>
    <a:srgbClr val="00FF00"/>
    <a:srgbClr val="F86E8F"/>
    <a:srgbClr val="5F5F5F"/>
    <a:srgbClr val="780621"/>
    <a:srgbClr val="66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88" autoAdjust="0"/>
    <p:restoredTop sz="94585" autoAdjust="0"/>
  </p:normalViewPr>
  <p:slideViewPr>
    <p:cSldViewPr snapToGrid="0">
      <p:cViewPr>
        <p:scale>
          <a:sx n="66" d="100"/>
          <a:sy n="66" d="100"/>
        </p:scale>
        <p:origin x="-714" y="-78"/>
      </p:cViewPr>
      <p:guideLst>
        <p:guide orient="horz" pos="2160"/>
        <p:guide pos="3264"/>
      </p:guideLst>
    </p:cSldViewPr>
  </p:slideViewPr>
  <p:outlineViewPr>
    <p:cViewPr>
      <p:scale>
        <a:sx n="33" d="100"/>
        <a:sy n="33" d="100"/>
      </p:scale>
      <p:origin x="48" y="281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7ED108E-92EE-4A68-AFC0-3671E2ADB57B}" type="datetimeFigureOut">
              <a:rPr lang="en-US"/>
              <a:pPr>
                <a:defRPr/>
              </a:pPr>
              <a:t>7/25/2011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27141E7-CE0F-489A-A290-947FF35DAA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/>
          <a:lstStyle/>
          <a:p>
            <a:endParaRPr lang="bg-BG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/>
          <a:lstStyle/>
          <a:p>
            <a:endParaRPr lang="bg-BG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246E5C5-8B6E-426D-A384-3E421EE1E284}" type="slidenum">
              <a:rPr lang="en-US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Times New Roman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Times New Roman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Times New Roman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Times New Roman" charset="0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Times New Roman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Times New Roman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Times New Roman" charset="0"/>
              </a:endParaRPr>
            </a:p>
          </p:txBody>
        </p:sp>
      </p:grpSp>
      <p:sp>
        <p:nvSpPr>
          <p:cNvPr id="29707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bg-BG"/>
              <a:t>Click to edit Master title style</a:t>
            </a:r>
          </a:p>
        </p:txBody>
      </p:sp>
      <p:sp>
        <p:nvSpPr>
          <p:cNvPr id="29708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bg-BG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F1A1E-C800-46C5-8384-F56A6017424E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075755-2B25-415F-968E-B7818BAB5441}" type="slidenum">
              <a:rPr lang="bg-BG"/>
              <a:pPr>
                <a:defRPr/>
              </a:pPr>
              <a:t>‹#›</a:t>
            </a:fld>
            <a:endParaRPr lang="bg-BG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643144-AAEA-45C3-8B0A-953E5D5C69B7}" type="slidenum">
              <a:rPr lang="bg-BG"/>
              <a:pPr>
                <a:defRPr/>
              </a:pPr>
              <a:t>‹#›</a:t>
            </a:fld>
            <a:endParaRPr lang="bg-BG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60DA70-CF96-4899-BF0E-AE37F37295E7}" type="slidenum">
              <a:rPr lang="bg-BG"/>
              <a:pPr>
                <a:defRPr/>
              </a:pPr>
              <a:t>‹#›</a:t>
            </a:fld>
            <a:endParaRPr lang="bg-BG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B76D46-8739-4316-9AB4-DE6E5C447329}" type="slidenum">
              <a:rPr lang="bg-BG"/>
              <a:pPr>
                <a:defRPr/>
              </a:pPr>
              <a:t>‹#›</a:t>
            </a:fld>
            <a:endParaRPr lang="bg-BG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6D00C5-C7F2-43D9-BFFD-A0CA4B7C7FA3}" type="slidenum">
              <a:rPr lang="bg-BG"/>
              <a:pPr>
                <a:defRPr/>
              </a:pPr>
              <a:t>‹#›</a:t>
            </a:fld>
            <a:endParaRPr lang="bg-BG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E8F6C3-8200-4A67-B6AF-6C5D8FB81477}" type="slidenum">
              <a:rPr lang="bg-BG"/>
              <a:pPr>
                <a:defRPr/>
              </a:pPr>
              <a:t>‹#›</a:t>
            </a:fld>
            <a:endParaRPr lang="bg-BG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A0169-D91B-4EF5-9A60-9428B91F1B4F}" type="slidenum">
              <a:rPr lang="bg-BG"/>
              <a:pPr>
                <a:defRPr/>
              </a:pPr>
              <a:t>‹#›</a:t>
            </a:fld>
            <a:endParaRPr lang="bg-BG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B2897-660B-46D7-9D3D-E3DA627B3552}" type="slidenum">
              <a:rPr lang="bg-BG"/>
              <a:pPr>
                <a:defRPr/>
              </a:pPr>
              <a:t>‹#›</a:t>
            </a:fld>
            <a:endParaRPr lang="bg-BG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96680-87B0-4EEB-90BF-D796C5E0CBC2}" type="slidenum">
              <a:rPr lang="bg-BG"/>
              <a:pPr>
                <a:defRPr/>
              </a:pPr>
              <a:t>‹#›</a:t>
            </a:fld>
            <a:endParaRPr lang="bg-BG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EF285C-CB28-4EAA-95D5-C89A1B3E9E32}" type="slidenum">
              <a:rPr lang="bg-BG"/>
              <a:pPr>
                <a:defRPr/>
              </a:pPr>
              <a:t>‹#›</a:t>
            </a:fld>
            <a:endParaRPr lang="bg-BG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1A2483-AB09-45CC-A3D4-479FBCB970FE}" type="slidenum">
              <a:rPr lang="bg-BG"/>
              <a:pPr>
                <a:defRPr/>
              </a:pPr>
              <a:t>‹#›</a:t>
            </a:fld>
            <a:endParaRPr lang="bg-BG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5C4180-AB7F-4240-911D-C5B1E60313BA}" type="slidenum">
              <a:rPr lang="bg-BG"/>
              <a:pPr>
                <a:defRPr/>
              </a:pPr>
              <a:t>‹#›</a:t>
            </a:fld>
            <a:endParaRPr lang="bg-BG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cs typeface="Times New Roman" charset="0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Times New Roman" charset="0"/>
              </a:defRPr>
            </a:lvl1pPr>
          </a:lstStyle>
          <a:p>
            <a:pPr>
              <a:defRPr/>
            </a:pPr>
            <a:fld id="{77729AF6-9464-42E0-A6A0-2C114574DC8B}" type="slidenum">
              <a:rPr lang="bg-BG"/>
              <a:pPr>
                <a:defRPr/>
              </a:pPr>
              <a:t>‹#›</a:t>
            </a:fld>
            <a:endParaRPr lang="bg-BG"/>
          </a:p>
        </p:txBody>
      </p:sp>
      <p:grpSp>
        <p:nvGrpSpPr>
          <p:cNvPr id="2052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2056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28678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Times New Roman" charset="0"/>
                </a:endParaRPr>
              </a:p>
            </p:txBody>
          </p:sp>
          <p:sp>
            <p:nvSpPr>
              <p:cNvPr id="28679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Times New Roman" charset="0"/>
                </a:endParaRPr>
              </a:p>
            </p:txBody>
          </p:sp>
          <p:sp>
            <p:nvSpPr>
              <p:cNvPr id="28680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Times New Roman" charset="0"/>
                </a:endParaRPr>
              </a:p>
            </p:txBody>
          </p:sp>
          <p:sp>
            <p:nvSpPr>
              <p:cNvPr id="28681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Times New Roman" charset="0"/>
                </a:endParaRPr>
              </a:p>
            </p:txBody>
          </p:sp>
          <p:sp>
            <p:nvSpPr>
              <p:cNvPr id="28682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Times New Roman" charset="0"/>
                </a:endParaRPr>
              </a:p>
            </p:txBody>
          </p:sp>
        </p:grpSp>
        <p:sp>
          <p:nvSpPr>
            <p:cNvPr id="28683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Times New Roman" charset="0"/>
              </a:endParaRPr>
            </a:p>
          </p:txBody>
        </p:sp>
        <p:sp>
          <p:nvSpPr>
            <p:cNvPr id="2868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Times New Roman" charset="0"/>
              </a:endParaRPr>
            </a:p>
          </p:txBody>
        </p:sp>
      </p:grpSp>
      <p:sp>
        <p:nvSpPr>
          <p:cNvPr id="28685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bg-BG" smtClean="0"/>
              <a:t>Click to edit Master title style</a:t>
            </a:r>
          </a:p>
        </p:txBody>
      </p:sp>
      <p:sp>
        <p:nvSpPr>
          <p:cNvPr id="2868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  <a:cs typeface="Times New Roman" charset="0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2868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smtClean="0"/>
              <a:t>Click to edit Master text styles</a:t>
            </a:r>
          </a:p>
          <a:p>
            <a:pPr lvl="1"/>
            <a:r>
              <a:rPr lang="bg-BG" smtClean="0"/>
              <a:t>Second level</a:t>
            </a:r>
          </a:p>
          <a:p>
            <a:pPr lvl="2"/>
            <a:r>
              <a:rPr lang="bg-BG" smtClean="0"/>
              <a:t>Third level</a:t>
            </a:r>
          </a:p>
          <a:p>
            <a:pPr lvl="3"/>
            <a:r>
              <a:rPr lang="bg-BG" smtClean="0"/>
              <a:t>Fourth level</a:t>
            </a:r>
          </a:p>
          <a:p>
            <a:pPr lvl="4"/>
            <a:r>
              <a:rPr lang="bg-BG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3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Lucida Sans Unicode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Lucida Sans Unicode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Lucida Sans Unicode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Lucida Sans Unicode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4.jpeg"/><Relationship Id="rId7" Type="http://schemas.openxmlformats.org/officeDocument/2006/relationships/image" Target="../media/image61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10" Type="http://schemas.openxmlformats.org/officeDocument/2006/relationships/image" Target="../media/image64.png"/><Relationship Id="rId4" Type="http://schemas.openxmlformats.org/officeDocument/2006/relationships/image" Target="../media/image60.jpeg"/><Relationship Id="rId9" Type="http://schemas.openxmlformats.org/officeDocument/2006/relationships/image" Target="../media/image6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jpe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203200" y="986973"/>
            <a:ext cx="8459334" cy="3049588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4400" dirty="0" smtClean="0">
                <a:solidFill>
                  <a:schemeClr val="tx1"/>
                </a:solidFill>
              </a:rPr>
              <a:t>Link yourself or perish?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smtClean="0">
                <a:solidFill>
                  <a:schemeClr val="tx1"/>
                </a:solidFill>
              </a:rPr>
              <a:t/>
            </a:r>
            <a:br>
              <a:rPr lang="en-US" sz="3600" dirty="0" smtClean="0">
                <a:solidFill>
                  <a:schemeClr val="tx1"/>
                </a:solidFill>
              </a:rPr>
            </a:br>
            <a:r>
              <a:rPr lang="en-US" sz="1200" dirty="0" smtClean="0">
                <a:solidFill>
                  <a:schemeClr val="tx1"/>
                </a:solidFill>
              </a:rPr>
              <a:t/>
            </a:r>
            <a:br>
              <a:rPr lang="en-US" sz="1200" dirty="0" smtClean="0">
                <a:solidFill>
                  <a:schemeClr val="tx1"/>
                </a:solidFill>
              </a:rPr>
            </a:br>
            <a:r>
              <a:rPr lang="en-US" sz="3400" dirty="0" err="1" smtClean="0">
                <a:solidFill>
                  <a:schemeClr val="tx1"/>
                </a:solidFill>
              </a:rPr>
              <a:t>PhytoKeys</a:t>
            </a:r>
            <a:r>
              <a:rPr lang="en-US" sz="3400" dirty="0" smtClean="0">
                <a:solidFill>
                  <a:schemeClr val="tx1"/>
                </a:solidFill>
              </a:rPr>
              <a:t>, </a:t>
            </a:r>
            <a:r>
              <a:rPr lang="en-US" sz="3400" dirty="0" smtClean="0">
                <a:solidFill>
                  <a:schemeClr val="tx1"/>
                </a:solidFill>
              </a:rPr>
              <a:t>the </a:t>
            </a:r>
            <a:r>
              <a:rPr lang="en-US" sz="3400" dirty="0" smtClean="0">
                <a:solidFill>
                  <a:schemeClr val="tx1"/>
                </a:solidFill>
              </a:rPr>
              <a:t>next generation journal in systematic botany</a:t>
            </a:r>
            <a:br>
              <a:rPr lang="en-US" sz="3400" dirty="0" smtClean="0">
                <a:solidFill>
                  <a:schemeClr val="tx1"/>
                </a:solidFill>
              </a:rPr>
            </a:br>
            <a:r>
              <a:rPr lang="en-US" sz="3600" dirty="0" smtClean="0">
                <a:solidFill>
                  <a:schemeClr val="tx1"/>
                </a:solidFill>
              </a:rPr>
              <a:t/>
            </a:r>
            <a:br>
              <a:rPr lang="en-US" sz="3600" dirty="0" smtClean="0">
                <a:solidFill>
                  <a:schemeClr val="tx1"/>
                </a:solidFill>
              </a:rPr>
            </a:br>
            <a:r>
              <a:rPr lang="bg-BG" sz="2000" dirty="0" smtClean="0"/>
              <a:t>Lyubomir Penev</a:t>
            </a:r>
            <a:r>
              <a:rPr lang="en-US" sz="2000" baseline="30000" dirty="0" smtClean="0"/>
              <a:t>1</a:t>
            </a:r>
            <a:r>
              <a:rPr lang="bg-BG" sz="2000" dirty="0" smtClean="0"/>
              <a:t>, W. John Kress</a:t>
            </a:r>
            <a:r>
              <a:rPr lang="en-US" sz="2000" baseline="30000" dirty="0" smtClean="0"/>
              <a:t>2</a:t>
            </a:r>
            <a:r>
              <a:rPr lang="bg-BG" sz="2000" dirty="0" smtClean="0"/>
              <a:t>, Sandra Knapp</a:t>
            </a:r>
            <a:r>
              <a:rPr lang="en-US" sz="2000" baseline="30000" dirty="0" smtClean="0"/>
              <a:t>3</a:t>
            </a:r>
            <a:r>
              <a:rPr lang="bg-BG" sz="2000" dirty="0" smtClean="0"/>
              <a:t>, De-Zhu Li</a:t>
            </a:r>
            <a:r>
              <a:rPr lang="en-US" sz="2000" baseline="30000" dirty="0" smtClean="0"/>
              <a:t>4</a:t>
            </a:r>
            <a:r>
              <a:rPr lang="en-GB" sz="2000" dirty="0" smtClean="0"/>
              <a:t>, </a:t>
            </a:r>
            <a:r>
              <a:rPr lang="bg-BG" sz="2000" dirty="0" smtClean="0"/>
              <a:t>Susanne </a:t>
            </a:r>
            <a:r>
              <a:rPr lang="en-GB" sz="2000" dirty="0" smtClean="0"/>
              <a:t>Renner</a:t>
            </a:r>
            <a:r>
              <a:rPr lang="en-GB" sz="2000" baseline="30000" dirty="0" smtClean="0"/>
              <a:t>5</a:t>
            </a:r>
            <a:r>
              <a:rPr lang="en-GB" sz="1600" baseline="30000" dirty="0" smtClean="0"/>
              <a:t/>
            </a:r>
            <a:br>
              <a:rPr lang="en-GB" sz="1600" baseline="30000" dirty="0" smtClean="0"/>
            </a:br>
            <a:r>
              <a:rPr lang="bg-BG" sz="1600" dirty="0" smtClean="0"/>
              <a:t/>
            </a:r>
            <a:br>
              <a:rPr lang="bg-BG" sz="1600" dirty="0" smtClean="0"/>
            </a:br>
            <a:r>
              <a:rPr lang="en-US" sz="1500" dirty="0" smtClean="0"/>
              <a:t>1 </a:t>
            </a:r>
            <a:r>
              <a:rPr lang="bg-BG" sz="1500" b="0" dirty="0" smtClean="0"/>
              <a:t>Pensoft Publishers, Sofia, Bulgaria</a:t>
            </a:r>
            <a:r>
              <a:rPr lang="en-US" sz="1500" b="0" dirty="0" smtClean="0"/>
              <a:t>;</a:t>
            </a:r>
            <a:r>
              <a:rPr lang="en-US" sz="1500" dirty="0" smtClean="0"/>
              <a:t> </a:t>
            </a:r>
            <a:r>
              <a:rPr lang="bg-BG" sz="1500" dirty="0" smtClean="0"/>
              <a:t>2 </a:t>
            </a:r>
            <a:r>
              <a:rPr lang="bg-BG" sz="1500" b="0" dirty="0" smtClean="0"/>
              <a:t>Smithsonian Institution, Washington DC, USA</a:t>
            </a:r>
            <a:r>
              <a:rPr lang="en-US" sz="1500" b="0" dirty="0" smtClean="0"/>
              <a:t>;</a:t>
            </a:r>
            <a:r>
              <a:rPr lang="en-US" sz="1500" dirty="0" smtClean="0"/>
              <a:t> </a:t>
            </a:r>
            <a:r>
              <a:rPr lang="bg-BG" sz="1500" dirty="0" smtClean="0"/>
              <a:t>3 </a:t>
            </a:r>
            <a:r>
              <a:rPr lang="bg-BG" sz="1500" b="0" dirty="0" smtClean="0"/>
              <a:t>Natural History Museum London, UK</a:t>
            </a:r>
            <a:r>
              <a:rPr lang="en-US" sz="1500" b="0" dirty="0" smtClean="0"/>
              <a:t>;</a:t>
            </a:r>
            <a:r>
              <a:rPr lang="en-US" sz="1500" dirty="0" smtClean="0"/>
              <a:t> </a:t>
            </a:r>
            <a:r>
              <a:rPr lang="bg-BG" sz="1500" dirty="0" smtClean="0"/>
              <a:t>4 </a:t>
            </a:r>
            <a:r>
              <a:rPr lang="bg-BG" sz="1500" b="0" dirty="0" smtClean="0"/>
              <a:t>Kunming Institute of Botany, Chinese Academy of Sciences, Heilongtan, Kunming, China</a:t>
            </a:r>
            <a:r>
              <a:rPr lang="en-US" sz="1500" b="0" dirty="0" smtClean="0"/>
              <a:t>;</a:t>
            </a:r>
            <a:r>
              <a:rPr lang="en-US" sz="1500" dirty="0" smtClean="0"/>
              <a:t> </a:t>
            </a:r>
            <a:r>
              <a:rPr lang="bg-BG" sz="1500" dirty="0" smtClean="0"/>
              <a:t>5 </a:t>
            </a:r>
            <a:r>
              <a:rPr lang="bg-BG" sz="1500" b="0" dirty="0" smtClean="0"/>
              <a:t>University of Munich (LMU), Germany </a:t>
            </a:r>
            <a:endParaRPr lang="bg-BG" sz="1500" b="0" dirty="0"/>
          </a:p>
        </p:txBody>
      </p:sp>
      <p:sp>
        <p:nvSpPr>
          <p:cNvPr id="7" name="Subtitle 6"/>
          <p:cNvSpPr>
            <a:spLocks noGrp="1"/>
          </p:cNvSpPr>
          <p:nvPr>
            <p:ph type="subTitle" sz="quarter" idx="1"/>
          </p:nvPr>
        </p:nvSpPr>
        <p:spPr>
          <a:xfrm>
            <a:off x="1582058" y="4557487"/>
            <a:ext cx="5950859" cy="1030514"/>
          </a:xfrm>
        </p:spPr>
        <p:txBody>
          <a:bodyPr/>
          <a:lstStyle/>
          <a:p>
            <a:endParaRPr lang="bg-BG" sz="2400" b="1" baseline="30000" dirty="0" smtClean="0"/>
          </a:p>
          <a:p>
            <a:endParaRPr lang="bg-BG" sz="2400" b="1" baseline="30000" dirty="0" smtClean="0"/>
          </a:p>
          <a:p>
            <a:r>
              <a:rPr lang="en-US" sz="2400" b="1" baseline="30000" dirty="0" smtClean="0"/>
              <a:t>International Botanical Congress </a:t>
            </a:r>
            <a:r>
              <a:rPr lang="en-US" sz="2400" b="1" baseline="30000" dirty="0" smtClean="0">
                <a:solidFill>
                  <a:srgbClr val="FFC000"/>
                </a:solidFill>
              </a:rPr>
              <a:t>IBC2011 Melbourne</a:t>
            </a:r>
            <a:r>
              <a:rPr lang="en-US" sz="2400" b="1" baseline="30000" dirty="0" smtClean="0"/>
              <a:t>, </a:t>
            </a:r>
            <a:br>
              <a:rPr lang="en-US" sz="2400" b="1" baseline="30000" dirty="0" smtClean="0"/>
            </a:br>
            <a:r>
              <a:rPr lang="en-US" sz="2400" b="1" baseline="30000" dirty="0" smtClean="0"/>
              <a:t>23-30 July 2011</a:t>
            </a:r>
            <a:endParaRPr lang="bg-BG" sz="2000" b="1" baseline="30000" dirty="0" smtClean="0"/>
          </a:p>
        </p:txBody>
      </p:sp>
      <p:pic>
        <p:nvPicPr>
          <p:cNvPr id="410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6215063"/>
            <a:ext cx="191135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39"/>
          <p:cNvGrpSpPr>
            <a:grpSpLocks/>
          </p:cNvGrpSpPr>
          <p:nvPr/>
        </p:nvGrpSpPr>
        <p:grpSpPr bwMode="auto">
          <a:xfrm>
            <a:off x="3703951" y="5873614"/>
            <a:ext cx="1341440" cy="984386"/>
            <a:chOff x="647" y="753"/>
            <a:chExt cx="2611" cy="1612"/>
          </a:xfrm>
        </p:grpSpPr>
        <p:pic>
          <p:nvPicPr>
            <p:cNvPr id="11" name="Picture 38" descr="ViBRANT Logo No Text-Larg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47" y="753"/>
              <a:ext cx="2008" cy="1305"/>
            </a:xfrm>
            <a:prstGeom prst="rect">
              <a:avLst/>
            </a:prstGeom>
            <a:noFill/>
          </p:spPr>
        </p:pic>
        <p:sp>
          <p:nvSpPr>
            <p:cNvPr id="12" name="Text Box 32"/>
            <p:cNvSpPr txBox="1">
              <a:spLocks noChangeArrowheads="1"/>
            </p:cNvSpPr>
            <p:nvPr/>
          </p:nvSpPr>
          <p:spPr bwMode="auto">
            <a:xfrm>
              <a:off x="1803" y="1567"/>
              <a:ext cx="1455" cy="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tabLst>
                  <a:tab pos="533400" algn="l"/>
                </a:tabLst>
              </a:pPr>
              <a:r>
                <a:rPr lang="en-US" sz="2000" dirty="0" err="1" smtClean="0">
                  <a:latin typeface="Helvetica" pitchFamily="-48" charset="0"/>
                </a:rPr>
                <a:t>ViBRANT</a:t>
              </a:r>
              <a:endParaRPr lang="en-US" sz="2000" dirty="0">
                <a:latin typeface="Helvetica" pitchFamily="-48" charset="0"/>
              </a:endParaRPr>
            </a:p>
          </p:txBody>
        </p:sp>
        <p:sp>
          <p:nvSpPr>
            <p:cNvPr id="13" name="Text Box 33"/>
            <p:cNvSpPr txBox="1">
              <a:spLocks noChangeArrowheads="1"/>
            </p:cNvSpPr>
            <p:nvPr/>
          </p:nvSpPr>
          <p:spPr bwMode="auto">
            <a:xfrm>
              <a:off x="1948" y="1836"/>
              <a:ext cx="360" cy="5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i="1" dirty="0"/>
            </a:p>
          </p:txBody>
        </p:sp>
      </p:grpSp>
      <p:pic>
        <p:nvPicPr>
          <p:cNvPr id="14" name="Picture 13" descr="PhytoKeys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63656" y="6217560"/>
            <a:ext cx="2119087" cy="49389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3" name="Rectangle 13"/>
          <p:cNvSpPr>
            <a:spLocks noGrp="1" noRot="1" noChangeArrowheads="1"/>
          </p:cNvSpPr>
          <p:nvPr>
            <p:ph type="title" sz="quarter"/>
          </p:nvPr>
        </p:nvSpPr>
        <p:spPr>
          <a:xfrm>
            <a:off x="53975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solidFill>
                  <a:schemeClr val="tx1"/>
                </a:solidFill>
              </a:rPr>
              <a:t>Automated </a:t>
            </a:r>
            <a:r>
              <a:rPr lang="bg-BG" sz="3200" dirty="0" smtClean="0">
                <a:solidFill>
                  <a:schemeClr val="tx1"/>
                </a:solidFill>
              </a:rPr>
              <a:t>harvesting and deposition of taxon treatments in Plazi</a:t>
            </a:r>
            <a:r>
              <a:rPr lang="en-US" sz="3200" dirty="0" smtClean="0">
                <a:solidFill>
                  <a:schemeClr val="tx1"/>
                </a:solidFill>
              </a:rPr>
              <a:t>.org</a:t>
            </a:r>
            <a:endParaRPr lang="bg-BG" sz="3200" dirty="0" smtClean="0">
              <a:solidFill>
                <a:schemeClr val="tx1"/>
              </a:solidFill>
            </a:endParaRPr>
          </a:p>
        </p:txBody>
      </p:sp>
      <p:sp>
        <p:nvSpPr>
          <p:cNvPr id="7" name="Left Arrow 6"/>
          <p:cNvSpPr/>
          <p:nvPr/>
        </p:nvSpPr>
        <p:spPr>
          <a:xfrm flipV="1">
            <a:off x="7779656" y="2611192"/>
            <a:ext cx="188685" cy="146522"/>
          </a:xfrm>
          <a:prstGeom prst="leftArrow">
            <a:avLst/>
          </a:prstGeom>
          <a:solidFill>
            <a:srgbClr val="C00000"/>
          </a:solidFill>
          <a:ln w="12700" cap="sq">
            <a:solidFill>
              <a:schemeClr val="bg2">
                <a:lumMod val="90000"/>
              </a:schemeClr>
            </a:solidFill>
          </a:ln>
          <a:scene3d>
            <a:camera prst="orthographicFront">
              <a:rot lat="0" lon="0" rev="197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89973"/>
            <a:ext cx="9144000" cy="5668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1379837"/>
            <a:ext cx="9144001" cy="547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ight Arrow 9"/>
          <p:cNvSpPr/>
          <p:nvPr/>
        </p:nvSpPr>
        <p:spPr bwMode="auto">
          <a:xfrm flipH="1">
            <a:off x="7823200" y="2612571"/>
            <a:ext cx="319314" cy="159657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2962" tIns="31481" rIns="62962" bIns="31481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g-BG" sz="15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180646"/>
            <a:ext cx="9144000" cy="5677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175657"/>
            <a:ext cx="9141843" cy="5682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89973"/>
            <a:ext cx="9144000" cy="5668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9213" y="0"/>
            <a:ext cx="8804787" cy="1031875"/>
          </a:xfrm>
        </p:spPr>
        <p:txBody>
          <a:bodyPr/>
          <a:lstStyle/>
          <a:p>
            <a:r>
              <a:rPr lang="bg-BG" sz="3200" smtClean="0">
                <a:solidFill>
                  <a:schemeClr val="tx1"/>
                </a:solidFill>
              </a:rPr>
              <a:t>Export of </a:t>
            </a:r>
            <a:r>
              <a:rPr lang="en-US" sz="3200" smtClean="0">
                <a:solidFill>
                  <a:schemeClr val="tx1"/>
                </a:solidFill>
              </a:rPr>
              <a:t>treatments </a:t>
            </a:r>
            <a:r>
              <a:rPr lang="bg-BG" sz="3200" smtClean="0">
                <a:solidFill>
                  <a:schemeClr val="tx1"/>
                </a:solidFill>
              </a:rPr>
              <a:t>to Wiki </a:t>
            </a:r>
            <a:r>
              <a:rPr lang="en-US" sz="3200" smtClean="0">
                <a:solidFill>
                  <a:schemeClr val="tx1"/>
                </a:solidFill>
              </a:rPr>
              <a:t>and combined journal/wiki citation</a:t>
            </a:r>
            <a:endParaRPr lang="en-US" sz="3200" dirty="0" smtClean="0">
              <a:solidFill>
                <a:schemeClr val="tx1"/>
              </a:solidFill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1379837"/>
            <a:ext cx="9144001" cy="547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Straight Arrow Connector 16"/>
          <p:cNvCxnSpPr/>
          <p:nvPr/>
        </p:nvCxnSpPr>
        <p:spPr bwMode="auto">
          <a:xfrm>
            <a:off x="4180114" y="4978400"/>
            <a:ext cx="914400" cy="914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Right Arrow 21"/>
          <p:cNvSpPr/>
          <p:nvPr/>
        </p:nvSpPr>
        <p:spPr bwMode="auto">
          <a:xfrm flipH="1">
            <a:off x="4528457" y="5007429"/>
            <a:ext cx="493486" cy="217714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2962" tIns="31481" rIns="62962" bIns="31481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g-BG" sz="15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389744"/>
            <a:ext cx="9144000" cy="565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Down Arrow 22"/>
          <p:cNvSpPr/>
          <p:nvPr/>
        </p:nvSpPr>
        <p:spPr bwMode="auto">
          <a:xfrm>
            <a:off x="3251200" y="4093029"/>
            <a:ext cx="914399" cy="362857"/>
          </a:xfrm>
          <a:prstGeom prst="down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2962" tIns="31481" rIns="62962" bIns="31481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g-BG" sz="15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charset="0"/>
            </a:endParaRPr>
          </a:p>
        </p:txBody>
      </p:sp>
      <p:sp>
        <p:nvSpPr>
          <p:cNvPr id="24" name="Down Arrow 23"/>
          <p:cNvSpPr/>
          <p:nvPr/>
        </p:nvSpPr>
        <p:spPr bwMode="auto">
          <a:xfrm flipV="1">
            <a:off x="5021944" y="4615543"/>
            <a:ext cx="943429" cy="377371"/>
          </a:xfrm>
          <a:prstGeom prst="down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2962" tIns="31481" rIns="62962" bIns="31481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g-BG" sz="15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133860"/>
            <a:ext cx="9144000" cy="5963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84" name="Picture 4" descr="Phytokeys_Kres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9411" y="1029015"/>
            <a:ext cx="4497161" cy="5828985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286000" y="3136613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 smtClean="0"/>
              <a:t>Automated </a:t>
            </a:r>
            <a:r>
              <a:rPr lang="bg-BG" sz="1600" dirty="0" smtClean="0"/>
              <a:t>harvesting and deposition of taxon treatments in Plazi</a:t>
            </a:r>
            <a:r>
              <a:rPr lang="en-US" sz="1600" dirty="0" smtClean="0"/>
              <a:t>.org</a:t>
            </a:r>
            <a:endParaRPr lang="bg-BG" dirty="0"/>
          </a:p>
        </p:txBody>
      </p:sp>
      <p:sp>
        <p:nvSpPr>
          <p:cNvPr id="4" name="Rectangle 3"/>
          <p:cNvSpPr/>
          <p:nvPr/>
        </p:nvSpPr>
        <p:spPr>
          <a:xfrm>
            <a:off x="377372" y="0"/>
            <a:ext cx="847634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/>
              <a:t>What semantic markup gives to the reader more than then PDF does?</a:t>
            </a:r>
            <a:endParaRPr lang="bg-BG" sz="28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0452" name="Picture 4" descr="material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" y="41275"/>
            <a:ext cx="8042275" cy="6816725"/>
          </a:xfrm>
          <a:prstGeom prst="rect">
            <a:avLst/>
          </a:prstGeom>
          <a:noFill/>
        </p:spPr>
      </p:pic>
      <p:sp>
        <p:nvSpPr>
          <p:cNvPr id="360454" name="Line 6"/>
          <p:cNvSpPr>
            <a:spLocks noChangeShapeType="1"/>
          </p:cNvSpPr>
          <p:nvPr/>
        </p:nvSpPr>
        <p:spPr bwMode="auto">
          <a:xfrm flipH="1">
            <a:off x="5926138" y="4270375"/>
            <a:ext cx="520700" cy="34766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bg-BG"/>
          </a:p>
        </p:txBody>
      </p:sp>
      <p:pic>
        <p:nvPicPr>
          <p:cNvPr id="360455" name="Picture 7" descr="Zingiberacea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250" y="685800"/>
            <a:ext cx="5905500" cy="5486400"/>
          </a:xfrm>
          <a:prstGeom prst="rect">
            <a:avLst/>
          </a:prstGeom>
          <a:noFill/>
        </p:spPr>
      </p:pic>
      <p:sp>
        <p:nvSpPr>
          <p:cNvPr id="360456" name="Line 8"/>
          <p:cNvSpPr>
            <a:spLocks noChangeShapeType="1"/>
          </p:cNvSpPr>
          <p:nvPr/>
        </p:nvSpPr>
        <p:spPr bwMode="auto">
          <a:xfrm flipH="1">
            <a:off x="5300663" y="3344863"/>
            <a:ext cx="428625" cy="382587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bg-BG"/>
          </a:p>
        </p:txBody>
      </p:sp>
      <p:pic>
        <p:nvPicPr>
          <p:cNvPr id="360457" name="Picture 9" descr="Zingiberace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50" y="390525"/>
            <a:ext cx="5105400" cy="64674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360458" name="Line 10"/>
          <p:cNvSpPr>
            <a:spLocks noChangeShapeType="1"/>
          </p:cNvSpPr>
          <p:nvPr/>
        </p:nvSpPr>
        <p:spPr bwMode="auto">
          <a:xfrm flipH="1">
            <a:off x="2163763" y="3009900"/>
            <a:ext cx="393700" cy="369888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bg-BG"/>
          </a:p>
        </p:txBody>
      </p:sp>
      <p:pic>
        <p:nvPicPr>
          <p:cNvPr id="360459" name="Picture 11" descr="Wikispecie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7231" y="438150"/>
            <a:ext cx="5886450" cy="64198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0454" grpId="0" animBg="1"/>
      <p:bldP spid="360456" grpId="0" animBg="1"/>
      <p:bldP spid="36045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04" name="Picture 4" descr="PTP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038" y="381000"/>
            <a:ext cx="8820150" cy="6186488"/>
          </a:xfrm>
          <a:prstGeom prst="rect">
            <a:avLst/>
          </a:prstGeom>
          <a:noFill/>
        </p:spPr>
      </p:pic>
      <p:sp>
        <p:nvSpPr>
          <p:cNvPr id="358408" name="Line 8"/>
          <p:cNvSpPr>
            <a:spLocks noChangeShapeType="1"/>
          </p:cNvSpPr>
          <p:nvPr/>
        </p:nvSpPr>
        <p:spPr bwMode="auto">
          <a:xfrm flipH="1">
            <a:off x="5278438" y="2165350"/>
            <a:ext cx="276225" cy="40481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bg-BG"/>
          </a:p>
        </p:txBody>
      </p:sp>
      <p:pic>
        <p:nvPicPr>
          <p:cNvPr id="358409" name="Picture 9" descr="Larsenianthus_ma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313" y="485775"/>
            <a:ext cx="8601075" cy="4887913"/>
          </a:xfrm>
          <a:prstGeom prst="rect">
            <a:avLst/>
          </a:prstGeom>
          <a:noFill/>
        </p:spPr>
      </p:pic>
      <p:sp>
        <p:nvSpPr>
          <p:cNvPr id="358410" name="Line 10"/>
          <p:cNvSpPr>
            <a:spLocks noChangeShapeType="1"/>
          </p:cNvSpPr>
          <p:nvPr/>
        </p:nvSpPr>
        <p:spPr bwMode="auto">
          <a:xfrm flipH="1">
            <a:off x="5926138" y="3402013"/>
            <a:ext cx="415925" cy="220662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bg-BG"/>
          </a:p>
        </p:txBody>
      </p:sp>
      <p:pic>
        <p:nvPicPr>
          <p:cNvPr id="358411" name="Picture 11" descr="ma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866775"/>
            <a:ext cx="9144000" cy="524033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08" grpId="0" animBg="1"/>
      <p:bldP spid="3584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476" name="Picture 4" descr="literatu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800" y="663575"/>
            <a:ext cx="8467725" cy="5859463"/>
          </a:xfrm>
          <a:prstGeom prst="rect">
            <a:avLst/>
          </a:prstGeom>
          <a:noFill/>
        </p:spPr>
      </p:pic>
      <p:sp>
        <p:nvSpPr>
          <p:cNvPr id="361477" name="Line 5"/>
          <p:cNvSpPr>
            <a:spLocks noChangeShapeType="1"/>
          </p:cNvSpPr>
          <p:nvPr/>
        </p:nvSpPr>
        <p:spPr bwMode="auto">
          <a:xfrm flipH="1">
            <a:off x="4213225" y="2997200"/>
            <a:ext cx="382588" cy="3937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bg-BG"/>
          </a:p>
        </p:txBody>
      </p:sp>
      <p:pic>
        <p:nvPicPr>
          <p:cNvPr id="361479" name="Picture 7" descr="literature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000" y="280988"/>
            <a:ext cx="9017000" cy="63150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147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5" descr="Solan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0013" y="171450"/>
            <a:ext cx="9344026" cy="651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6358" name="Picture 6" descr="Solanum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71450" y="152400"/>
            <a:ext cx="9315450" cy="657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Line 7"/>
          <p:cNvSpPr>
            <a:spLocks noChangeShapeType="1"/>
          </p:cNvSpPr>
          <p:nvPr/>
        </p:nvSpPr>
        <p:spPr bwMode="auto">
          <a:xfrm>
            <a:off x="4219575" y="35242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bg-BG"/>
          </a:p>
        </p:txBody>
      </p:sp>
      <p:sp>
        <p:nvSpPr>
          <p:cNvPr id="356360" name="Line 8"/>
          <p:cNvSpPr>
            <a:spLocks noChangeShapeType="1"/>
          </p:cNvSpPr>
          <p:nvPr/>
        </p:nvSpPr>
        <p:spPr bwMode="auto">
          <a:xfrm flipH="1">
            <a:off x="3695700" y="3543300"/>
            <a:ext cx="390525" cy="33337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bg-BG"/>
          </a:p>
        </p:txBody>
      </p:sp>
      <p:pic>
        <p:nvPicPr>
          <p:cNvPr id="356367" name="Picture 15" descr="Solanum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4825" y="157163"/>
            <a:ext cx="7877175" cy="546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6369" name="Line 17"/>
          <p:cNvSpPr>
            <a:spLocks noChangeShapeType="1"/>
          </p:cNvSpPr>
          <p:nvPr/>
        </p:nvSpPr>
        <p:spPr bwMode="auto">
          <a:xfrm flipH="1">
            <a:off x="5353050" y="3286125"/>
            <a:ext cx="438150" cy="23812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bg-BG"/>
          </a:p>
        </p:txBody>
      </p:sp>
      <p:pic>
        <p:nvPicPr>
          <p:cNvPr id="356370" name="Picture 18" descr="Solanum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0563225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6360" grpId="0" animBg="1"/>
      <p:bldP spid="35636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0" name="Picture 2" descr="gbif_0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635375" y="5300663"/>
            <a:ext cx="1584325" cy="1085850"/>
          </a:xfrm>
          <a:ln algn="ctr">
            <a:solidFill>
              <a:schemeClr val="tx1"/>
            </a:solidFill>
          </a:ln>
        </p:spPr>
      </p:pic>
      <p:sp>
        <p:nvSpPr>
          <p:cNvPr id="40973" name="Rectangle 13"/>
          <p:cNvSpPr>
            <a:spLocks noGrp="1" noRot="1" noChangeArrowheads="1"/>
          </p:cNvSpPr>
          <p:nvPr>
            <p:ph type="title" sz="quarter"/>
          </p:nvPr>
        </p:nvSpPr>
        <p:spPr>
          <a:xfrm>
            <a:off x="53975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solidFill>
                  <a:schemeClr val="tx1"/>
                </a:solidFill>
              </a:rPr>
              <a:t>The occurrence dataset in GBIF</a:t>
            </a:r>
            <a:endParaRPr lang="bg-BG" sz="4000" dirty="0" smtClean="0">
              <a:solidFill>
                <a:schemeClr val="tx1"/>
              </a:solidFill>
            </a:endParaRPr>
          </a:p>
        </p:txBody>
      </p:sp>
      <p:pic>
        <p:nvPicPr>
          <p:cNvPr id="40964" name="Picture 4" descr="Untitled-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3850" y="1268413"/>
            <a:ext cx="8424863" cy="3186112"/>
          </a:xfrm>
        </p:spPr>
      </p:pic>
      <p:pic>
        <p:nvPicPr>
          <p:cNvPr id="40971" name="Picture 11" descr="GBIF-MIller-preview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67579" y="1254345"/>
            <a:ext cx="8569325" cy="5184775"/>
          </a:xfrm>
        </p:spPr>
      </p:pic>
      <p:sp>
        <p:nvSpPr>
          <p:cNvPr id="40988" name="Line 28"/>
          <p:cNvSpPr>
            <a:spLocks noChangeShapeType="1"/>
          </p:cNvSpPr>
          <p:nvPr/>
        </p:nvSpPr>
        <p:spPr bwMode="auto">
          <a:xfrm>
            <a:off x="4427538" y="4508500"/>
            <a:ext cx="0" cy="7207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bg-BG"/>
          </a:p>
        </p:txBody>
      </p:sp>
      <p:sp>
        <p:nvSpPr>
          <p:cNvPr id="40989" name="Rectangle 29"/>
          <p:cNvSpPr>
            <a:spLocks noChangeArrowheads="1"/>
          </p:cNvSpPr>
          <p:nvPr/>
        </p:nvSpPr>
        <p:spPr bwMode="auto">
          <a:xfrm>
            <a:off x="4572000" y="4724400"/>
            <a:ext cx="5826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600" b="1" dirty="0"/>
              <a:t>IPT</a:t>
            </a:r>
          </a:p>
        </p:txBody>
      </p:sp>
      <p:pic>
        <p:nvPicPr>
          <p:cNvPr id="9" name="Content Placeholder 3" descr="IPT-1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0" y="1629674"/>
            <a:ext cx="8813800" cy="4673600"/>
          </a:xfrm>
        </p:spPr>
      </p:pic>
      <p:pic>
        <p:nvPicPr>
          <p:cNvPr id="10" name="Picture 4" descr="IPT-3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82162" y="1141110"/>
            <a:ext cx="6343742" cy="5716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1" descr="vibrantdataflow-NEW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32100" y="975323"/>
            <a:ext cx="6981821" cy="5706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8" grpId="0" animBg="1"/>
      <p:bldP spid="40989" grpId="0"/>
      <p:bldP spid="40989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00088" y="0"/>
            <a:ext cx="7013575" cy="1031875"/>
          </a:xfrm>
        </p:spPr>
        <p:txBody>
          <a:bodyPr/>
          <a:lstStyle/>
          <a:p>
            <a:r>
              <a:rPr lang="bg-BG" b="0" smtClean="0">
                <a:solidFill>
                  <a:schemeClr val="tx1"/>
                </a:solidFill>
              </a:rPr>
              <a:t>The near Future</a:t>
            </a:r>
            <a:endParaRPr lang="en-US" b="0" smtClean="0">
              <a:solidFill>
                <a:schemeClr val="tx1"/>
              </a:solidFill>
            </a:endParaRPr>
          </a:p>
        </p:txBody>
      </p:sp>
      <p:grpSp>
        <p:nvGrpSpPr>
          <p:cNvPr id="2" name="Group 39"/>
          <p:cNvGrpSpPr>
            <a:grpSpLocks/>
          </p:cNvGrpSpPr>
          <p:nvPr/>
        </p:nvGrpSpPr>
        <p:grpSpPr bwMode="auto">
          <a:xfrm>
            <a:off x="2316163" y="1784350"/>
            <a:ext cx="4689475" cy="1903413"/>
            <a:chOff x="647" y="753"/>
            <a:chExt cx="2996" cy="1371"/>
          </a:xfrm>
        </p:grpSpPr>
        <p:pic>
          <p:nvPicPr>
            <p:cNvPr id="60421" name="Picture 38" descr="ViBRANT Logo No Text-Larg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47" y="753"/>
              <a:ext cx="2008" cy="13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0422" name="Text Box 32"/>
            <p:cNvSpPr txBox="1">
              <a:spLocks noChangeArrowheads="1"/>
            </p:cNvSpPr>
            <p:nvPr/>
          </p:nvSpPr>
          <p:spPr bwMode="auto">
            <a:xfrm>
              <a:off x="1684" y="1417"/>
              <a:ext cx="1759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800">
                  <a:latin typeface="Helvetica"/>
                </a:rPr>
                <a:t>ViBRANT</a:t>
              </a:r>
            </a:p>
          </p:txBody>
        </p:sp>
        <p:sp>
          <p:nvSpPr>
            <p:cNvPr id="60423" name="Text Box 33"/>
            <p:cNvSpPr txBox="1">
              <a:spLocks noChangeArrowheads="1"/>
            </p:cNvSpPr>
            <p:nvPr/>
          </p:nvSpPr>
          <p:spPr bwMode="auto">
            <a:xfrm>
              <a:off x="1948" y="1836"/>
              <a:ext cx="169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/>
                <a:t>Virtual Biodiversity</a:t>
              </a:r>
            </a:p>
          </p:txBody>
        </p:sp>
      </p:grpSp>
      <p:sp>
        <p:nvSpPr>
          <p:cNvPr id="60420" name="Rectangle 6"/>
          <p:cNvSpPr>
            <a:spLocks noChangeArrowheads="1"/>
          </p:cNvSpPr>
          <p:nvPr/>
        </p:nvSpPr>
        <p:spPr bwMode="auto">
          <a:xfrm>
            <a:off x="884238" y="4262438"/>
            <a:ext cx="7551737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g-BG" sz="1600"/>
              <a:t>Virtual Biodiversity Research and Access Network for Taxonomy" (ViBRANT) is a European Union FP7 funded project starting in December 2010 that will support the development of virtual research communities involved in biodiversity science. Our goal is to provide a more integrated and effective framework for those managing biodiversity data on the Web. </a:t>
            </a:r>
            <a:br>
              <a:rPr lang="bg-BG" sz="1600"/>
            </a:br>
            <a:endParaRPr lang="bg-BG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1500" y="214313"/>
            <a:ext cx="80010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4300" b="0" dirty="0" smtClean="0">
                <a:latin typeface="Verdana" pitchFamily="34" charset="0"/>
              </a:rPr>
              <a:t/>
            </a:r>
            <a:br>
              <a:rPr lang="en-US" sz="4300" b="0" dirty="0" smtClean="0">
                <a:latin typeface="Verdana" pitchFamily="34" charset="0"/>
              </a:rPr>
            </a:br>
            <a:r>
              <a:rPr lang="en-US" sz="4300" b="0" dirty="0" smtClean="0">
                <a:latin typeface="Verdana" pitchFamily="34" charset="0"/>
              </a:rPr>
              <a:t/>
            </a:r>
            <a:br>
              <a:rPr lang="en-US" sz="4300" b="0" dirty="0" smtClean="0">
                <a:latin typeface="Verdana" pitchFamily="34" charset="0"/>
              </a:rPr>
            </a:br>
            <a:endParaRPr lang="en-GB" sz="4300" b="0" dirty="0" smtClean="0">
              <a:latin typeface="Verdana" pitchFamily="34" charset="0"/>
            </a:endParaRPr>
          </a:p>
        </p:txBody>
      </p:sp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265471" y="1385997"/>
            <a:ext cx="8598309" cy="5034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34988" indent="-534988">
              <a:spcBef>
                <a:spcPct val="40000"/>
              </a:spcBef>
              <a:buClr>
                <a:schemeClr val="bg2"/>
              </a:buClr>
              <a:buSzPct val="200000"/>
              <a:buFont typeface="Wingdings" pitchFamily="2" charset="2"/>
              <a:buBlip>
                <a:blip r:embed="rId3"/>
              </a:buBlip>
            </a:pPr>
            <a:r>
              <a:rPr lang="bg-BG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An automated, “press-a-button” submission of manuscripts, keys included, through XML, from Scratchpads, EDIT and authors’ databases</a:t>
            </a:r>
          </a:p>
          <a:p>
            <a:pPr marL="534988" indent="-534988">
              <a:spcBef>
                <a:spcPct val="40000"/>
              </a:spcBef>
              <a:buClr>
                <a:schemeClr val="bg2"/>
              </a:buClr>
              <a:buSzPct val="200000"/>
              <a:buFont typeface="Wingdings" pitchFamily="2" charset="2"/>
              <a:buBlip>
                <a:blip r:embed="rId3"/>
              </a:buBlip>
            </a:pPr>
            <a:r>
              <a:rPr lang="bg-BG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An automated, “press-a-button” submission of data paper manuscripts, through XML, from the GBIF metdata catalogue – data publishing!</a:t>
            </a:r>
          </a:p>
          <a:p>
            <a:pPr marL="534988" indent="-534988">
              <a:spcBef>
                <a:spcPct val="40000"/>
              </a:spcBef>
              <a:buClr>
                <a:schemeClr val="bg2"/>
              </a:buClr>
              <a:buSzPct val="200000"/>
              <a:buFont typeface="Wingdings" pitchFamily="2" charset="2"/>
              <a:buBlip>
                <a:blip r:embed="rId3"/>
              </a:buBlip>
            </a:pPr>
            <a:r>
              <a:rPr lang="bg-BG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Automated tools for dissemination of contents to EOOL, GBIF, Wiki environment and others</a:t>
            </a:r>
          </a:p>
          <a:p>
            <a:pPr marL="534988" indent="-534988">
              <a:spcBef>
                <a:spcPct val="40000"/>
              </a:spcBef>
              <a:buClr>
                <a:schemeClr val="bg2"/>
              </a:buClr>
              <a:buSzPct val="200000"/>
              <a:buFont typeface="Wingdings" pitchFamily="2" charset="2"/>
              <a:buBlip>
                <a:blip r:embed="rId3"/>
              </a:buBlip>
            </a:pPr>
            <a:r>
              <a:rPr lang="bg-BG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Launching of an open access, “next generation”, Biodiversity Data Journal</a:t>
            </a:r>
          </a:p>
          <a:p>
            <a:pPr marL="534988" indent="-534988">
              <a:spcBef>
                <a:spcPct val="40000"/>
              </a:spcBef>
              <a:buClr>
                <a:schemeClr val="bg2"/>
              </a:buClr>
              <a:buSzPct val="200000"/>
              <a:buFont typeface="Wingdings" pitchFamily="2" charset="2"/>
              <a:buBlip>
                <a:blip r:embed="rId3"/>
              </a:buBlip>
            </a:pPr>
            <a:r>
              <a:rPr lang="bg-BG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Unification of mark up standards and output for legacy literature and prospective publishing</a:t>
            </a:r>
          </a:p>
          <a:p>
            <a:pPr marL="534988" indent="-534988">
              <a:spcBef>
                <a:spcPct val="40000"/>
              </a:spcBef>
              <a:buClr>
                <a:schemeClr val="bg2"/>
              </a:buClr>
              <a:buSzPct val="200000"/>
            </a:pPr>
            <a:endParaRPr lang="en-GB" sz="20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534988" indent="-534988">
              <a:spcBef>
                <a:spcPct val="40000"/>
              </a:spcBef>
              <a:buClr>
                <a:schemeClr val="bg2"/>
              </a:buClr>
              <a:buSzPct val="200000"/>
            </a:pPr>
            <a:endParaRPr lang="en-GB" sz="21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700549" y="0"/>
            <a:ext cx="7012857" cy="103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ViBRANT will provide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657" y="0"/>
            <a:ext cx="8229600" cy="1143000"/>
          </a:xfrm>
        </p:spPr>
        <p:txBody>
          <a:bodyPr/>
          <a:lstStyle/>
          <a:p>
            <a:r>
              <a:rPr lang="en-US" sz="4800" dirty="0" smtClean="0">
                <a:solidFill>
                  <a:schemeClr val="tx1"/>
                </a:solidFill>
              </a:rPr>
              <a:t>Why new journal?</a:t>
            </a:r>
            <a:endParaRPr lang="bg-BG" sz="48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891" y="1178815"/>
            <a:ext cx="8229600" cy="4525963"/>
          </a:xfrm>
        </p:spPr>
        <p:txBody>
          <a:bodyPr/>
          <a:lstStyle/>
          <a:p>
            <a:r>
              <a:rPr lang="en-US" sz="2600" dirty="0" smtClean="0"/>
              <a:t>A new publishing model - Open Access</a:t>
            </a:r>
          </a:p>
          <a:p>
            <a:r>
              <a:rPr lang="en-US" sz="2600" dirty="0" smtClean="0"/>
              <a:t>Electronic publications take the lead over paper</a:t>
            </a:r>
          </a:p>
          <a:p>
            <a:r>
              <a:rPr lang="en-US" sz="2600" dirty="0" smtClean="0"/>
              <a:t>Electronic registers, indexes, aggregators (GBIF, EOL, IPNI, etc.) summarize information on biological </a:t>
            </a:r>
            <a:r>
              <a:rPr lang="en-US" sz="2600" dirty="0" err="1" smtClean="0"/>
              <a:t>taxa</a:t>
            </a:r>
            <a:endParaRPr lang="en-US" sz="2600" dirty="0" smtClean="0"/>
          </a:p>
          <a:p>
            <a:r>
              <a:rPr lang="en-US" sz="2600" dirty="0" smtClean="0"/>
              <a:t>Web 2.0 </a:t>
            </a:r>
            <a:r>
              <a:rPr lang="en-US" sz="2600" dirty="0" smtClean="0"/>
              <a:t>assumes semantic </a:t>
            </a:r>
            <a:r>
              <a:rPr lang="en-US" sz="2600" dirty="0" smtClean="0"/>
              <a:t>enhancements to published texts</a:t>
            </a:r>
          </a:p>
          <a:p>
            <a:r>
              <a:rPr lang="en-US" sz="2600" dirty="0" smtClean="0"/>
              <a:t>Dissemination becomes at least so important as the act of publishing </a:t>
            </a:r>
          </a:p>
          <a:p>
            <a:r>
              <a:rPr lang="en-US" sz="2600" dirty="0" smtClean="0"/>
              <a:t>Data publishing is to emerge as mandatory policy soon!</a:t>
            </a:r>
            <a:endParaRPr lang="bg-BG" sz="2600" dirty="0" smtClean="0"/>
          </a:p>
          <a:p>
            <a:endParaRPr lang="bg-BG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 138"/>
          <p:cNvSpPr/>
          <p:nvPr/>
        </p:nvSpPr>
        <p:spPr bwMode="auto">
          <a:xfrm>
            <a:off x="5979887" y="2316480"/>
            <a:ext cx="3164114" cy="1500777"/>
          </a:xfrm>
          <a:prstGeom prst="rect">
            <a:avLst/>
          </a:prstGeom>
          <a:gradFill flip="none" rotWithShape="0">
            <a:gsLst>
              <a:gs pos="0">
                <a:schemeClr val="bg1">
                  <a:lumMod val="60000"/>
                  <a:lumOff val="40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62962" tIns="31481" rIns="62962" bIns="31481" anchor="ctr"/>
          <a:lstStyle/>
          <a:p>
            <a:pPr>
              <a:defRPr/>
            </a:pPr>
            <a:endParaRPr lang="en-US" sz="1600" dirty="0">
              <a:solidFill>
                <a:srgbClr val="FFFF00"/>
              </a:solidFill>
            </a:endParaRPr>
          </a:p>
        </p:txBody>
      </p:sp>
      <p:cxnSp>
        <p:nvCxnSpPr>
          <p:cNvPr id="129" name="Straight Arrow Connector 59"/>
          <p:cNvCxnSpPr>
            <a:cxnSpLocks noChangeShapeType="1"/>
          </p:cNvCxnSpPr>
          <p:nvPr/>
        </p:nvCxnSpPr>
        <p:spPr bwMode="auto">
          <a:xfrm rot="10800000">
            <a:off x="1683284" y="3840483"/>
            <a:ext cx="3744122" cy="1439441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 type="triangle" w="med" len="med"/>
            <a:tailEnd/>
          </a:ln>
        </p:spPr>
      </p:cxnSp>
      <p:cxnSp>
        <p:nvCxnSpPr>
          <p:cNvPr id="105" name="Straight Arrow Connector 59"/>
          <p:cNvCxnSpPr>
            <a:cxnSpLocks noChangeShapeType="1"/>
          </p:cNvCxnSpPr>
          <p:nvPr/>
        </p:nvCxnSpPr>
        <p:spPr bwMode="auto">
          <a:xfrm rot="10800000">
            <a:off x="1120878" y="3819832"/>
            <a:ext cx="1637563" cy="148369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 type="triangle" w="med" len="med"/>
            <a:tailEnd/>
          </a:ln>
        </p:spPr>
      </p:cxnSp>
      <p:sp>
        <p:nvSpPr>
          <p:cNvPr id="55" name="Rectangle 54"/>
          <p:cNvSpPr/>
          <p:nvPr/>
        </p:nvSpPr>
        <p:spPr bwMode="auto">
          <a:xfrm>
            <a:off x="0" y="2451100"/>
            <a:ext cx="6002594" cy="1357313"/>
          </a:xfrm>
          <a:prstGeom prst="rect">
            <a:avLst/>
          </a:prstGeom>
          <a:gradFill flip="none" rotWithShape="0">
            <a:gsLst>
              <a:gs pos="0">
                <a:schemeClr val="bg1">
                  <a:lumMod val="60000"/>
                  <a:lumOff val="40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62962" tIns="31481" rIns="62962" bIns="31481" anchor="ctr"/>
          <a:lstStyle/>
          <a:p>
            <a:pPr>
              <a:defRPr/>
            </a:pPr>
            <a:endParaRPr lang="en-US" sz="1600" dirty="0">
              <a:solidFill>
                <a:srgbClr val="FFFF00"/>
              </a:solidFill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0" y="1041400"/>
            <a:ext cx="9144000" cy="1273175"/>
          </a:xfrm>
          <a:prstGeom prst="rect">
            <a:avLst/>
          </a:prstGeom>
          <a:gradFill flip="none" rotWithShape="0">
            <a:gsLst>
              <a:gs pos="0">
                <a:schemeClr val="bg1">
                  <a:lumMod val="60000"/>
                  <a:lumOff val="40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62962" tIns="31481" rIns="62962" bIns="31481" anchor="ctr"/>
          <a:lstStyle/>
          <a:p>
            <a:pPr>
              <a:defRPr/>
            </a:pPr>
            <a:r>
              <a:rPr lang="en-US" sz="1400" dirty="0" err="1">
                <a:solidFill>
                  <a:srgbClr val="FFFF00"/>
                </a:solidFill>
              </a:rPr>
              <a:t>bn</a:t>
            </a:r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13326" name="Rectangle 14"/>
          <p:cNvSpPr>
            <a:spLocks noGrp="1" noRot="1" noChangeArrowheads="1"/>
          </p:cNvSpPr>
          <p:nvPr>
            <p:ph type="title" sz="quarter"/>
          </p:nvPr>
        </p:nvSpPr>
        <p:spPr>
          <a:xfrm>
            <a:off x="250825" y="0"/>
            <a:ext cx="8447088" cy="1143000"/>
          </a:xfrm>
        </p:spPr>
        <p:txBody>
          <a:bodyPr/>
          <a:lstStyle/>
          <a:p>
            <a:pPr eaLnBrk="1" hangingPunct="1">
              <a:lnSpc>
                <a:spcPct val="85000"/>
              </a:lnSpc>
              <a:defRPr/>
            </a:pPr>
            <a:r>
              <a:rPr lang="en-US" sz="3200" dirty="0" smtClean="0">
                <a:solidFill>
                  <a:schemeClr val="tx1"/>
                </a:solidFill>
              </a:rPr>
              <a:t>XML-based publication and dissemination work flow</a:t>
            </a:r>
            <a:endParaRPr lang="bg-BG" sz="3200" dirty="0" smtClean="0">
              <a:solidFill>
                <a:schemeClr val="tx1"/>
              </a:solidFill>
            </a:endParaRPr>
          </a:p>
        </p:txBody>
      </p:sp>
      <p:sp>
        <p:nvSpPr>
          <p:cNvPr id="13362" name="_s1030"/>
          <p:cNvSpPr>
            <a:spLocks noChangeArrowheads="1"/>
          </p:cNvSpPr>
          <p:nvPr/>
        </p:nvSpPr>
        <p:spPr bwMode="auto">
          <a:xfrm>
            <a:off x="2538413" y="1103313"/>
            <a:ext cx="2079625" cy="765175"/>
          </a:xfrm>
          <a:prstGeom prst="roundRect">
            <a:avLst>
              <a:gd name="adj" fmla="val 16667"/>
            </a:avLst>
          </a:prstGeom>
          <a:solidFill>
            <a:schemeClr val="bg2">
              <a:lumMod val="75000"/>
              <a:lumOff val="2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62962" tIns="31481" rIns="62962" bIns="31481" anchor="ctr"/>
          <a:lstStyle/>
          <a:p>
            <a:pPr algn="ctr">
              <a:defRPr/>
            </a:pPr>
            <a:r>
              <a:rPr lang="en-US" dirty="0" smtClean="0"/>
              <a:t>Scratchpads</a:t>
            </a:r>
            <a:r>
              <a:rPr lang="bg-BG" dirty="0" smtClean="0"/>
              <a:t>- </a:t>
            </a:r>
          </a:p>
          <a:p>
            <a:pPr algn="ctr">
              <a:defRPr/>
            </a:pPr>
            <a:r>
              <a:rPr lang="bg-BG" dirty="0" smtClean="0"/>
              <a:t>generated </a:t>
            </a:r>
            <a:r>
              <a:rPr lang="en-US" dirty="0" smtClean="0"/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manuscripts</a:t>
            </a:r>
            <a:endParaRPr lang="bg-BG" dirty="0"/>
          </a:p>
        </p:txBody>
      </p:sp>
      <p:sp>
        <p:nvSpPr>
          <p:cNvPr id="13363" name="_s1030"/>
          <p:cNvSpPr>
            <a:spLocks noChangeArrowheads="1"/>
          </p:cNvSpPr>
          <p:nvPr/>
        </p:nvSpPr>
        <p:spPr bwMode="auto">
          <a:xfrm>
            <a:off x="0" y="1119188"/>
            <a:ext cx="2490788" cy="742950"/>
          </a:xfrm>
          <a:prstGeom prst="roundRect">
            <a:avLst>
              <a:gd name="adj" fmla="val 16667"/>
            </a:avLst>
          </a:prstGeom>
          <a:solidFill>
            <a:schemeClr val="bg2">
              <a:lumMod val="75000"/>
              <a:lumOff val="2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62962" tIns="31481" rIns="62962" bIns="31481" anchor="ctr"/>
          <a:lstStyle/>
          <a:p>
            <a:pPr algn="ctr">
              <a:defRPr/>
            </a:pPr>
            <a:r>
              <a:rPr lang="en-US" dirty="0"/>
              <a:t>GBIF-generated </a:t>
            </a:r>
            <a:br>
              <a:rPr lang="en-US" dirty="0"/>
            </a:br>
            <a:r>
              <a:rPr lang="en-US" dirty="0"/>
              <a:t>manuscripts from </a:t>
            </a:r>
            <a:br>
              <a:rPr lang="en-US" dirty="0"/>
            </a:br>
            <a:r>
              <a:rPr lang="en-US" dirty="0"/>
              <a:t>metadata descriptions </a:t>
            </a:r>
            <a:endParaRPr lang="bg-BG" dirty="0"/>
          </a:p>
        </p:txBody>
      </p:sp>
      <p:sp>
        <p:nvSpPr>
          <p:cNvPr id="13369" name="_s1030"/>
          <p:cNvSpPr>
            <a:spLocks noChangeArrowheads="1"/>
          </p:cNvSpPr>
          <p:nvPr/>
        </p:nvSpPr>
        <p:spPr bwMode="auto">
          <a:xfrm>
            <a:off x="2976563" y="2587625"/>
            <a:ext cx="2957512" cy="787400"/>
          </a:xfrm>
          <a:prstGeom prst="roundRect">
            <a:avLst>
              <a:gd name="adj" fmla="val 16667"/>
            </a:avLst>
          </a:prstGeom>
          <a:solidFill>
            <a:schemeClr val="bg2">
              <a:lumMod val="75000"/>
              <a:lumOff val="2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62962" tIns="31481" rIns="62962" bIns="31481" anchor="ctr"/>
          <a:lstStyle/>
          <a:p>
            <a:pPr algn="ctr">
              <a:defRPr/>
            </a:pPr>
            <a:r>
              <a:rPr lang="en-US" dirty="0" smtClean="0"/>
              <a:t>PENSOFT </a:t>
            </a:r>
            <a:r>
              <a:rPr lang="en-US" dirty="0"/>
              <a:t>MARK UP TOOL</a:t>
            </a:r>
            <a:br>
              <a:rPr lang="en-US" dirty="0"/>
            </a:br>
            <a:r>
              <a:rPr lang="en-US" dirty="0"/>
              <a:t>(PMT)</a:t>
            </a:r>
            <a:endParaRPr lang="bg-BG" dirty="0"/>
          </a:p>
        </p:txBody>
      </p:sp>
      <p:sp>
        <p:nvSpPr>
          <p:cNvPr id="13417" name="_s1030"/>
          <p:cNvSpPr>
            <a:spLocks noChangeArrowheads="1"/>
          </p:cNvSpPr>
          <p:nvPr/>
        </p:nvSpPr>
        <p:spPr bwMode="auto">
          <a:xfrm>
            <a:off x="4678681" y="1073150"/>
            <a:ext cx="2287270" cy="795338"/>
          </a:xfrm>
          <a:prstGeom prst="roundRect">
            <a:avLst>
              <a:gd name="adj" fmla="val 16667"/>
            </a:avLst>
          </a:prstGeom>
          <a:solidFill>
            <a:schemeClr val="bg2">
              <a:lumMod val="75000"/>
              <a:lumOff val="2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62962" tIns="31481" rIns="62962" bIns="31481" anchor="ctr"/>
          <a:lstStyle/>
          <a:p>
            <a:pPr algn="ctr">
              <a:defRPr/>
            </a:pPr>
            <a:r>
              <a:rPr lang="en-US" dirty="0"/>
              <a:t>Manuscripts </a:t>
            </a:r>
            <a:r>
              <a:rPr lang="bg-BG" dirty="0" smtClean="0"/>
              <a:t>generated </a:t>
            </a:r>
            <a:br>
              <a:rPr lang="bg-BG" dirty="0" smtClean="0"/>
            </a:br>
            <a:r>
              <a:rPr lang="bg-BG" dirty="0" smtClean="0"/>
              <a:t>via customized </a:t>
            </a:r>
            <a:br>
              <a:rPr lang="bg-BG" dirty="0" smtClean="0"/>
            </a:br>
            <a:r>
              <a:rPr lang="bg-BG" dirty="0" smtClean="0"/>
              <a:t>online form</a:t>
            </a:r>
            <a:endParaRPr lang="bg-BG" dirty="0"/>
          </a:p>
        </p:txBody>
      </p:sp>
      <p:sp>
        <p:nvSpPr>
          <p:cNvPr id="7178" name="Line 106"/>
          <p:cNvSpPr>
            <a:spLocks noChangeShapeType="1"/>
          </p:cNvSpPr>
          <p:nvPr/>
        </p:nvSpPr>
        <p:spPr bwMode="auto">
          <a:xfrm>
            <a:off x="4643438" y="400526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bg-BG"/>
          </a:p>
        </p:txBody>
      </p:sp>
      <p:sp>
        <p:nvSpPr>
          <p:cNvPr id="7179" name="Line 122"/>
          <p:cNvSpPr>
            <a:spLocks noChangeShapeType="1"/>
          </p:cNvSpPr>
          <p:nvPr/>
        </p:nvSpPr>
        <p:spPr bwMode="auto">
          <a:xfrm>
            <a:off x="5508625" y="148431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bg-BG"/>
          </a:p>
        </p:txBody>
      </p:sp>
      <p:sp>
        <p:nvSpPr>
          <p:cNvPr id="52" name="_s1030"/>
          <p:cNvSpPr>
            <a:spLocks noChangeArrowheads="1"/>
          </p:cNvSpPr>
          <p:nvPr/>
        </p:nvSpPr>
        <p:spPr bwMode="auto">
          <a:xfrm>
            <a:off x="71438" y="2565400"/>
            <a:ext cx="2671762" cy="771525"/>
          </a:xfrm>
          <a:prstGeom prst="roundRect">
            <a:avLst>
              <a:gd name="adj" fmla="val 16667"/>
            </a:avLst>
          </a:prstGeom>
          <a:solidFill>
            <a:schemeClr val="bg2">
              <a:lumMod val="75000"/>
              <a:lumOff val="2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62962" tIns="31481" rIns="62962" bIns="31481" anchor="ctr"/>
          <a:lstStyle/>
          <a:p>
            <a:pPr algn="ctr">
              <a:defRPr/>
            </a:pPr>
            <a:r>
              <a:rPr lang="en-US" dirty="0"/>
              <a:t>Marked up final publication</a:t>
            </a:r>
            <a:br>
              <a:rPr lang="en-US" dirty="0"/>
            </a:br>
            <a:r>
              <a:rPr lang="en-US" dirty="0"/>
              <a:t>in PDF, HTML and XML </a:t>
            </a:r>
            <a:br>
              <a:rPr lang="en-US" dirty="0"/>
            </a:br>
            <a:r>
              <a:rPr lang="en-US" dirty="0"/>
              <a:t>formats</a:t>
            </a:r>
            <a:endParaRPr lang="bg-BG" dirty="0"/>
          </a:p>
        </p:txBody>
      </p:sp>
      <p:cxnSp>
        <p:nvCxnSpPr>
          <p:cNvPr id="8237" name="Straight Arrow Connector 116"/>
          <p:cNvCxnSpPr>
            <a:cxnSpLocks noChangeShapeType="1"/>
          </p:cNvCxnSpPr>
          <p:nvPr/>
        </p:nvCxnSpPr>
        <p:spPr bwMode="auto">
          <a:xfrm rot="10800000">
            <a:off x="2736850" y="2982913"/>
            <a:ext cx="201613" cy="3175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61" name="_s1030"/>
          <p:cNvSpPr>
            <a:spLocks noChangeArrowheads="1"/>
          </p:cNvSpPr>
          <p:nvPr/>
        </p:nvSpPr>
        <p:spPr bwMode="auto">
          <a:xfrm>
            <a:off x="7023100" y="1069975"/>
            <a:ext cx="2120900" cy="798513"/>
          </a:xfrm>
          <a:prstGeom prst="roundRect">
            <a:avLst>
              <a:gd name="adj" fmla="val 16667"/>
            </a:avLst>
          </a:prstGeom>
          <a:solidFill>
            <a:schemeClr val="bg2">
              <a:lumMod val="75000"/>
              <a:lumOff val="2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62962" tIns="31481" rIns="62962" bIns="31481" anchor="ctr"/>
          <a:lstStyle/>
          <a:p>
            <a:pPr algn="ctr">
              <a:defRPr/>
            </a:pPr>
            <a:r>
              <a:rPr lang="en-US" dirty="0"/>
              <a:t>Manuscripts </a:t>
            </a:r>
            <a:br>
              <a:rPr lang="en-US" dirty="0"/>
            </a:br>
            <a:r>
              <a:rPr lang="bg-BG" dirty="0" smtClean="0"/>
              <a:t>generated from </a:t>
            </a:r>
          </a:p>
          <a:p>
            <a:pPr algn="ctr">
              <a:defRPr/>
            </a:pPr>
            <a:r>
              <a:rPr lang="bg-BG" dirty="0" smtClean="0"/>
              <a:t>authors’</a:t>
            </a:r>
            <a:r>
              <a:rPr lang="en-US" dirty="0" smtClean="0"/>
              <a:t> </a:t>
            </a:r>
            <a:r>
              <a:rPr lang="bg-BG" dirty="0" smtClean="0"/>
              <a:t>databases</a:t>
            </a:r>
            <a:endParaRPr lang="bg-BG" dirty="0"/>
          </a:p>
        </p:txBody>
      </p:sp>
      <p:sp>
        <p:nvSpPr>
          <p:cNvPr id="68" name="Rectangle 72"/>
          <p:cNvSpPr>
            <a:spLocks noChangeArrowheads="1"/>
          </p:cNvSpPr>
          <p:nvPr/>
        </p:nvSpPr>
        <p:spPr bwMode="auto">
          <a:xfrm>
            <a:off x="1789113" y="1970088"/>
            <a:ext cx="5613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/>
            <a:r>
              <a:rPr lang="en-US" sz="1400" dirty="0">
                <a:solidFill>
                  <a:srgbClr val="FFFF00"/>
                </a:solidFill>
              </a:rPr>
              <a:t>Upfront pre-submission </a:t>
            </a:r>
            <a:r>
              <a:rPr lang="en-US" sz="1400" dirty="0" smtClean="0">
                <a:solidFill>
                  <a:srgbClr val="FFFF00"/>
                </a:solidFill>
              </a:rPr>
              <a:t>mark</a:t>
            </a:r>
            <a:r>
              <a:rPr lang="bg-BG" sz="1400" dirty="0" smtClean="0">
                <a:solidFill>
                  <a:srgbClr val="FFFF00"/>
                </a:solidFill>
              </a:rPr>
              <a:t>ed</a:t>
            </a:r>
            <a:r>
              <a:rPr lang="en-US" sz="1400" dirty="0" smtClean="0">
                <a:solidFill>
                  <a:srgbClr val="FFFF00"/>
                </a:solidFill>
              </a:rPr>
              <a:t> </a:t>
            </a:r>
            <a:r>
              <a:rPr lang="en-US" sz="1400" dirty="0">
                <a:solidFill>
                  <a:srgbClr val="FFFF00"/>
                </a:solidFill>
              </a:rPr>
              <a:t>up </a:t>
            </a:r>
            <a:r>
              <a:rPr lang="en-US" sz="1400" dirty="0" smtClean="0">
                <a:solidFill>
                  <a:srgbClr val="FFFF00"/>
                </a:solidFill>
              </a:rPr>
              <a:t>manuscripts </a:t>
            </a:r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70" name="_s1030"/>
          <p:cNvSpPr>
            <a:spLocks noChangeArrowheads="1"/>
          </p:cNvSpPr>
          <p:nvPr/>
        </p:nvSpPr>
        <p:spPr bwMode="auto">
          <a:xfrm>
            <a:off x="6186488" y="2565400"/>
            <a:ext cx="2957512" cy="787400"/>
          </a:xfrm>
          <a:prstGeom prst="roundRect">
            <a:avLst>
              <a:gd name="adj" fmla="val 16667"/>
            </a:avLst>
          </a:prstGeom>
          <a:solidFill>
            <a:schemeClr val="bg2">
              <a:lumMod val="75000"/>
              <a:lumOff val="2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62962" tIns="31481" rIns="62962" bIns="31481" anchor="ctr"/>
          <a:lstStyle/>
          <a:p>
            <a:pPr algn="ctr">
              <a:defRPr/>
            </a:pPr>
            <a:r>
              <a:rPr lang="en-US" dirty="0"/>
              <a:t>Non-tagged </a:t>
            </a:r>
            <a:r>
              <a:rPr lang="en-US" dirty="0" smtClean="0"/>
              <a:t>manuscripts</a:t>
            </a:r>
            <a:r>
              <a:rPr lang="bg-BG" dirty="0" smtClean="0"/>
              <a:t> </a:t>
            </a:r>
          </a:p>
          <a:p>
            <a:pPr algn="ctr">
              <a:defRPr/>
            </a:pPr>
            <a:r>
              <a:rPr lang="bg-BG" dirty="0" smtClean="0"/>
              <a:t>(MS Word, Open Office)</a:t>
            </a:r>
            <a:r>
              <a:rPr lang="en-US" dirty="0" smtClean="0"/>
              <a:t> </a:t>
            </a:r>
            <a:endParaRPr lang="bg-BG" dirty="0"/>
          </a:p>
        </p:txBody>
      </p:sp>
      <p:cxnSp>
        <p:nvCxnSpPr>
          <p:cNvPr id="72" name="Straight Arrow Connector 59"/>
          <p:cNvCxnSpPr>
            <a:cxnSpLocks noChangeShapeType="1"/>
          </p:cNvCxnSpPr>
          <p:nvPr/>
        </p:nvCxnSpPr>
        <p:spPr bwMode="auto">
          <a:xfrm rot="16200000" flipV="1">
            <a:off x="4453731" y="2416969"/>
            <a:ext cx="212725" cy="1588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 type="triangle" w="med" len="med"/>
            <a:tailEnd/>
          </a:ln>
        </p:spPr>
      </p:cxnSp>
      <p:cxnSp>
        <p:nvCxnSpPr>
          <p:cNvPr id="77" name="Straight Arrow Connector 116"/>
          <p:cNvCxnSpPr>
            <a:cxnSpLocks noChangeShapeType="1"/>
          </p:cNvCxnSpPr>
          <p:nvPr/>
        </p:nvCxnSpPr>
        <p:spPr bwMode="auto">
          <a:xfrm rot="10800000">
            <a:off x="5953125" y="2989263"/>
            <a:ext cx="201613" cy="3175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87" name="Rectangle 72"/>
          <p:cNvSpPr>
            <a:spLocks noChangeArrowheads="1"/>
          </p:cNvSpPr>
          <p:nvPr/>
        </p:nvSpPr>
        <p:spPr bwMode="auto">
          <a:xfrm>
            <a:off x="-2987040" y="3434398"/>
            <a:ext cx="853408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/>
            <a:r>
              <a:rPr lang="bg-BG" sz="1400" dirty="0" smtClean="0">
                <a:solidFill>
                  <a:srgbClr val="FFFF00"/>
                </a:solidFill>
              </a:rPr>
              <a:t>P</a:t>
            </a:r>
            <a:r>
              <a:rPr lang="en-US" sz="1400" dirty="0" err="1" smtClean="0">
                <a:solidFill>
                  <a:srgbClr val="FFFF00"/>
                </a:solidFill>
              </a:rPr>
              <a:t>eer</a:t>
            </a:r>
            <a:r>
              <a:rPr lang="en-US" sz="1400" dirty="0" smtClean="0">
                <a:solidFill>
                  <a:srgbClr val="FFFF00"/>
                </a:solidFill>
              </a:rPr>
              <a:t>-review</a:t>
            </a:r>
            <a:r>
              <a:rPr lang="en-US" sz="1400" dirty="0">
                <a:solidFill>
                  <a:srgbClr val="FFFF00"/>
                </a:solidFill>
              </a:rPr>
              <a:t>, editorial and publication process</a:t>
            </a:r>
          </a:p>
        </p:txBody>
      </p:sp>
      <p:sp>
        <p:nvSpPr>
          <p:cNvPr id="90" name="Rectangle 89"/>
          <p:cNvSpPr/>
          <p:nvPr/>
        </p:nvSpPr>
        <p:spPr bwMode="auto">
          <a:xfrm>
            <a:off x="0" y="5312230"/>
            <a:ext cx="9144000" cy="1545770"/>
          </a:xfrm>
          <a:prstGeom prst="rect">
            <a:avLst/>
          </a:prstGeom>
          <a:gradFill flip="none" rotWithShape="0">
            <a:gsLst>
              <a:gs pos="0">
                <a:schemeClr val="bg1">
                  <a:lumMod val="60000"/>
                  <a:lumOff val="40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62962" tIns="31481" rIns="62962" bIns="31481" anchor="ctr"/>
          <a:lstStyle/>
          <a:p>
            <a:pPr algn="r">
              <a:defRPr/>
            </a:pP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2" name="_s1030"/>
          <p:cNvSpPr>
            <a:spLocks noChangeArrowheads="1"/>
          </p:cNvSpPr>
          <p:nvPr/>
        </p:nvSpPr>
        <p:spPr bwMode="auto">
          <a:xfrm>
            <a:off x="182880" y="5394959"/>
            <a:ext cx="1249681" cy="396241"/>
          </a:xfrm>
          <a:prstGeom prst="roundRect">
            <a:avLst>
              <a:gd name="adj" fmla="val 16667"/>
            </a:avLst>
          </a:prstGeom>
          <a:solidFill>
            <a:schemeClr val="bg2">
              <a:lumMod val="50000"/>
              <a:lumOff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62962" tIns="31481" rIns="62962" bIns="31481" anchor="ctr"/>
          <a:lstStyle/>
          <a:p>
            <a:pPr algn="ctr">
              <a:defRPr/>
            </a:pPr>
            <a:r>
              <a:rPr lang="bg-BG" b="1" dirty="0" smtClean="0"/>
              <a:t>ARTICLES</a:t>
            </a:r>
            <a:endParaRPr lang="bg-BG" b="1" dirty="0"/>
          </a:p>
        </p:txBody>
      </p:sp>
      <p:cxnSp>
        <p:nvCxnSpPr>
          <p:cNvPr id="98" name="Straight Arrow Connector 59"/>
          <p:cNvCxnSpPr>
            <a:cxnSpLocks noChangeShapeType="1"/>
          </p:cNvCxnSpPr>
          <p:nvPr/>
        </p:nvCxnSpPr>
        <p:spPr bwMode="auto">
          <a:xfrm rot="16200000" flipV="1">
            <a:off x="-243843" y="4556760"/>
            <a:ext cx="1402084" cy="4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 type="triangle" w="med" len="med"/>
            <a:tailEnd/>
          </a:ln>
        </p:spPr>
      </p:cxnSp>
      <p:cxnSp>
        <p:nvCxnSpPr>
          <p:cNvPr id="107" name="Straight Arrow Connector 59"/>
          <p:cNvCxnSpPr>
            <a:cxnSpLocks noChangeShapeType="1"/>
          </p:cNvCxnSpPr>
          <p:nvPr/>
        </p:nvCxnSpPr>
        <p:spPr bwMode="auto">
          <a:xfrm rot="10800000">
            <a:off x="2197510" y="3849330"/>
            <a:ext cx="5696810" cy="1408471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 type="triangle" w="med" len="med"/>
            <a:tailEnd/>
          </a:ln>
        </p:spPr>
      </p:cxnSp>
      <p:pic>
        <p:nvPicPr>
          <p:cNvPr id="39" name="Picture 21" descr="EOL_Brochure 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6172658"/>
            <a:ext cx="1005840" cy="685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" descr="gbif_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99360" y="6168627"/>
            <a:ext cx="1005840" cy="689373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2" name="Rectangle 41"/>
          <p:cNvSpPr/>
          <p:nvPr/>
        </p:nvSpPr>
        <p:spPr bwMode="auto">
          <a:xfrm>
            <a:off x="0" y="4180115"/>
            <a:ext cx="9144000" cy="783772"/>
          </a:xfrm>
          <a:prstGeom prst="rect">
            <a:avLst/>
          </a:prstGeom>
          <a:gradFill flip="none" rotWithShape="0">
            <a:gsLst>
              <a:gs pos="0">
                <a:schemeClr val="bg1">
                  <a:lumMod val="60000"/>
                  <a:lumOff val="40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62962" tIns="31481" rIns="62962" bIns="31481" anchor="ctr"/>
          <a:lstStyle/>
          <a:p>
            <a:pPr algn="r"/>
            <a:endParaRPr lang="en-US" sz="1600" dirty="0">
              <a:solidFill>
                <a:srgbClr val="FFFF0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488917" y="4225904"/>
            <a:ext cx="46550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FFFF00"/>
                </a:solidFill>
              </a:rPr>
              <a:t>Automated</a:t>
            </a:r>
            <a:r>
              <a:rPr lang="bg-BG" sz="1800" b="1" dirty="0" smtClean="0">
                <a:solidFill>
                  <a:srgbClr val="FFFF00"/>
                </a:solidFill>
              </a:rPr>
              <a:t> d</a:t>
            </a:r>
            <a:r>
              <a:rPr lang="en-US" sz="1800" b="1" dirty="0" err="1" smtClean="0">
                <a:solidFill>
                  <a:srgbClr val="FFFF00"/>
                </a:solidFill>
              </a:rPr>
              <a:t>issemination</a:t>
            </a:r>
            <a:r>
              <a:rPr lang="en-US" sz="1800" b="1" dirty="0" smtClean="0">
                <a:solidFill>
                  <a:srgbClr val="FFFF00"/>
                </a:solidFill>
              </a:rPr>
              <a:t>, archiving, indexing, harvesting</a:t>
            </a:r>
            <a:endParaRPr lang="en-US" sz="1800" b="1" dirty="0">
              <a:solidFill>
                <a:srgbClr val="FFFF00"/>
              </a:solidFill>
            </a:endParaRPr>
          </a:p>
        </p:txBody>
      </p:sp>
      <p:pic>
        <p:nvPicPr>
          <p:cNvPr id="46" name="Picture 4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56320" y="6168427"/>
            <a:ext cx="487680" cy="689573"/>
          </a:xfrm>
          <a:prstGeom prst="rect">
            <a:avLst/>
          </a:prstGeom>
          <a:noFill/>
          <a:ln w="9525" algn="ctr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2800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0320" y="6170849"/>
            <a:ext cx="1021080" cy="687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9" name="Inhaltsplatzhalter 4" descr="Plazi_books.jpg"/>
          <p:cNvPicPr>
            <a:picLocks noGrp="1" noChangeAspect="1"/>
          </p:cNvPicPr>
          <p:nvPr>
            <p:ph idx="4294967295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4964113" y="6179082"/>
            <a:ext cx="1238567" cy="678918"/>
          </a:xfrm>
        </p:spPr>
      </p:pic>
      <p:pic>
        <p:nvPicPr>
          <p:cNvPr id="128003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39240" y="6172200"/>
            <a:ext cx="79248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8004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6153150"/>
            <a:ext cx="13906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4" name="Straight Arrow Connector 59"/>
          <p:cNvCxnSpPr>
            <a:cxnSpLocks noChangeShapeType="1"/>
          </p:cNvCxnSpPr>
          <p:nvPr/>
        </p:nvCxnSpPr>
        <p:spPr bwMode="auto">
          <a:xfrm flipV="1">
            <a:off x="289560" y="5852160"/>
            <a:ext cx="502920" cy="25908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 type="triangle" w="med" len="med"/>
            <a:tailEnd/>
          </a:ln>
        </p:spPr>
      </p:cxnSp>
      <p:cxnSp>
        <p:nvCxnSpPr>
          <p:cNvPr id="79" name="Straight Arrow Connector 59"/>
          <p:cNvCxnSpPr>
            <a:cxnSpLocks noChangeShapeType="1"/>
          </p:cNvCxnSpPr>
          <p:nvPr/>
        </p:nvCxnSpPr>
        <p:spPr bwMode="auto">
          <a:xfrm rot="10800000">
            <a:off x="1005840" y="5836920"/>
            <a:ext cx="670560" cy="28956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 type="triangle" w="med" len="med"/>
            <a:tailEnd/>
          </a:ln>
        </p:spPr>
      </p:cxnSp>
      <p:sp>
        <p:nvSpPr>
          <p:cNvPr id="100" name="_s1030"/>
          <p:cNvSpPr>
            <a:spLocks noChangeArrowheads="1"/>
          </p:cNvSpPr>
          <p:nvPr/>
        </p:nvSpPr>
        <p:spPr bwMode="auto">
          <a:xfrm>
            <a:off x="1600200" y="5379719"/>
            <a:ext cx="2453640" cy="396241"/>
          </a:xfrm>
          <a:prstGeom prst="roundRect">
            <a:avLst>
              <a:gd name="adj" fmla="val 16667"/>
            </a:avLst>
          </a:prstGeom>
          <a:solidFill>
            <a:schemeClr val="bg2">
              <a:lumMod val="50000"/>
              <a:lumOff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62962" tIns="31481" rIns="62962" bIns="31481" anchor="ctr"/>
          <a:lstStyle/>
          <a:p>
            <a:pPr algn="ctr">
              <a:defRPr/>
            </a:pPr>
            <a:r>
              <a:rPr lang="bg-BG" b="1" dirty="0" smtClean="0"/>
              <a:t>Occurrence data</a:t>
            </a:r>
            <a:endParaRPr lang="bg-BG" b="1" dirty="0"/>
          </a:p>
        </p:txBody>
      </p:sp>
      <p:sp>
        <p:nvSpPr>
          <p:cNvPr id="101" name="_s1030"/>
          <p:cNvSpPr>
            <a:spLocks noChangeArrowheads="1"/>
          </p:cNvSpPr>
          <p:nvPr/>
        </p:nvSpPr>
        <p:spPr bwMode="auto">
          <a:xfrm>
            <a:off x="6964680" y="5349240"/>
            <a:ext cx="1981200" cy="381000"/>
          </a:xfrm>
          <a:prstGeom prst="roundRect">
            <a:avLst>
              <a:gd name="adj" fmla="val 16667"/>
            </a:avLst>
          </a:prstGeom>
          <a:solidFill>
            <a:schemeClr val="bg2">
              <a:lumMod val="50000"/>
              <a:lumOff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62962" tIns="31481" rIns="62962" bIns="31481" anchor="ctr"/>
          <a:lstStyle/>
          <a:p>
            <a:pPr algn="ctr">
              <a:defRPr/>
            </a:pPr>
            <a:r>
              <a:rPr lang="bg-BG" b="1" dirty="0" smtClean="0"/>
              <a:t>Taxon names</a:t>
            </a:r>
            <a:endParaRPr lang="bg-BG" b="1" dirty="0"/>
          </a:p>
        </p:txBody>
      </p:sp>
      <p:cxnSp>
        <p:nvCxnSpPr>
          <p:cNvPr id="115" name="Straight Arrow Connector 59"/>
          <p:cNvCxnSpPr>
            <a:cxnSpLocks noChangeShapeType="1"/>
          </p:cNvCxnSpPr>
          <p:nvPr/>
        </p:nvCxnSpPr>
        <p:spPr bwMode="auto">
          <a:xfrm rot="16200000" flipV="1">
            <a:off x="2757171" y="5957571"/>
            <a:ext cx="294639" cy="1270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 type="triangle" w="med" len="med"/>
            <a:tailEnd/>
          </a:ln>
        </p:spPr>
      </p:cxnSp>
      <p:cxnSp>
        <p:nvCxnSpPr>
          <p:cNvPr id="117" name="Straight Arrow Connector 59"/>
          <p:cNvCxnSpPr>
            <a:cxnSpLocks noChangeShapeType="1"/>
          </p:cNvCxnSpPr>
          <p:nvPr/>
        </p:nvCxnSpPr>
        <p:spPr bwMode="auto">
          <a:xfrm flipV="1">
            <a:off x="4267200" y="5852160"/>
            <a:ext cx="1112520" cy="25908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 type="triangle" w="med" len="med"/>
            <a:tailEnd/>
          </a:ln>
        </p:spPr>
      </p:cxnSp>
      <p:cxnSp>
        <p:nvCxnSpPr>
          <p:cNvPr id="119" name="Straight Arrow Connector 59"/>
          <p:cNvCxnSpPr>
            <a:cxnSpLocks noChangeShapeType="1"/>
          </p:cNvCxnSpPr>
          <p:nvPr/>
        </p:nvCxnSpPr>
        <p:spPr bwMode="auto">
          <a:xfrm rot="10800000">
            <a:off x="5715000" y="5852160"/>
            <a:ext cx="1112520" cy="22860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 type="triangle" w="med" len="med"/>
            <a:tailEnd/>
          </a:ln>
        </p:spPr>
      </p:cxnSp>
      <p:cxnSp>
        <p:nvCxnSpPr>
          <p:cNvPr id="122" name="Straight Arrow Connector 59"/>
          <p:cNvCxnSpPr>
            <a:cxnSpLocks noChangeShapeType="1"/>
          </p:cNvCxnSpPr>
          <p:nvPr/>
        </p:nvCxnSpPr>
        <p:spPr bwMode="auto">
          <a:xfrm rot="5400000" flipH="1" flipV="1">
            <a:off x="5410202" y="5989320"/>
            <a:ext cx="304800" cy="1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 type="triangle" w="med" len="med"/>
            <a:tailEnd/>
          </a:ln>
        </p:spPr>
      </p:cxnSp>
      <p:sp>
        <p:nvSpPr>
          <p:cNvPr id="127" name="_s1030"/>
          <p:cNvSpPr>
            <a:spLocks noChangeArrowheads="1"/>
          </p:cNvSpPr>
          <p:nvPr/>
        </p:nvSpPr>
        <p:spPr bwMode="auto">
          <a:xfrm>
            <a:off x="4251960" y="5364480"/>
            <a:ext cx="2423160" cy="381000"/>
          </a:xfrm>
          <a:prstGeom prst="roundRect">
            <a:avLst>
              <a:gd name="adj" fmla="val 16667"/>
            </a:avLst>
          </a:prstGeom>
          <a:solidFill>
            <a:schemeClr val="bg2">
              <a:lumMod val="50000"/>
              <a:lumOff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62962" tIns="31481" rIns="62962" bIns="31481" anchor="ctr"/>
          <a:lstStyle/>
          <a:p>
            <a:pPr algn="ctr">
              <a:defRPr/>
            </a:pPr>
            <a:r>
              <a:rPr lang="bg-BG" b="1" dirty="0" smtClean="0"/>
              <a:t>Taxon treatments</a:t>
            </a:r>
            <a:endParaRPr lang="bg-BG" b="1" dirty="0"/>
          </a:p>
        </p:txBody>
      </p:sp>
      <p:pic>
        <p:nvPicPr>
          <p:cNvPr id="128005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6728" y="4271075"/>
            <a:ext cx="4347085" cy="566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8006" name="Picture 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543800" y="6186940"/>
            <a:ext cx="1021080" cy="671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40" name="Straight Arrow Connector 59"/>
          <p:cNvCxnSpPr>
            <a:cxnSpLocks noChangeShapeType="1"/>
          </p:cNvCxnSpPr>
          <p:nvPr/>
        </p:nvCxnSpPr>
        <p:spPr bwMode="auto">
          <a:xfrm rot="10800000">
            <a:off x="8061960" y="5775960"/>
            <a:ext cx="838200" cy="35052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 type="triangle" w="med" len="med"/>
            <a:tailEnd/>
          </a:ln>
        </p:spPr>
      </p:cxnSp>
      <p:cxnSp>
        <p:nvCxnSpPr>
          <p:cNvPr id="141" name="Straight Arrow Connector 59"/>
          <p:cNvCxnSpPr>
            <a:cxnSpLocks noChangeShapeType="1"/>
          </p:cNvCxnSpPr>
          <p:nvPr/>
        </p:nvCxnSpPr>
        <p:spPr bwMode="auto">
          <a:xfrm rot="5400000" flipH="1" flipV="1">
            <a:off x="7772403" y="5958841"/>
            <a:ext cx="335276" cy="2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 type="triangle" w="med" len="med"/>
            <a:tailEnd/>
          </a:ln>
        </p:spPr>
      </p:cxnSp>
      <p:sp>
        <p:nvSpPr>
          <p:cNvPr id="146" name="Rectangle 145"/>
          <p:cNvSpPr/>
          <p:nvPr/>
        </p:nvSpPr>
        <p:spPr>
          <a:xfrm>
            <a:off x="4920986" y="6163018"/>
            <a:ext cx="70083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b="1" dirty="0" smtClean="0">
                <a:solidFill>
                  <a:schemeClr val="tx2">
                    <a:lumMod val="25000"/>
                  </a:schemeClr>
                </a:solidFill>
              </a:rPr>
              <a:t>Plazi</a:t>
            </a:r>
            <a:endParaRPr lang="bg-BG" b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516573" y="6534835"/>
            <a:ext cx="61266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b="1" dirty="0" smtClean="0">
                <a:solidFill>
                  <a:schemeClr val="tx2">
                    <a:lumMod val="10000"/>
                  </a:schemeClr>
                </a:solidFill>
              </a:rPr>
              <a:t>BHL</a:t>
            </a:r>
            <a:endParaRPr lang="bg-BG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51" name="Rectangle 150"/>
          <p:cNvSpPr/>
          <p:nvPr/>
        </p:nvSpPr>
        <p:spPr>
          <a:xfrm>
            <a:off x="6888480" y="6172201"/>
            <a:ext cx="609599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300" b="1" dirty="0" smtClean="0">
                <a:solidFill>
                  <a:schemeClr val="tx2">
                    <a:lumMod val="10000"/>
                  </a:schemeClr>
                </a:solidFill>
              </a:rPr>
              <a:t>Wiki</a:t>
            </a:r>
            <a:endParaRPr lang="bg-BG" sz="1300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52" name="Rectangle 151"/>
          <p:cNvSpPr/>
          <p:nvPr/>
        </p:nvSpPr>
        <p:spPr>
          <a:xfrm>
            <a:off x="7612573" y="6153835"/>
            <a:ext cx="5245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1200" b="1" dirty="0" smtClean="0">
                <a:solidFill>
                  <a:schemeClr val="tx2">
                    <a:lumMod val="10000"/>
                  </a:schemeClr>
                </a:solidFill>
              </a:rPr>
              <a:t>COL</a:t>
            </a:r>
            <a:endParaRPr lang="bg-BG" b="1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0" animBg="1"/>
      <p:bldP spid="55" grpId="0" animBg="1"/>
      <p:bldP spid="54" grpId="0" animBg="1"/>
      <p:bldP spid="54" grpId="1" animBg="1"/>
      <p:bldP spid="13362" grpId="0" animBg="1"/>
      <p:bldP spid="13363" grpId="0" animBg="1"/>
      <p:bldP spid="13369" grpId="0" animBg="1"/>
      <p:bldP spid="13417" grpId="0" animBg="1"/>
      <p:bldP spid="52" grpId="0" animBg="1"/>
      <p:bldP spid="61" grpId="0" animBg="1"/>
      <p:bldP spid="68" grpId="0"/>
      <p:bldP spid="70" grpId="0" animBg="1"/>
      <p:bldP spid="87" grpId="0"/>
      <p:bldP spid="90" grpId="0" animBg="1"/>
      <p:bldP spid="92" grpId="0" animBg="1"/>
      <p:bldP spid="42" grpId="0" animBg="1"/>
      <p:bldP spid="45" grpId="0"/>
      <p:bldP spid="100" grpId="0" animBg="1"/>
      <p:bldP spid="101" grpId="0" animBg="1"/>
      <p:bldP spid="127" grpId="0" animBg="1"/>
      <p:bldP spid="146" grpId="0"/>
      <p:bldP spid="43" grpId="0"/>
      <p:bldP spid="151" grpId="0"/>
      <p:bldP spid="15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703943" y="3574143"/>
            <a:ext cx="8115300" cy="1600200"/>
          </a:xfrm>
          <a:noFill/>
        </p:spPr>
        <p:txBody>
          <a:bodyPr/>
          <a:lstStyle/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r>
              <a:rPr lang="en-US" sz="2400" i="1" dirty="0" smtClean="0"/>
              <a:t>“</a:t>
            </a:r>
            <a:r>
              <a:rPr lang="en-US" sz="2400" i="1" dirty="0" smtClean="0">
                <a:latin typeface="Arial" pitchFamily="34" charset="0"/>
              </a:rPr>
              <a:t> Semi-automatically generated semantic, enhanced e-publications are the only way to describe the missing 10 M species, and to deal with an increasing flood of data</a:t>
            </a:r>
            <a:r>
              <a:rPr lang="en-US" sz="2800" i="1" dirty="0" smtClean="0">
                <a:latin typeface="Arial" pitchFamily="34" charset="0"/>
              </a:rPr>
              <a:t>.</a:t>
            </a:r>
            <a:r>
              <a:rPr lang="en-US" sz="2800" i="1" dirty="0" smtClean="0"/>
              <a:t>”</a:t>
            </a:r>
            <a:r>
              <a:rPr lang="en-US" sz="2800" i="1" dirty="0" smtClean="0">
                <a:latin typeface="Arial" pitchFamily="34" charset="0"/>
              </a:rPr>
              <a:t>                                                                                                                                                               						</a:t>
            </a:r>
            <a:r>
              <a:rPr lang="en-US" sz="2800" i="1" u="sng" dirty="0" err="1" smtClean="0">
                <a:solidFill>
                  <a:srgbClr val="FFCC00"/>
                </a:solidFill>
                <a:latin typeface="Arial" pitchFamily="34" charset="0"/>
              </a:rPr>
              <a:t>Donat</a:t>
            </a:r>
            <a:r>
              <a:rPr lang="en-US" sz="2800" i="1" u="sng" dirty="0" smtClean="0">
                <a:solidFill>
                  <a:srgbClr val="FFCC00"/>
                </a:solidFill>
                <a:latin typeface="Arial" pitchFamily="34" charset="0"/>
              </a:rPr>
              <a:t> </a:t>
            </a:r>
            <a:r>
              <a:rPr lang="en-US" sz="2800" i="1" u="sng" dirty="0" err="1" smtClean="0">
                <a:solidFill>
                  <a:srgbClr val="FFCC00"/>
                </a:solidFill>
                <a:latin typeface="Arial" pitchFamily="34" charset="0"/>
              </a:rPr>
              <a:t>Agosti</a:t>
            </a:r>
            <a:endParaRPr lang="bg-BG" sz="2800" i="1" u="sng" dirty="0" smtClean="0">
              <a:solidFill>
                <a:srgbClr val="FFCC00"/>
              </a:solidFill>
              <a:latin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32856" y="803445"/>
            <a:ext cx="6901543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4988" indent="-534988">
              <a:spcBef>
                <a:spcPct val="40000"/>
              </a:spcBef>
              <a:buClr>
                <a:schemeClr val="bg2"/>
              </a:buClr>
              <a:buSzPct val="200000"/>
              <a:defRPr/>
            </a:pPr>
            <a:r>
              <a:rPr lang="en-GB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charset="0"/>
              </a:rPr>
              <a:t>All this is not easy, but...... </a:t>
            </a:r>
          </a:p>
          <a:p>
            <a:pPr marL="534988" indent="-534988">
              <a:spcBef>
                <a:spcPct val="40000"/>
              </a:spcBef>
              <a:buClr>
                <a:schemeClr val="bg2"/>
              </a:buClr>
              <a:buSzPct val="200000"/>
              <a:defRPr/>
            </a:pPr>
            <a:r>
              <a:rPr lang="en-GB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charset="0"/>
              </a:rPr>
              <a:t>... </a:t>
            </a:r>
            <a:r>
              <a:rPr lang="en-GB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charset="0"/>
              </a:rPr>
              <a:t>it is exciting</a:t>
            </a:r>
            <a:r>
              <a:rPr lang="bg-BG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charset="0"/>
              </a:rPr>
              <a:t> ...</a:t>
            </a:r>
          </a:p>
          <a:p>
            <a:pPr marL="534988" indent="-534988">
              <a:spcBef>
                <a:spcPct val="40000"/>
              </a:spcBef>
              <a:buClr>
                <a:schemeClr val="bg2"/>
              </a:buClr>
              <a:buSzPct val="200000"/>
              <a:defRPr/>
            </a:pPr>
            <a:r>
              <a:rPr lang="bg-BG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charset="0"/>
              </a:rPr>
              <a:t>.... </a:t>
            </a:r>
            <a:r>
              <a:rPr 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charset="0"/>
              </a:rPr>
              <a:t>however it is </a:t>
            </a:r>
            <a:r>
              <a:rPr lang="bg-BG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charset="0"/>
              </a:rPr>
              <a:t>possible only through </a:t>
            </a:r>
            <a:r>
              <a:rPr lang="bg-BG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charset="0"/>
              </a:rPr>
              <a:t>Open Access!</a:t>
            </a:r>
            <a:endParaRPr lang="en-GB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050" grpI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74915" y="2645229"/>
            <a:ext cx="8115300" cy="1600200"/>
          </a:xfrm>
          <a:noFill/>
        </p:spPr>
        <p:txBody>
          <a:bodyPr/>
          <a:lstStyle/>
          <a:p>
            <a:pPr marL="0" indent="0"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4000" b="1" dirty="0" smtClean="0"/>
              <a:t>Thank you for your attention!</a:t>
            </a:r>
            <a:endParaRPr lang="bg-BG" sz="4000" b="1" u="sng" dirty="0" smtClean="0">
              <a:solidFill>
                <a:srgbClr val="FFCC00"/>
              </a:solidFill>
              <a:latin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32856" y="803445"/>
            <a:ext cx="69015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4988" indent="-534988">
              <a:spcBef>
                <a:spcPct val="40000"/>
              </a:spcBef>
              <a:buClr>
                <a:schemeClr val="bg2"/>
              </a:buClr>
              <a:buSzPct val="200000"/>
              <a:defRPr/>
            </a:pPr>
            <a:r>
              <a:rPr lang="en-US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charset="0"/>
              </a:rPr>
              <a:t>I</a:t>
            </a:r>
            <a:r>
              <a:rPr lang="en-US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charset="0"/>
              </a:rPr>
              <a:t>            </a:t>
            </a:r>
            <a:r>
              <a:rPr lang="bg-BG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charset="0"/>
              </a:rPr>
              <a:t>Open </a:t>
            </a:r>
            <a:r>
              <a:rPr lang="bg-BG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charset="0"/>
              </a:rPr>
              <a:t>Access!</a:t>
            </a:r>
            <a:endParaRPr lang="en-GB" sz="4000" b="1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0527" y="588736"/>
            <a:ext cx="1323975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050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657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How </a:t>
            </a:r>
            <a:r>
              <a:rPr lang="en-US" dirty="0" err="1" smtClean="0">
                <a:solidFill>
                  <a:schemeClr val="tx1"/>
                </a:solidFill>
              </a:rPr>
              <a:t>PhytoKeys</a:t>
            </a:r>
            <a:r>
              <a:rPr lang="en-US" dirty="0" smtClean="0">
                <a:solidFill>
                  <a:schemeClr val="tx1"/>
                </a:solidFill>
              </a:rPr>
              <a:t> differs?</a:t>
            </a:r>
            <a:endParaRPr lang="bg-BG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891" y="1178815"/>
            <a:ext cx="8229600" cy="4525963"/>
          </a:xfrm>
        </p:spPr>
        <p:txBody>
          <a:bodyPr/>
          <a:lstStyle/>
          <a:p>
            <a:r>
              <a:rPr lang="en-US" sz="2700" dirty="0" smtClean="0"/>
              <a:t>The first mandatory open access journal  in systematic botany</a:t>
            </a:r>
          </a:p>
          <a:p>
            <a:r>
              <a:rPr lang="en-US" sz="2700" dirty="0" smtClean="0"/>
              <a:t>The first to mandatory include IPNI records in the original description (</a:t>
            </a:r>
            <a:r>
              <a:rPr lang="en-US" sz="2700" dirty="0" err="1" smtClean="0"/>
              <a:t>protologue</a:t>
            </a:r>
            <a:r>
              <a:rPr lang="en-US" sz="2700" dirty="0" smtClean="0"/>
              <a:t>) </a:t>
            </a:r>
          </a:p>
          <a:p>
            <a:r>
              <a:rPr lang="en-US" sz="2700" dirty="0" smtClean="0"/>
              <a:t>The first to imply domain specific XML schema (</a:t>
            </a:r>
            <a:r>
              <a:rPr lang="en-US" sz="2700" dirty="0" err="1" smtClean="0"/>
              <a:t>TaxPub</a:t>
            </a:r>
            <a:r>
              <a:rPr lang="en-US" sz="2700" dirty="0" smtClean="0"/>
              <a:t>) for semantic markup</a:t>
            </a:r>
          </a:p>
          <a:p>
            <a:r>
              <a:rPr lang="en-US" sz="2700" dirty="0" smtClean="0"/>
              <a:t>All new </a:t>
            </a:r>
            <a:r>
              <a:rPr lang="en-US" sz="2700" dirty="0" err="1" smtClean="0"/>
              <a:t>taxa</a:t>
            </a:r>
            <a:r>
              <a:rPr lang="en-US" sz="2700" dirty="0" smtClean="0"/>
              <a:t> and treatments are exported to Encyclopedia of Life </a:t>
            </a:r>
          </a:p>
          <a:p>
            <a:r>
              <a:rPr lang="en-US" sz="2700" dirty="0" smtClean="0"/>
              <a:t>All new </a:t>
            </a:r>
            <a:r>
              <a:rPr lang="en-US" sz="2700" dirty="0" err="1" smtClean="0"/>
              <a:t>taxa</a:t>
            </a:r>
            <a:r>
              <a:rPr lang="en-US" sz="2700" dirty="0" smtClean="0"/>
              <a:t> and treatments are exported to Wiki (Species-Id)</a:t>
            </a:r>
          </a:p>
          <a:p>
            <a:r>
              <a:rPr lang="en-US" sz="2700" dirty="0" smtClean="0"/>
              <a:t>Data publishing with </a:t>
            </a:r>
            <a:r>
              <a:rPr lang="en-US" sz="2700" dirty="0" smtClean="0"/>
              <a:t>the GBIF </a:t>
            </a:r>
            <a:r>
              <a:rPr lang="en-US" sz="2700" dirty="0" smtClean="0"/>
              <a:t>and </a:t>
            </a:r>
            <a:r>
              <a:rPr lang="en-US" sz="2700" dirty="0" smtClean="0"/>
              <a:t>Dryad Data Repository</a:t>
            </a:r>
            <a:endParaRPr lang="bg-BG" sz="2700" dirty="0" smtClean="0"/>
          </a:p>
          <a:p>
            <a:endParaRPr lang="bg-BG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9" name="Picture 2" descr="gbif_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57371" y="5387720"/>
            <a:ext cx="2365931" cy="128746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44392" name="Picture 21" descr="EOL_Brochure 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8344" y="2245645"/>
            <a:ext cx="2409370" cy="1542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4395" name="Text Box 37"/>
          <p:cNvSpPr txBox="1">
            <a:spLocks noChangeArrowheads="1"/>
          </p:cNvSpPr>
          <p:nvPr/>
        </p:nvSpPr>
        <p:spPr bwMode="auto">
          <a:xfrm>
            <a:off x="250722" y="60326"/>
            <a:ext cx="8893277" cy="1103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 smtClean="0">
                <a:latin typeface="+mj-lt"/>
              </a:rPr>
              <a:t>Why new technologies? Isn’t the PDF good enough?</a:t>
            </a:r>
            <a:endParaRPr lang="en-US" sz="3600" b="1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144396" name="Picture 5" descr="morphbank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42858" y="3862388"/>
            <a:ext cx="3509414" cy="11049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44397" name="Picture 13" descr="googleeart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97688" y="4911725"/>
            <a:ext cx="1943100" cy="1457325"/>
          </a:xfrm>
          <a:prstGeom prst="rect">
            <a:avLst/>
          </a:prstGeom>
          <a:noFill/>
        </p:spPr>
      </p:pic>
      <p:sp>
        <p:nvSpPr>
          <p:cNvPr id="144400" name="Line 16"/>
          <p:cNvSpPr>
            <a:spLocks noChangeShapeType="1"/>
          </p:cNvSpPr>
          <p:nvPr/>
        </p:nvSpPr>
        <p:spPr bwMode="auto">
          <a:xfrm>
            <a:off x="3975102" y="3089276"/>
            <a:ext cx="121285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bg-BG"/>
          </a:p>
        </p:txBody>
      </p:sp>
      <p:sp>
        <p:nvSpPr>
          <p:cNvPr id="144401" name="Text Box 17"/>
          <p:cNvSpPr txBox="1">
            <a:spLocks noChangeArrowheads="1"/>
          </p:cNvSpPr>
          <p:nvPr/>
        </p:nvSpPr>
        <p:spPr bwMode="auto">
          <a:xfrm>
            <a:off x="3873502" y="2741613"/>
            <a:ext cx="15462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400" b="1" dirty="0"/>
              <a:t>Descriptions</a:t>
            </a:r>
          </a:p>
        </p:txBody>
      </p:sp>
      <p:sp>
        <p:nvSpPr>
          <p:cNvPr id="144402" name="Line 18"/>
          <p:cNvSpPr>
            <a:spLocks noChangeShapeType="1"/>
          </p:cNvSpPr>
          <p:nvPr/>
        </p:nvSpPr>
        <p:spPr bwMode="auto">
          <a:xfrm flipV="1">
            <a:off x="3957640" y="4425951"/>
            <a:ext cx="1339850" cy="95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bg-BG"/>
          </a:p>
        </p:txBody>
      </p:sp>
      <p:sp>
        <p:nvSpPr>
          <p:cNvPr id="144403" name="Text Box 19"/>
          <p:cNvSpPr txBox="1">
            <a:spLocks noChangeArrowheads="1"/>
          </p:cNvSpPr>
          <p:nvPr/>
        </p:nvSpPr>
        <p:spPr bwMode="auto">
          <a:xfrm>
            <a:off x="4205290" y="3979863"/>
            <a:ext cx="11303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400" b="1" dirty="0" smtClean="0"/>
              <a:t>Image</a:t>
            </a:r>
            <a:r>
              <a:rPr lang="bg-BG" sz="1400" b="1" dirty="0" smtClean="0"/>
              <a:t>s</a:t>
            </a:r>
            <a:endParaRPr lang="en-US" sz="1400" b="1" dirty="0"/>
          </a:p>
        </p:txBody>
      </p:sp>
      <p:sp>
        <p:nvSpPr>
          <p:cNvPr id="144404" name="Line 20"/>
          <p:cNvSpPr>
            <a:spLocks noChangeShapeType="1"/>
          </p:cNvSpPr>
          <p:nvPr/>
        </p:nvSpPr>
        <p:spPr bwMode="auto">
          <a:xfrm>
            <a:off x="4265841" y="6218239"/>
            <a:ext cx="103663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bg-BG"/>
          </a:p>
        </p:txBody>
      </p:sp>
      <p:sp>
        <p:nvSpPr>
          <p:cNvPr id="144405" name="Text Box 21"/>
          <p:cNvSpPr txBox="1">
            <a:spLocks noChangeArrowheads="1"/>
          </p:cNvSpPr>
          <p:nvPr/>
        </p:nvSpPr>
        <p:spPr bwMode="auto">
          <a:xfrm>
            <a:off x="4110040" y="5856289"/>
            <a:ext cx="12747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bg-BG" sz="1200" b="1" dirty="0" smtClean="0"/>
              <a:t>Occurrences</a:t>
            </a:r>
            <a:endParaRPr lang="en-US" sz="1200" b="1" dirty="0"/>
          </a:p>
        </p:txBody>
      </p:sp>
      <p:sp>
        <p:nvSpPr>
          <p:cNvPr id="144398" name="Line 14"/>
          <p:cNvSpPr>
            <a:spLocks noChangeShapeType="1"/>
          </p:cNvSpPr>
          <p:nvPr/>
        </p:nvSpPr>
        <p:spPr bwMode="auto">
          <a:xfrm flipV="1">
            <a:off x="4017737" y="1205368"/>
            <a:ext cx="1250950" cy="43338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bg-BG"/>
          </a:p>
        </p:txBody>
      </p:sp>
      <p:sp>
        <p:nvSpPr>
          <p:cNvPr id="144399" name="Text Box 15"/>
          <p:cNvSpPr txBox="1">
            <a:spLocks noChangeArrowheads="1"/>
          </p:cNvSpPr>
          <p:nvPr/>
        </p:nvSpPr>
        <p:spPr bwMode="auto">
          <a:xfrm>
            <a:off x="3947887" y="1279981"/>
            <a:ext cx="154622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z="1300" b="1" dirty="0"/>
          </a:p>
        </p:txBody>
      </p:sp>
      <p:sp>
        <p:nvSpPr>
          <p:cNvPr id="144406" name="Text Box 22"/>
          <p:cNvSpPr txBox="1">
            <a:spLocks noChangeArrowheads="1"/>
          </p:cNvSpPr>
          <p:nvPr/>
        </p:nvSpPr>
        <p:spPr bwMode="auto">
          <a:xfrm>
            <a:off x="4025675" y="1900694"/>
            <a:ext cx="12144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400" b="1" dirty="0"/>
              <a:t>Literature</a:t>
            </a:r>
            <a:endParaRPr lang="en-US" sz="1300" b="1" dirty="0"/>
          </a:p>
        </p:txBody>
      </p:sp>
      <p:sp>
        <p:nvSpPr>
          <p:cNvPr id="35" name="Line 18"/>
          <p:cNvSpPr>
            <a:spLocks noChangeShapeType="1"/>
          </p:cNvSpPr>
          <p:nvPr/>
        </p:nvSpPr>
        <p:spPr bwMode="auto">
          <a:xfrm flipV="1">
            <a:off x="4005102" y="3450419"/>
            <a:ext cx="1290740" cy="508631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bg-BG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20179" y="1547586"/>
            <a:ext cx="35496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81257" y="2235201"/>
            <a:ext cx="1074057" cy="725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" name="Inhaltsplatzhalter 4" descr="Plazi_books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905432" y="3043996"/>
            <a:ext cx="1075414" cy="7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" name="Rectangle 37"/>
          <p:cNvSpPr/>
          <p:nvPr/>
        </p:nvSpPr>
        <p:spPr>
          <a:xfrm>
            <a:off x="7891334" y="3085989"/>
            <a:ext cx="788209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b="1" dirty="0" smtClean="0">
                <a:solidFill>
                  <a:schemeClr val="tx2">
                    <a:lumMod val="25000"/>
                  </a:schemeClr>
                </a:solidFill>
              </a:rPr>
              <a:t>Plazi</a:t>
            </a:r>
            <a:endParaRPr lang="bg-BG" b="1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0616" y="1349829"/>
            <a:ext cx="3708242" cy="591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04304" y="795924"/>
            <a:ext cx="3536496" cy="598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Line 14"/>
          <p:cNvSpPr>
            <a:spLocks noChangeShapeType="1"/>
          </p:cNvSpPr>
          <p:nvPr/>
        </p:nvSpPr>
        <p:spPr bwMode="auto">
          <a:xfrm>
            <a:off x="4034972" y="1799770"/>
            <a:ext cx="1248228" cy="7257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bg-BG"/>
          </a:p>
        </p:txBody>
      </p:sp>
      <p:sp>
        <p:nvSpPr>
          <p:cNvPr id="43" name="Rectangle 42"/>
          <p:cNvSpPr/>
          <p:nvPr/>
        </p:nvSpPr>
        <p:spPr>
          <a:xfrm>
            <a:off x="4196149" y="972458"/>
            <a:ext cx="107253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/>
              <a:t>Names</a:t>
            </a:r>
            <a:endParaRPr lang="bg-BG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18917" y="2030108"/>
            <a:ext cx="3699940" cy="13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36763" y="3512456"/>
            <a:ext cx="1650094" cy="2167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220687" y="3511357"/>
            <a:ext cx="1698172" cy="2184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84324" y="5820229"/>
            <a:ext cx="3749049" cy="834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400" grpId="0" animBg="1"/>
      <p:bldP spid="144401" grpId="0"/>
      <p:bldP spid="144402" grpId="0" animBg="1"/>
      <p:bldP spid="144403" grpId="0"/>
      <p:bldP spid="144404" grpId="0" animBg="1"/>
      <p:bldP spid="144405" grpId="0"/>
      <p:bldP spid="144398" grpId="0" animBg="1"/>
      <p:bldP spid="144406" grpId="0"/>
      <p:bldP spid="35" grpId="0" animBg="1"/>
      <p:bldP spid="38" grpId="0"/>
      <p:bldP spid="39" grpId="0" animBg="1"/>
      <p:bldP spid="4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23258"/>
            <a:ext cx="9195283" cy="4862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76484"/>
            <a:ext cx="2888343" cy="418151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4858" y="2678325"/>
            <a:ext cx="3374342" cy="41796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92437" y="4887998"/>
            <a:ext cx="1419678" cy="197000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6" name="Left Arrow 15"/>
          <p:cNvSpPr/>
          <p:nvPr/>
        </p:nvSpPr>
        <p:spPr>
          <a:xfrm>
            <a:off x="5148967" y="3027116"/>
            <a:ext cx="214314" cy="142876"/>
          </a:xfrm>
          <a:prstGeom prst="leftArrow">
            <a:avLst/>
          </a:prstGeom>
          <a:solidFill>
            <a:srgbClr val="C00000"/>
          </a:solidFill>
          <a:ln w="12700" cap="sq">
            <a:solidFill>
              <a:schemeClr val="bg2">
                <a:lumMod val="90000"/>
              </a:schemeClr>
            </a:solidFill>
          </a:ln>
          <a:scene3d>
            <a:camera prst="orthographicFront">
              <a:rot lat="0" lon="0" rev="197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31885" y="2706913"/>
            <a:ext cx="2812115" cy="415108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9" name="Rectangle 18"/>
          <p:cNvSpPr/>
          <p:nvPr/>
        </p:nvSpPr>
        <p:spPr>
          <a:xfrm>
            <a:off x="0" y="204726"/>
            <a:ext cx="94197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/>
              <a:t>Why more </a:t>
            </a:r>
            <a:r>
              <a:rPr lang="en-US" sz="2800" b="1" dirty="0" smtClean="0"/>
              <a:t>e-versions </a:t>
            </a:r>
            <a:r>
              <a:rPr lang="en-US" sz="2800" b="1" dirty="0" smtClean="0"/>
              <a:t>of the same paper?</a:t>
            </a:r>
            <a:endParaRPr lang="bg-BG" sz="2800" b="1" dirty="0"/>
          </a:p>
        </p:txBody>
      </p:sp>
      <p:sp>
        <p:nvSpPr>
          <p:cNvPr id="11" name="Left Arrow 10"/>
          <p:cNvSpPr/>
          <p:nvPr/>
        </p:nvSpPr>
        <p:spPr>
          <a:xfrm>
            <a:off x="7609139" y="2279630"/>
            <a:ext cx="214314" cy="142876"/>
          </a:xfrm>
          <a:prstGeom prst="leftArrow">
            <a:avLst/>
          </a:prstGeom>
          <a:solidFill>
            <a:srgbClr val="C00000"/>
          </a:solidFill>
          <a:ln w="12700" cap="sq">
            <a:solidFill>
              <a:schemeClr val="bg2">
                <a:lumMod val="90000"/>
              </a:schemeClr>
            </a:solidFill>
          </a:ln>
          <a:scene3d>
            <a:camera prst="orthographicFront">
              <a:rot lat="0" lon="0" rev="197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1941" y="1484928"/>
            <a:ext cx="2449259" cy="3615459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9" name="Rectangle 18"/>
          <p:cNvSpPr/>
          <p:nvPr/>
        </p:nvSpPr>
        <p:spPr>
          <a:xfrm>
            <a:off x="566057" y="219240"/>
            <a:ext cx="82150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/>
              <a:t>Why XML is so important?</a:t>
            </a:r>
            <a:endParaRPr lang="bg-BG" sz="3200" b="1" dirty="0"/>
          </a:p>
        </p:txBody>
      </p:sp>
      <p:sp>
        <p:nvSpPr>
          <p:cNvPr id="11" name="Line 14"/>
          <p:cNvSpPr>
            <a:spLocks noChangeShapeType="1"/>
          </p:cNvSpPr>
          <p:nvPr/>
        </p:nvSpPr>
        <p:spPr bwMode="auto">
          <a:xfrm flipV="1">
            <a:off x="5936345" y="2394857"/>
            <a:ext cx="609600" cy="14514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bg-BG"/>
          </a:p>
        </p:txBody>
      </p:sp>
      <p:pic>
        <p:nvPicPr>
          <p:cNvPr id="12" name="Picture 21" descr="EOL_Brochure 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4630" y="1490902"/>
            <a:ext cx="2409370" cy="1542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92686" y="3297882"/>
            <a:ext cx="2351314" cy="158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Line 14"/>
          <p:cNvSpPr>
            <a:spLocks noChangeShapeType="1"/>
          </p:cNvSpPr>
          <p:nvPr/>
        </p:nvSpPr>
        <p:spPr bwMode="auto">
          <a:xfrm flipV="1">
            <a:off x="5892800" y="4005943"/>
            <a:ext cx="653143" cy="14514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bg-BG"/>
          </a:p>
        </p:txBody>
      </p:sp>
      <p:grpSp>
        <p:nvGrpSpPr>
          <p:cNvPr id="23" name="Group 22"/>
          <p:cNvGrpSpPr/>
          <p:nvPr/>
        </p:nvGrpSpPr>
        <p:grpSpPr>
          <a:xfrm>
            <a:off x="0" y="3260162"/>
            <a:ext cx="2420388" cy="1805324"/>
            <a:chOff x="246743" y="3405304"/>
            <a:chExt cx="2376845" cy="1573095"/>
          </a:xfrm>
        </p:grpSpPr>
        <p:pic>
          <p:nvPicPr>
            <p:cNvPr id="17" name="Inhaltsplatzhalter 4" descr="Plazi_books.jp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60537" y="3406852"/>
              <a:ext cx="2363051" cy="15715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0" name="Rectangle 19"/>
            <p:cNvSpPr/>
            <p:nvPr/>
          </p:nvSpPr>
          <p:spPr>
            <a:xfrm>
              <a:off x="246743" y="3405304"/>
              <a:ext cx="149497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g-BG" sz="1800" b="1" dirty="0" smtClean="0">
                  <a:solidFill>
                    <a:schemeClr val="tx2">
                      <a:lumMod val="25000"/>
                    </a:schemeClr>
                  </a:solidFill>
                </a:rPr>
                <a:t>Plazi</a:t>
              </a:r>
              <a:endParaRPr lang="bg-BG" sz="1800" b="1" dirty="0">
                <a:solidFill>
                  <a:schemeClr val="tx2">
                    <a:lumMod val="25000"/>
                  </a:schemeClr>
                </a:solidFill>
              </a:endParaRPr>
            </a:p>
          </p:txBody>
        </p:sp>
      </p:grpSp>
      <p:sp>
        <p:nvSpPr>
          <p:cNvPr id="21" name="Line 14"/>
          <p:cNvSpPr>
            <a:spLocks noChangeShapeType="1"/>
          </p:cNvSpPr>
          <p:nvPr/>
        </p:nvSpPr>
        <p:spPr bwMode="auto">
          <a:xfrm flipH="1" flipV="1">
            <a:off x="2554515" y="2307771"/>
            <a:ext cx="631374" cy="21771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bg-BG"/>
          </a:p>
        </p:txBody>
      </p:sp>
      <p:pic>
        <p:nvPicPr>
          <p:cNvPr id="22" name="Picture 2" descr="gbif_0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538514"/>
            <a:ext cx="2418783" cy="1465943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4" name="Line 14"/>
          <p:cNvSpPr>
            <a:spLocks noChangeShapeType="1"/>
          </p:cNvSpPr>
          <p:nvPr/>
        </p:nvSpPr>
        <p:spPr bwMode="auto">
          <a:xfrm flipH="1" flipV="1">
            <a:off x="2569029" y="4020456"/>
            <a:ext cx="66766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bg-BG"/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20751" y="5872844"/>
            <a:ext cx="35496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07682" y="5800952"/>
            <a:ext cx="3442833" cy="771525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</p:pic>
      <p:sp>
        <p:nvSpPr>
          <p:cNvPr id="26" name="Line 14"/>
          <p:cNvSpPr>
            <a:spLocks noChangeShapeType="1"/>
          </p:cNvSpPr>
          <p:nvPr/>
        </p:nvSpPr>
        <p:spPr bwMode="auto">
          <a:xfrm flipH="1">
            <a:off x="2583541" y="5225143"/>
            <a:ext cx="1654629" cy="43542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bg-BG"/>
          </a:p>
        </p:txBody>
      </p:sp>
      <p:sp>
        <p:nvSpPr>
          <p:cNvPr id="27" name="Line 14"/>
          <p:cNvSpPr>
            <a:spLocks noChangeShapeType="1"/>
          </p:cNvSpPr>
          <p:nvPr/>
        </p:nvSpPr>
        <p:spPr bwMode="auto">
          <a:xfrm>
            <a:off x="4905828" y="5225143"/>
            <a:ext cx="2002969" cy="43542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21" grpId="0" animBg="1"/>
      <p:bldP spid="24" grpId="0" animBg="1"/>
      <p:bldP spid="26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187552"/>
            <a:ext cx="8229600" cy="1143000"/>
          </a:xfrm>
        </p:spPr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</a:rPr>
              <a:t>Mandatory registration with IPNI and </a:t>
            </a:r>
            <a:r>
              <a:rPr lang="en-US" sz="2800" dirty="0" smtClean="0">
                <a:solidFill>
                  <a:schemeClr val="tx1"/>
                </a:solidFill>
              </a:rPr>
              <a:t>inclusion </a:t>
            </a:r>
            <a:r>
              <a:rPr lang="en-US" sz="2800" dirty="0" smtClean="0">
                <a:solidFill>
                  <a:schemeClr val="tx1"/>
                </a:solidFill>
              </a:rPr>
              <a:t>of the </a:t>
            </a:r>
            <a:r>
              <a:rPr lang="en-US" sz="2800" dirty="0" smtClean="0">
                <a:solidFill>
                  <a:schemeClr val="tx1"/>
                </a:solidFill>
              </a:rPr>
              <a:t>IPNI record number in </a:t>
            </a:r>
            <a:r>
              <a:rPr lang="en-US" sz="2800" dirty="0" smtClean="0">
                <a:solidFill>
                  <a:schemeClr val="tx1"/>
                </a:solidFill>
              </a:rPr>
              <a:t>the </a:t>
            </a:r>
            <a:r>
              <a:rPr lang="en-US" sz="2800" dirty="0" err="1" smtClean="0">
                <a:solidFill>
                  <a:schemeClr val="tx1"/>
                </a:solidFill>
              </a:rPr>
              <a:t>protologue</a:t>
            </a:r>
            <a:endParaRPr lang="bg-BG" sz="2800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58" y="1727200"/>
            <a:ext cx="8663299" cy="3468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949" y="1537975"/>
            <a:ext cx="8860593" cy="4079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ight Arrow 8"/>
          <p:cNvSpPr/>
          <p:nvPr/>
        </p:nvSpPr>
        <p:spPr bwMode="auto">
          <a:xfrm flipH="1">
            <a:off x="3831771" y="2452913"/>
            <a:ext cx="885373" cy="252405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2962" tIns="31481" rIns="62962" bIns="31481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g-BG" sz="15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469118"/>
            <a:ext cx="9144000" cy="5803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56080"/>
            <a:ext cx="9144000" cy="3862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2" name="Rectangle 8"/>
          <p:cNvSpPr>
            <a:spLocks noGrp="1" noRot="1" noChangeArrowheads="1"/>
          </p:cNvSpPr>
          <p:nvPr>
            <p:ph type="title" sz="quarter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bg-BG" sz="2800" dirty="0" smtClean="0">
                <a:solidFill>
                  <a:schemeClr val="tx1"/>
                </a:solidFill>
              </a:rPr>
              <a:t>Automated export of s</a:t>
            </a:r>
            <a:r>
              <a:rPr lang="en-US" sz="2800" dirty="0" err="1" smtClean="0">
                <a:solidFill>
                  <a:schemeClr val="tx1"/>
                </a:solidFill>
              </a:rPr>
              <a:t>pecies</a:t>
            </a:r>
            <a:r>
              <a:rPr lang="en-US" sz="2800" dirty="0" smtClean="0">
                <a:solidFill>
                  <a:schemeClr val="tx1"/>
                </a:solidFill>
              </a:rPr>
              <a:t> descriptions </a:t>
            </a:r>
            <a:r>
              <a:rPr lang="bg-BG" sz="2800" dirty="0" smtClean="0">
                <a:solidFill>
                  <a:schemeClr val="tx1"/>
                </a:solidFill>
              </a:rPr>
              <a:t>to</a:t>
            </a:r>
            <a:r>
              <a:rPr lang="en-US" sz="2800" dirty="0" smtClean="0">
                <a:solidFill>
                  <a:schemeClr val="tx1"/>
                </a:solidFill>
              </a:rPr>
              <a:t> E</a:t>
            </a:r>
            <a:r>
              <a:rPr lang="bg-BG" sz="2800" dirty="0" smtClean="0">
                <a:solidFill>
                  <a:schemeClr val="tx1"/>
                </a:solidFill>
              </a:rPr>
              <a:t>ncyclopedia of Life (E</a:t>
            </a:r>
            <a:r>
              <a:rPr lang="en-US" sz="2800" dirty="0" smtClean="0">
                <a:solidFill>
                  <a:schemeClr val="tx1"/>
                </a:solidFill>
              </a:rPr>
              <a:t>OL</a:t>
            </a:r>
            <a:r>
              <a:rPr lang="bg-BG" sz="2800" dirty="0" smtClean="0">
                <a:solidFill>
                  <a:schemeClr val="tx1"/>
                </a:solidFill>
              </a:rPr>
              <a:t>)</a:t>
            </a:r>
          </a:p>
        </p:txBody>
      </p:sp>
      <p:pic>
        <p:nvPicPr>
          <p:cNvPr id="41988" name="Picture 4" descr="XML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93007" y="4957309"/>
            <a:ext cx="5327650" cy="1497012"/>
          </a:xfrm>
        </p:spPr>
      </p:pic>
      <p:pic>
        <p:nvPicPr>
          <p:cNvPr id="42004" name="Picture 21" descr="EOL_Brochure 3.jpg"/>
          <p:cNvPicPr>
            <a:picLocks noGrp="1" noChangeAspect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703106" y="4867275"/>
            <a:ext cx="2160587" cy="1489075"/>
          </a:xfrm>
        </p:spPr>
      </p:pic>
      <p:sp>
        <p:nvSpPr>
          <p:cNvPr id="41995" name="Line 11"/>
          <p:cNvSpPr>
            <a:spLocks noChangeShapeType="1"/>
          </p:cNvSpPr>
          <p:nvPr/>
        </p:nvSpPr>
        <p:spPr bwMode="auto">
          <a:xfrm>
            <a:off x="2440442" y="4110492"/>
            <a:ext cx="0" cy="7207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bg-BG"/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2656341" y="4095977"/>
            <a:ext cx="123348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600" b="1" dirty="0"/>
              <a:t>XML </a:t>
            </a:r>
            <a:br>
              <a:rPr lang="en-US" sz="1600" b="1" dirty="0"/>
            </a:br>
            <a:r>
              <a:rPr lang="en-US" sz="1600" b="1" dirty="0"/>
              <a:t>MARK UP</a:t>
            </a:r>
          </a:p>
        </p:txBody>
      </p:sp>
      <p:sp>
        <p:nvSpPr>
          <p:cNvPr id="42003" name="Line 19"/>
          <p:cNvSpPr>
            <a:spLocks noChangeShapeType="1"/>
          </p:cNvSpPr>
          <p:nvPr/>
        </p:nvSpPr>
        <p:spPr bwMode="auto">
          <a:xfrm>
            <a:off x="5910263" y="5621111"/>
            <a:ext cx="5762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bg-BG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4171" y="1074511"/>
            <a:ext cx="5370286" cy="2827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" y="963837"/>
            <a:ext cx="9144001" cy="5480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5" grpId="0" animBg="1"/>
      <p:bldP spid="42002" grpId="0"/>
      <p:bldP spid="4200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PhytoKeys</a:t>
            </a:r>
            <a:r>
              <a:rPr lang="en-US" dirty="0" smtClean="0">
                <a:solidFill>
                  <a:schemeClr val="tx1"/>
                </a:solidFill>
              </a:rPr>
              <a:t> on BHL </a:t>
            </a:r>
            <a:r>
              <a:rPr lang="en-US" dirty="0" err="1" smtClean="0">
                <a:solidFill>
                  <a:schemeClr val="tx1"/>
                </a:solidFill>
              </a:rPr>
              <a:t>CiteBank</a:t>
            </a:r>
            <a:endParaRPr lang="bg-BG" dirty="0">
              <a:solidFill>
                <a:schemeClr val="tx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6950" y="1676400"/>
            <a:ext cx="8601075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ight Arrow 4"/>
          <p:cNvSpPr/>
          <p:nvPr/>
        </p:nvSpPr>
        <p:spPr bwMode="auto">
          <a:xfrm flipH="1">
            <a:off x="6255657" y="5297713"/>
            <a:ext cx="566057" cy="194347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2962" tIns="31481" rIns="62962" bIns="31481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g-BG" sz="15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609209"/>
            <a:ext cx="9144000" cy="5248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62962" tIns="31481" rIns="62962" bIns="31481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62962" tIns="31481" rIns="62962" bIns="31481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Times New Roman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20468</TotalTime>
  <Words>548</Words>
  <Application>Microsoft Office PowerPoint</Application>
  <PresentationFormat>On-screen Show (4:3)</PresentationFormat>
  <Paragraphs>80</Paragraphs>
  <Slides>22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Stream</vt:lpstr>
      <vt:lpstr>Link yourself or perish?   PhytoKeys, the next generation journal in systematic botany  Lyubomir Penev1, W. John Kress2, Sandra Knapp3, De-Zhu Li4, Susanne Renner5  1 Pensoft Publishers, Sofia, Bulgaria; 2 Smithsonian Institution, Washington DC, USA; 3 Natural History Museum London, UK; 4 Kunming Institute of Botany, Chinese Academy of Sciences, Heilongtan, Kunming, China; 5 University of Munich (LMU), Germany </vt:lpstr>
      <vt:lpstr>Why new journal?</vt:lpstr>
      <vt:lpstr>How PhytoKeys differs?</vt:lpstr>
      <vt:lpstr>Slide 4</vt:lpstr>
      <vt:lpstr>Slide 5</vt:lpstr>
      <vt:lpstr>Slide 6</vt:lpstr>
      <vt:lpstr>Mandatory registration with IPNI and inclusion of the IPNI record number in the protologue</vt:lpstr>
      <vt:lpstr>Automated export of species descriptions to Encyclopedia of Life (EOL)</vt:lpstr>
      <vt:lpstr>PhytoKeys on BHL CiteBank</vt:lpstr>
      <vt:lpstr>Automated harvesting and deposition of taxon treatments in Plazi.org</vt:lpstr>
      <vt:lpstr>Export of treatments to Wiki and combined journal/wiki citation</vt:lpstr>
      <vt:lpstr>Slide 12</vt:lpstr>
      <vt:lpstr>Slide 13</vt:lpstr>
      <vt:lpstr>Slide 14</vt:lpstr>
      <vt:lpstr>Slide 15</vt:lpstr>
      <vt:lpstr>Slide 16</vt:lpstr>
      <vt:lpstr>The occurrence dataset in GBIF</vt:lpstr>
      <vt:lpstr>The near Future</vt:lpstr>
      <vt:lpstr>  </vt:lpstr>
      <vt:lpstr>XML-based publication and dissemination work flow</vt:lpstr>
      <vt:lpstr>Slide 21</vt:lpstr>
      <vt:lpstr>Slide 22</vt:lpstr>
    </vt:vector>
  </TitlesOfParts>
  <Company>Pensoft Publishers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Lyubomir Penev</dc:creator>
  <cp:lastModifiedBy>Dell</cp:lastModifiedBy>
  <cp:revision>603</cp:revision>
  <dcterms:created xsi:type="dcterms:W3CDTF">2009-05-17T12:46:22Z</dcterms:created>
  <dcterms:modified xsi:type="dcterms:W3CDTF">2011-07-25T01:39:35Z</dcterms:modified>
</cp:coreProperties>
</file>