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3"/>
  </p:notesMasterIdLst>
  <p:sldIdLst>
    <p:sldId id="274" r:id="rId2"/>
    <p:sldId id="468" r:id="rId3"/>
    <p:sldId id="528" r:id="rId4"/>
    <p:sldId id="451" r:id="rId5"/>
    <p:sldId id="450" r:id="rId6"/>
    <p:sldId id="471" r:id="rId7"/>
    <p:sldId id="564" r:id="rId8"/>
    <p:sldId id="560" r:id="rId9"/>
    <p:sldId id="561" r:id="rId10"/>
    <p:sldId id="565" r:id="rId11"/>
    <p:sldId id="512" r:id="rId12"/>
    <p:sldId id="409" r:id="rId13"/>
    <p:sldId id="568" r:id="rId14"/>
    <p:sldId id="569" r:id="rId15"/>
    <p:sldId id="575" r:id="rId16"/>
    <p:sldId id="576" r:id="rId17"/>
    <p:sldId id="577" r:id="rId18"/>
    <p:sldId id="578" r:id="rId19"/>
    <p:sldId id="579" r:id="rId20"/>
    <p:sldId id="580" r:id="rId21"/>
    <p:sldId id="581" r:id="rId22"/>
    <p:sldId id="582" r:id="rId23"/>
    <p:sldId id="583" r:id="rId24"/>
    <p:sldId id="585" r:id="rId25"/>
    <p:sldId id="586" r:id="rId26"/>
    <p:sldId id="587" r:id="rId27"/>
    <p:sldId id="446" r:id="rId28"/>
    <p:sldId id="595" r:id="rId29"/>
    <p:sldId id="599" r:id="rId30"/>
    <p:sldId id="596" r:id="rId31"/>
    <p:sldId id="597" r:id="rId32"/>
  </p:sldIdLst>
  <p:sldSz cx="9144000" cy="6858000" type="screen4x3"/>
  <p:notesSz cx="6858000" cy="9144000"/>
  <p:defaultTextStyle>
    <a:defPPr>
      <a:defRPr lang="en-GB"/>
    </a:defPPr>
    <a:lvl1pPr algn="l" rtl="0" fontAlgn="base">
      <a:spcBef>
        <a:spcPct val="0"/>
      </a:spcBef>
      <a:spcAft>
        <a:spcPct val="0"/>
      </a:spcAft>
      <a:defRPr sz="1500"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sz="1500"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sz="1500"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sz="1500"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sz="1500" kern="1200">
        <a:solidFill>
          <a:schemeClr val="tx1"/>
        </a:solidFill>
        <a:latin typeface="Verdana" pitchFamily="34" charset="0"/>
        <a:ea typeface="+mn-ea"/>
        <a:cs typeface="Times New Roman" pitchFamily="18" charset="0"/>
      </a:defRPr>
    </a:lvl5pPr>
    <a:lvl6pPr marL="2286000" algn="l" defTabSz="914400" rtl="0" eaLnBrk="1" latinLnBrk="0" hangingPunct="1">
      <a:defRPr sz="1500" kern="1200">
        <a:solidFill>
          <a:schemeClr val="tx1"/>
        </a:solidFill>
        <a:latin typeface="Verdana" pitchFamily="34" charset="0"/>
        <a:ea typeface="+mn-ea"/>
        <a:cs typeface="Times New Roman" pitchFamily="18" charset="0"/>
      </a:defRPr>
    </a:lvl6pPr>
    <a:lvl7pPr marL="2743200" algn="l" defTabSz="914400" rtl="0" eaLnBrk="1" latinLnBrk="0" hangingPunct="1">
      <a:defRPr sz="1500" kern="1200">
        <a:solidFill>
          <a:schemeClr val="tx1"/>
        </a:solidFill>
        <a:latin typeface="Verdana" pitchFamily="34" charset="0"/>
        <a:ea typeface="+mn-ea"/>
        <a:cs typeface="Times New Roman" pitchFamily="18" charset="0"/>
      </a:defRPr>
    </a:lvl7pPr>
    <a:lvl8pPr marL="3200400" algn="l" defTabSz="914400" rtl="0" eaLnBrk="1" latinLnBrk="0" hangingPunct="1">
      <a:defRPr sz="1500" kern="1200">
        <a:solidFill>
          <a:schemeClr val="tx1"/>
        </a:solidFill>
        <a:latin typeface="Verdana" pitchFamily="34" charset="0"/>
        <a:ea typeface="+mn-ea"/>
        <a:cs typeface="Times New Roman" pitchFamily="18" charset="0"/>
      </a:defRPr>
    </a:lvl8pPr>
    <a:lvl9pPr marL="3657600" algn="l" defTabSz="914400" rtl="0" eaLnBrk="1" latinLnBrk="0" hangingPunct="1">
      <a:defRPr sz="1500" kern="1200">
        <a:solidFill>
          <a:schemeClr val="tx1"/>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B9C739"/>
    <a:srgbClr val="88787D"/>
    <a:srgbClr val="FF0000"/>
    <a:srgbClr val="FFFF99"/>
    <a:srgbClr val="00FF00"/>
    <a:srgbClr val="F86E8F"/>
    <a:srgbClr val="5F5F5F"/>
    <a:srgbClr val="780621"/>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3" autoAdjust="0"/>
    <p:restoredTop sz="94585" autoAdjust="0"/>
  </p:normalViewPr>
  <p:slideViewPr>
    <p:cSldViewPr snapToGrid="0">
      <p:cViewPr varScale="1">
        <p:scale>
          <a:sx n="65" d="100"/>
          <a:sy n="65" d="100"/>
        </p:scale>
        <p:origin x="-816" y="-108"/>
      </p:cViewPr>
      <p:guideLst>
        <p:guide orient="horz" pos="2160"/>
        <p:guide pos="3264"/>
      </p:guideLst>
    </p:cSldViewPr>
  </p:slideViewPr>
  <p:outlineViewPr>
    <p:cViewPr>
      <p:scale>
        <a:sx n="33" d="100"/>
        <a:sy n="33" d="100"/>
      </p:scale>
      <p:origin x="48" y="281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7ED108E-92EE-4A68-AFC0-3671E2ADB57B}" type="datetimeFigureOut">
              <a:rPr lang="en-US"/>
              <a:pPr>
                <a:defRPr/>
              </a:pPr>
              <a:t>8/26/2013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7141E7-CE0F-489A-A290-947FF35DAA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CC42F98-0EC8-4A6B-BA1F-7D8BFF71F46B}" type="slidenum">
              <a:rPr lang="en-US" smtClean="0">
                <a:ea typeface="ＭＳ Ｐゴシック" pitchFamily="34" charset="-128"/>
              </a:rPr>
              <a:pPr/>
              <a:t>7</a:t>
            </a:fld>
            <a:endParaRPr lang="en-US" smtClean="0">
              <a:ea typeface="ＭＳ Ｐゴシック" pitchFamily="34" charset="-128"/>
            </a:endParaRPr>
          </a:p>
        </p:txBody>
      </p:sp>
      <p:sp>
        <p:nvSpPr>
          <p:cNvPr id="266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4873BD5-253B-46A3-A04E-556C36BD4D1F}" type="slidenum">
              <a:rPr lang="en-US" sz="1200"/>
              <a:pPr algn="r"/>
              <a:t>7</a:t>
            </a:fld>
            <a:endParaRPr lang="en-US" sz="1200"/>
          </a:p>
        </p:txBody>
      </p:sp>
      <p:sp>
        <p:nvSpPr>
          <p:cNvPr id="26628" name="Rectangle 2"/>
          <p:cNvSpPr>
            <a:spLocks noGrp="1" noRot="1" noChangeAspect="1" noChangeArrowheads="1" noTextEdit="1"/>
          </p:cNvSpPr>
          <p:nvPr>
            <p:ph type="sldImg"/>
          </p:nvPr>
        </p:nvSpPr>
        <p:spPr>
          <a:solidFill>
            <a:srgbClr val="FFFFFF"/>
          </a:solidFill>
          <a:ln/>
        </p:spPr>
      </p:sp>
      <p:sp>
        <p:nvSpPr>
          <p:cNvPr id="2662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i="1" dirty="0" smtClean="0">
                <a:solidFill>
                  <a:srgbClr val="000E69"/>
                </a:solidFill>
                <a:ea typeface="ＭＳ Ｐゴシック" pitchFamily="34" charset="-128"/>
              </a:rPr>
              <a:t>There are several incentives for authors and institutions to publish data:</a:t>
            </a:r>
          </a:p>
          <a:p>
            <a:pPr eaLnBrk="1" hangingPunct="1"/>
            <a:r>
              <a:rPr lang="en-US" i="1" dirty="0" smtClean="0">
                <a:solidFill>
                  <a:schemeClr val="accent2"/>
                </a:solidFill>
                <a:ea typeface="ＭＳ Ｐゴシック" pitchFamily="34" charset="-128"/>
              </a:rPr>
              <a:t>There is a widespread conviction that data produced using public funds should be regarded as a common good, and should be openly published and made available for inspection, interpretation and re-use by third parties.</a:t>
            </a:r>
          </a:p>
          <a:p>
            <a:pPr eaLnBrk="1" hangingPunct="1">
              <a:buFont typeface="Wingdings" pitchFamily="2" charset="2"/>
              <a:buChar char="ü"/>
            </a:pPr>
            <a:r>
              <a:rPr lang="en-US" i="1" dirty="0" smtClean="0">
                <a:solidFill>
                  <a:schemeClr val="accent2"/>
                </a:solidFill>
                <a:ea typeface="ＭＳ Ｐゴシック" pitchFamily="34" charset="-128"/>
              </a:rPr>
              <a:t> Open data increases transparency and the overall quality of science; published datasets can be re-analyzed and verified by others;</a:t>
            </a:r>
          </a:p>
          <a:p>
            <a:pPr eaLnBrk="1" hangingPunct="1">
              <a:buFont typeface="Wingdings" pitchFamily="2" charset="2"/>
              <a:buChar char="ü"/>
            </a:pPr>
            <a:r>
              <a:rPr lang="en-US" i="1" dirty="0" smtClean="0">
                <a:solidFill>
                  <a:schemeClr val="accent2"/>
                </a:solidFill>
                <a:ea typeface="ＭＳ Ｐゴシック" pitchFamily="34" charset="-128"/>
              </a:rPr>
              <a:t> Published data can be cited and re-used in the future, either alone or in association with other data;</a:t>
            </a:r>
          </a:p>
          <a:p>
            <a:pPr eaLnBrk="1" hangingPunct="1">
              <a:buFont typeface="Wingdings" pitchFamily="2" charset="2"/>
              <a:buChar char="ü"/>
            </a:pPr>
            <a:r>
              <a:rPr lang="en-US" i="1" dirty="0" smtClean="0">
                <a:solidFill>
                  <a:schemeClr val="accent2"/>
                </a:solidFill>
                <a:ea typeface="ＭＳ Ｐゴシック" pitchFamily="34" charset="-128"/>
              </a:rPr>
              <a:t> Open data can be integrated with other datasets across both space and time; </a:t>
            </a:r>
            <a:endParaRPr lang="en-US" i="1" dirty="0" smtClean="0">
              <a:ea typeface="ＭＳ Ｐゴシック" pitchFamily="34" charset="-128"/>
            </a:endParaRPr>
          </a:p>
          <a:p>
            <a:pPr eaLnBrk="1" hangingPunct="1"/>
            <a:endParaRPr lang="en-US" b="1" i="1" dirty="0" smtClean="0">
              <a:solidFill>
                <a:srgbClr val="000E69"/>
              </a:solidFill>
              <a:ea typeface="ＭＳ Ｐゴシック" pitchFamily="34" charset="-128"/>
            </a:endParaRPr>
          </a:p>
          <a:p>
            <a:pPr eaLnBrk="1" hangingPunct="1"/>
            <a:endParaRPr lang="en-GB" dirty="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10</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10</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extLst>
      <p:ext uri="{BB962C8B-B14F-4D97-AF65-F5344CB8AC3E}">
        <p14:creationId xmlns:p14="http://schemas.microsoft.com/office/powerpoint/2010/main" xmlns="" val="255960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The BDJ will publish a variety of articles and data including:</a:t>
            </a:r>
          </a:p>
          <a:p>
            <a:pPr marL="228600" indent="-228600" eaLnBrk="1" fontAlgn="auto" hangingPunct="1">
              <a:spcBef>
                <a:spcPts val="0"/>
              </a:spcBef>
              <a:spcAft>
                <a:spcPts val="0"/>
              </a:spcAft>
              <a:buFont typeface="+mj-lt"/>
              <a:buAutoNum type="arabicPeriod"/>
              <a:defRPr/>
            </a:pPr>
            <a:r>
              <a:rPr lang="en-US" dirty="0" smtClean="0"/>
              <a:t>Single taxon treatments and nomenclatural acts – </a:t>
            </a:r>
            <a:r>
              <a:rPr lang="en-US" dirty="0" err="1" smtClean="0"/>
              <a:t>accretional</a:t>
            </a:r>
            <a:r>
              <a:rPr lang="en-US" dirty="0" smtClean="0"/>
              <a:t> taxonomic work</a:t>
            </a:r>
          </a:p>
          <a:p>
            <a:pPr marL="228600" indent="-228600" eaLnBrk="1" fontAlgn="auto" hangingPunct="1">
              <a:spcBef>
                <a:spcPts val="0"/>
              </a:spcBef>
              <a:spcAft>
                <a:spcPts val="0"/>
              </a:spcAft>
              <a:buFont typeface="+mj-lt"/>
              <a:buAutoNum type="arabicPeriod"/>
              <a:defRPr/>
            </a:pPr>
            <a:r>
              <a:rPr lang="en-US" dirty="0" smtClean="0"/>
              <a:t>Local, regional and </a:t>
            </a:r>
          </a:p>
          <a:p>
            <a:pPr marL="228600" indent="-228600" eaLnBrk="1" fontAlgn="auto" hangingPunct="1">
              <a:spcBef>
                <a:spcPts val="0"/>
              </a:spcBef>
              <a:spcAft>
                <a:spcPts val="0"/>
              </a:spcAft>
              <a:buFont typeface="+mj-lt"/>
              <a:buAutoNum type="arabicPeriod"/>
              <a:defRPr/>
            </a:pPr>
            <a:r>
              <a:rPr lang="en-US" dirty="0" smtClean="0"/>
              <a:t>habitat-based checklists </a:t>
            </a:r>
          </a:p>
          <a:p>
            <a:pPr marL="228600" indent="-228600" eaLnBrk="1" fontAlgn="auto" hangingPunct="1">
              <a:spcBef>
                <a:spcPts val="0"/>
              </a:spcBef>
              <a:spcAft>
                <a:spcPts val="0"/>
              </a:spcAft>
              <a:buFont typeface="+mj-lt"/>
              <a:buAutoNum type="arabicPeriod"/>
              <a:defRPr/>
            </a:pPr>
            <a:r>
              <a:rPr lang="en-US" dirty="0" smtClean="0"/>
              <a:t>and sampling reports</a:t>
            </a:r>
          </a:p>
          <a:p>
            <a:pPr marL="228600" indent="-228600" eaLnBrk="1" fontAlgn="auto" hangingPunct="1">
              <a:spcBef>
                <a:spcPts val="0"/>
              </a:spcBef>
              <a:spcAft>
                <a:spcPts val="0"/>
              </a:spcAft>
              <a:buFont typeface="+mj-lt"/>
              <a:buAutoNum type="arabicPeriod"/>
              <a:defRPr/>
            </a:pPr>
            <a:r>
              <a:rPr lang="en-US" dirty="0" smtClean="0"/>
              <a:t>Interesting or novel ecological and biological observations</a:t>
            </a:r>
          </a:p>
          <a:p>
            <a:pPr marL="228600" indent="-228600" eaLnBrk="1" fontAlgn="auto" hangingPunct="1">
              <a:spcBef>
                <a:spcPts val="0"/>
              </a:spcBef>
              <a:spcAft>
                <a:spcPts val="0"/>
              </a:spcAft>
              <a:buFont typeface="+mj-lt"/>
              <a:buAutoNum type="arabicPeriod"/>
              <a:defRPr/>
            </a:pPr>
            <a:r>
              <a:rPr lang="en-US" dirty="0" smtClean="0"/>
              <a:t>Single free-standing identification keys</a:t>
            </a:r>
          </a:p>
          <a:p>
            <a:pPr marL="228600" indent="-228600" eaLnBrk="1" fontAlgn="auto" hangingPunct="1">
              <a:spcBef>
                <a:spcPts val="0"/>
              </a:spcBef>
              <a:spcAft>
                <a:spcPts val="0"/>
              </a:spcAft>
              <a:buFont typeface="+mj-lt"/>
              <a:buAutoNum type="arabicPeriod"/>
              <a:defRPr/>
            </a:pPr>
            <a:r>
              <a:rPr lang="en-US" dirty="0" smtClean="0"/>
              <a:t>Any kind of biodiversity-related databases and datasets</a:t>
            </a:r>
          </a:p>
          <a:p>
            <a:pPr marL="228600" indent="-228600" eaLnBrk="1" fontAlgn="auto" hangingPunct="1">
              <a:spcBef>
                <a:spcPts val="0"/>
              </a:spcBef>
              <a:spcAft>
                <a:spcPts val="0"/>
              </a:spcAft>
              <a:buFont typeface="+mj-lt"/>
              <a:buAutoNum type="arabicPeriod"/>
              <a:defRPr/>
            </a:pPr>
            <a:r>
              <a:rPr lang="en-US" dirty="0" smtClean="0"/>
              <a:t>Biodiversity software tools and use cases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4E5855-38DA-432B-87CB-047135531E7B}" type="slidenum">
              <a:rPr lang="en-GB" smtClean="0"/>
              <a:pPr fontAlgn="base">
                <a:spcBef>
                  <a:spcPct val="0"/>
                </a:spcBef>
                <a:spcAft>
                  <a:spcPct val="0"/>
                </a:spcAft>
                <a:defRPr/>
              </a:pPr>
              <a:t>13</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5BBA0FCA-9845-41D3-9B2F-7BC7B4032D7A}" type="slidenum">
              <a:rPr lang="bg-BG" smtClean="0"/>
              <a:pPr/>
              <a:t>31</a:t>
            </a:fld>
            <a:endParaRPr lang="bg-BG"/>
          </a:p>
        </p:txBody>
      </p:sp>
    </p:spTree>
    <p:extLst>
      <p:ext uri="{BB962C8B-B14F-4D97-AF65-F5344CB8AC3E}">
        <p14:creationId xmlns:p14="http://schemas.microsoft.com/office/powerpoint/2010/main" xmlns="" val="274781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bg-BG"/>
              <a:t>Click to edit Master title style</a:t>
            </a:r>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bg-B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bg-B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bg-B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5BF1A1E-C800-46C5-8384-F56A6017424E}" type="slidenum">
              <a:rPr lang="bg-BG"/>
              <a:pPr>
                <a:defRPr/>
              </a:pPr>
              <a:t>‹#›</a:t>
            </a:fld>
            <a:endParaRPr lang="bg-B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D8075755-2B25-415F-968E-B7818BAB5441}"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9B643144-AAEA-45C3-8B0A-953E5D5C69B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D560DA70-CF96-4899-BF0E-AE37F37295E7}"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EDB76D46-8739-4316-9AB4-DE6E5C447329}"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Rectangle 1"/>
          <p:cNvSpPr/>
          <p:nvPr userDrawn="1"/>
        </p:nvSpPr>
        <p:spPr>
          <a:xfrm>
            <a:off x="757238" y="33338"/>
            <a:ext cx="8351837" cy="58737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 name="Picture 7"/>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8900" y="6350"/>
            <a:ext cx="620713" cy="620713"/>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316D00C5-C7F2-43D9-BFFD-A0CA4B7C7FA3}"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AFE8F6C3-8200-4A67-B6AF-6C5D8FB8147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902A0169-D91B-4EF5-9A60-9428B91F1B4F}"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FE4B2897-660B-46D7-9D3D-E3DA627B3552}"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bg-BG"/>
          </a:p>
        </p:txBody>
      </p:sp>
      <p:sp>
        <p:nvSpPr>
          <p:cNvPr id="4" name="Rectangle 3"/>
          <p:cNvSpPr>
            <a:spLocks noGrp="1" noChangeArrowheads="1"/>
          </p:cNvSpPr>
          <p:nvPr>
            <p:ph type="sldNum" sz="quarter" idx="11"/>
          </p:nvPr>
        </p:nvSpPr>
        <p:spPr>
          <a:ln/>
        </p:spPr>
        <p:txBody>
          <a:bodyPr/>
          <a:lstStyle>
            <a:lvl1pPr>
              <a:defRPr/>
            </a:lvl1pPr>
          </a:lstStyle>
          <a:p>
            <a:pPr>
              <a:defRPr/>
            </a:pPr>
            <a:fld id="{02296680-87B0-4EEB-90BF-D796C5E0CBC2}" type="slidenum">
              <a:rPr lang="bg-BG"/>
              <a:pPr>
                <a:defRPr/>
              </a:pPr>
              <a:t>‹#›</a:t>
            </a:fld>
            <a:endParaRPr lang="bg-BG"/>
          </a:p>
        </p:txBody>
      </p:sp>
      <p:sp>
        <p:nvSpPr>
          <p:cNvPr id="5"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bg-BG"/>
          </a:p>
        </p:txBody>
      </p:sp>
      <p:sp>
        <p:nvSpPr>
          <p:cNvPr id="3" name="Rectangle 3"/>
          <p:cNvSpPr>
            <a:spLocks noGrp="1" noChangeArrowheads="1"/>
          </p:cNvSpPr>
          <p:nvPr>
            <p:ph type="sldNum" sz="quarter" idx="11"/>
          </p:nvPr>
        </p:nvSpPr>
        <p:spPr>
          <a:ln/>
        </p:spPr>
        <p:txBody>
          <a:bodyPr/>
          <a:lstStyle>
            <a:lvl1pPr>
              <a:defRPr/>
            </a:lvl1pPr>
          </a:lstStyle>
          <a:p>
            <a:pPr>
              <a:defRPr/>
            </a:pPr>
            <a:fld id="{5AEF285C-CB28-4EAA-95D5-C89A1B3E9E32}" type="slidenum">
              <a:rPr lang="bg-BG"/>
              <a:pPr>
                <a:defRPr/>
              </a:pPr>
              <a:t>‹#›</a:t>
            </a:fld>
            <a:endParaRPr lang="bg-BG"/>
          </a:p>
        </p:txBody>
      </p:sp>
      <p:sp>
        <p:nvSpPr>
          <p:cNvPr id="4"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DD1A2483-AB09-45CC-A3D4-479FBCB970FE}"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065C4180-AB7F-4240-911D-C5B1E60313BA}"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Times New Roman" charset="0"/>
              </a:defRPr>
            </a:lvl1pPr>
          </a:lstStyle>
          <a:p>
            <a:pPr>
              <a:defRPr/>
            </a:pPr>
            <a:endParaRPr lang="bg-BG"/>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Times New Roman" charset="0"/>
              </a:defRPr>
            </a:lvl1pPr>
          </a:lstStyle>
          <a:p>
            <a:pPr>
              <a:defRPr/>
            </a:pPr>
            <a:fld id="{77729AF6-9464-42E0-A6A0-2C114574DC8B}" type="slidenum">
              <a:rPr lang="bg-BG"/>
              <a:pPr>
                <a:defRPr/>
              </a:pPr>
              <a:t>‹#›</a:t>
            </a:fld>
            <a:endParaRPr lang="bg-BG"/>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28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28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28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28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28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28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bg-BG" smtClean="0"/>
              <a:t>Click to edit Master title style</a:t>
            </a:r>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Times New Roman" charset="0"/>
              </a:defRPr>
            </a:lvl1pPr>
          </a:lstStyle>
          <a:p>
            <a:pPr>
              <a:defRPr/>
            </a:pPr>
            <a:endParaRPr lang="bg-BG"/>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g-BG" smtClean="0"/>
              <a:t>Click to edit Master text styles</a:t>
            </a:r>
          </a:p>
          <a:p>
            <a:pPr lvl="1"/>
            <a:r>
              <a:rPr lang="bg-BG" smtClean="0"/>
              <a:t>Second level</a:t>
            </a:r>
          </a:p>
          <a:p>
            <a:pPr lvl="2"/>
            <a:r>
              <a:rPr lang="bg-BG" smtClean="0"/>
              <a:t>Third level</a:t>
            </a:r>
          </a:p>
          <a:p>
            <a:pPr lvl="3"/>
            <a:r>
              <a:rPr lang="bg-BG" smtClean="0"/>
              <a:t>Fourth level</a:t>
            </a:r>
          </a:p>
          <a:p>
            <a:pPr lvl="4"/>
            <a:r>
              <a:rPr lang="bg-BG" smtClean="0"/>
              <a:t>Fifth level</a:t>
            </a:r>
          </a:p>
        </p:txBody>
      </p:sp>
    </p:spTree>
  </p:cSld>
  <p:clrMap bg1="dk2" tx1="lt1" bg2="dk1" tx2="lt2" accent1="accent1" accent2="accent2" accent3="accent3" accent4="accent4" accent5="accent5" accent6="accent6" hlink="hlink" folHlink="folHlink"/>
  <p:sldLayoutIdLst>
    <p:sldLayoutId id="2147483733"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5" r:id="rId14"/>
  </p:sldLayoutIdLst>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3.png"/><Relationship Id="rId10" Type="http://schemas.openxmlformats.org/officeDocument/2006/relationships/image" Target="../media/image72.png"/><Relationship Id="rId4" Type="http://schemas.openxmlformats.org/officeDocument/2006/relationships/image" Target="../media/image43.jpeg"/><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79892" y="1509060"/>
            <a:ext cx="8353468" cy="1942148"/>
          </a:xfrm>
        </p:spPr>
        <p:txBody>
          <a:bodyPr/>
          <a:lstStyle/>
          <a:p>
            <a:pPr eaLnBrk="1" hangingPunct="1">
              <a:defRPr/>
            </a:pPr>
            <a:r>
              <a:rPr lang="en-US" sz="4000" dirty="0" smtClean="0">
                <a:solidFill>
                  <a:schemeClr val="tx1"/>
                </a:solidFill>
                <a:effectLst/>
              </a:rPr>
              <a:t>Resolving the publishing bottleneck and increasing data interoperability in biodiversity science</a:t>
            </a:r>
            <a:r>
              <a:rPr lang="en-US" sz="4800" dirty="0" smtClean="0"/>
              <a:t/>
            </a:r>
            <a:br>
              <a:rPr lang="en-US" sz="4800" dirty="0" smtClean="0"/>
            </a:br>
            <a:endParaRPr lang="en-US" sz="4800" dirty="0" smtClean="0">
              <a:solidFill>
                <a:schemeClr val="tx1"/>
              </a:solidFill>
            </a:endParaRPr>
          </a:p>
        </p:txBody>
      </p:sp>
      <p:sp>
        <p:nvSpPr>
          <p:cNvPr id="7" name="Subtitle 6"/>
          <p:cNvSpPr>
            <a:spLocks noGrp="1"/>
          </p:cNvSpPr>
          <p:nvPr>
            <p:ph type="subTitle" sz="quarter" idx="1"/>
          </p:nvPr>
        </p:nvSpPr>
        <p:spPr>
          <a:xfrm>
            <a:off x="1050573" y="4181139"/>
            <a:ext cx="7335611" cy="839096"/>
          </a:xfrm>
        </p:spPr>
        <p:txBody>
          <a:bodyPr/>
          <a:lstStyle/>
          <a:p>
            <a:r>
              <a:rPr lang="bg-BG" sz="2200" dirty="0" smtClean="0"/>
              <a:t>Lyubomir Penev, Teodor Georgiev, </a:t>
            </a:r>
            <a:r>
              <a:rPr lang="en-US" sz="2200" dirty="0" err="1" smtClean="0"/>
              <a:t>Pavel</a:t>
            </a:r>
            <a:r>
              <a:rPr lang="en-US" sz="2200" dirty="0" smtClean="0"/>
              <a:t> </a:t>
            </a:r>
            <a:r>
              <a:rPr lang="en-US" sz="2200" dirty="0" err="1" smtClean="0"/>
              <a:t>Stoev</a:t>
            </a:r>
            <a:r>
              <a:rPr lang="en-US" sz="2200" dirty="0" smtClean="0"/>
              <a:t>, </a:t>
            </a:r>
            <a:r>
              <a:rPr lang="bg-BG" sz="2200" dirty="0" smtClean="0"/>
              <a:t>David Roberts, Vincent Smith</a:t>
            </a:r>
            <a:endParaRPr lang="en-US" sz="2200" dirty="0" smtClean="0"/>
          </a:p>
          <a:p>
            <a:endParaRPr lang="en-US" sz="2200" dirty="0" smtClean="0"/>
          </a:p>
          <a:p>
            <a:endParaRPr lang="en-US" sz="2200" dirty="0" smtClean="0"/>
          </a:p>
          <a:p>
            <a:r>
              <a:rPr lang="bg-BG" sz="2200" dirty="0" smtClean="0"/>
              <a:t/>
            </a:r>
            <a:br>
              <a:rPr lang="bg-BG" sz="2200" dirty="0" smtClean="0"/>
            </a:br>
            <a:endParaRPr lang="bg-BG" sz="2200" b="1" baseline="30000" dirty="0" smtClean="0"/>
          </a:p>
          <a:p>
            <a:endParaRPr lang="bg-BG" sz="2000" b="1" dirty="0" smtClean="0">
              <a:latin typeface="+mj-lt"/>
            </a:endParaRPr>
          </a:p>
        </p:txBody>
      </p:sp>
      <p:pic>
        <p:nvPicPr>
          <p:cNvPr id="4101" name="Picture 4"/>
          <p:cNvPicPr>
            <a:picLocks noChangeAspect="1" noChangeArrowheads="1"/>
          </p:cNvPicPr>
          <p:nvPr/>
        </p:nvPicPr>
        <p:blipFill>
          <a:blip r:embed="rId2" cstate="print"/>
          <a:srcRect/>
          <a:stretch>
            <a:fillRect/>
          </a:stretch>
        </p:blipFill>
        <p:spPr bwMode="auto">
          <a:xfrm>
            <a:off x="142875" y="6215063"/>
            <a:ext cx="1911350" cy="508000"/>
          </a:xfrm>
          <a:prstGeom prst="rect">
            <a:avLst/>
          </a:prstGeom>
          <a:noFill/>
          <a:ln w="9525">
            <a:noFill/>
            <a:miter lim="800000"/>
            <a:headEnd/>
            <a:tailEnd/>
          </a:ln>
        </p:spPr>
      </p:pic>
      <p:grpSp>
        <p:nvGrpSpPr>
          <p:cNvPr id="10" name="Group 39"/>
          <p:cNvGrpSpPr>
            <a:grpSpLocks/>
          </p:cNvGrpSpPr>
          <p:nvPr/>
        </p:nvGrpSpPr>
        <p:grpSpPr bwMode="auto">
          <a:xfrm>
            <a:off x="7279988" y="5873614"/>
            <a:ext cx="1341440" cy="984386"/>
            <a:chOff x="647" y="753"/>
            <a:chExt cx="2611" cy="1612"/>
          </a:xfrm>
        </p:grpSpPr>
        <p:pic>
          <p:nvPicPr>
            <p:cNvPr id="11" name="Picture 38" descr="ViBRANT Logo No Text-Large"/>
            <p:cNvPicPr>
              <a:picLocks noChangeAspect="1" noChangeArrowheads="1"/>
            </p:cNvPicPr>
            <p:nvPr/>
          </p:nvPicPr>
          <p:blipFill>
            <a:blip r:embed="rId3" cstate="print"/>
            <a:srcRect/>
            <a:stretch>
              <a:fillRect/>
            </a:stretch>
          </p:blipFill>
          <p:spPr bwMode="auto">
            <a:xfrm>
              <a:off x="647" y="753"/>
              <a:ext cx="2008" cy="1305"/>
            </a:xfrm>
            <a:prstGeom prst="rect">
              <a:avLst/>
            </a:prstGeom>
            <a:noFill/>
          </p:spPr>
        </p:pic>
        <p:sp>
          <p:nvSpPr>
            <p:cNvPr id="12" name="Text Box 32"/>
            <p:cNvSpPr txBox="1">
              <a:spLocks noChangeArrowheads="1"/>
            </p:cNvSpPr>
            <p:nvPr/>
          </p:nvSpPr>
          <p:spPr bwMode="auto">
            <a:xfrm>
              <a:off x="1803" y="1567"/>
              <a:ext cx="1455" cy="494"/>
            </a:xfrm>
            <a:prstGeom prst="rect">
              <a:avLst/>
            </a:prstGeom>
            <a:noFill/>
            <a:ln w="9525">
              <a:noFill/>
              <a:miter lim="800000"/>
              <a:headEnd/>
              <a:tailEnd/>
            </a:ln>
          </p:spPr>
          <p:txBody>
            <a:bodyPr wrap="none">
              <a:spAutoFit/>
            </a:bodyPr>
            <a:lstStyle/>
            <a:p>
              <a:pPr>
                <a:tabLst>
                  <a:tab pos="533400" algn="l"/>
                </a:tabLst>
              </a:pPr>
              <a:r>
                <a:rPr lang="en-US" sz="2000" dirty="0" err="1" smtClean="0">
                  <a:latin typeface="Helvetica" pitchFamily="-48" charset="0"/>
                </a:rPr>
                <a:t>ViBRANT</a:t>
              </a:r>
              <a:endParaRPr lang="en-US" sz="2000" dirty="0">
                <a:latin typeface="Helvetica" pitchFamily="-48" charset="0"/>
              </a:endParaRPr>
            </a:p>
          </p:txBody>
        </p:sp>
        <p:sp>
          <p:nvSpPr>
            <p:cNvPr id="13"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sp>
        <p:nvSpPr>
          <p:cNvPr id="9" name="Rectangle 8"/>
          <p:cNvSpPr/>
          <p:nvPr/>
        </p:nvSpPr>
        <p:spPr>
          <a:xfrm>
            <a:off x="2152128" y="6152509"/>
            <a:ext cx="5019638" cy="523220"/>
          </a:xfrm>
          <a:prstGeom prst="rect">
            <a:avLst/>
          </a:prstGeom>
        </p:spPr>
        <p:txBody>
          <a:bodyPr wrap="square">
            <a:spAutoFit/>
          </a:bodyPr>
          <a:lstStyle/>
          <a:p>
            <a:pPr algn="ctr"/>
            <a:r>
              <a:rPr lang="en-US" sz="1400" dirty="0" smtClean="0">
                <a:solidFill>
                  <a:srgbClr val="FFC000"/>
                </a:solidFill>
              </a:rPr>
              <a:t>SEH 2013 - 17th European Congress of Herpetology, </a:t>
            </a:r>
            <a:r>
              <a:rPr lang="nl-NL" sz="1400" dirty="0" smtClean="0">
                <a:solidFill>
                  <a:srgbClr val="FFC000"/>
                </a:solidFill>
              </a:rPr>
              <a:t>22-27 August 2013, Veszprém, Hungary</a:t>
            </a:r>
            <a:endParaRPr lang="en-US" sz="1400" dirty="0" smtClean="0">
              <a:solidFill>
                <a:srgbClr val="FFC0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54000" y="660400"/>
            <a:ext cx="8636000" cy="5537200"/>
          </a:xfrm>
          <a:prstGeom prst="rect">
            <a:avLst/>
          </a:prstGeom>
        </p:spPr>
      </p:pic>
      <p:pic>
        <p:nvPicPr>
          <p:cNvPr id="11" name="Picture 10"/>
          <p:cNvPicPr>
            <a:picLocks noChangeAspect="1"/>
          </p:cNvPicPr>
          <p:nvPr/>
        </p:nvPicPr>
        <p:blipFill>
          <a:blip r:embed="rId4" cstate="print"/>
          <a:stretch>
            <a:fillRect/>
          </a:stretch>
        </p:blipFill>
        <p:spPr>
          <a:xfrm>
            <a:off x="685800" y="660400"/>
            <a:ext cx="8204200" cy="5537200"/>
          </a:xfrm>
          <a:prstGeom prst="rect">
            <a:avLst/>
          </a:prstGeom>
        </p:spPr>
      </p:pic>
      <p:pic>
        <p:nvPicPr>
          <p:cNvPr id="13" name="Picture 12"/>
          <p:cNvPicPr>
            <a:picLocks noChangeAspect="1"/>
          </p:cNvPicPr>
          <p:nvPr/>
        </p:nvPicPr>
        <p:blipFill>
          <a:blip r:embed="rId5" cstate="print"/>
          <a:stretch>
            <a:fillRect/>
          </a:stretch>
        </p:blipFill>
        <p:spPr>
          <a:xfrm>
            <a:off x="3124200" y="711200"/>
            <a:ext cx="5803900" cy="5016500"/>
          </a:xfrm>
          <a:prstGeom prst="rect">
            <a:avLst/>
          </a:prstGeom>
        </p:spPr>
      </p:pic>
      <p:pic>
        <p:nvPicPr>
          <p:cNvPr id="12" name="Picture 11"/>
          <p:cNvPicPr>
            <a:picLocks noChangeAspect="1"/>
          </p:cNvPicPr>
          <p:nvPr/>
        </p:nvPicPr>
        <p:blipFill>
          <a:blip r:embed="rId6" cstate="print"/>
          <a:stretch>
            <a:fillRect/>
          </a:stretch>
        </p:blipFill>
        <p:spPr>
          <a:xfrm>
            <a:off x="1117600" y="2984500"/>
            <a:ext cx="6845300" cy="2222500"/>
          </a:xfrm>
          <a:prstGeom prst="rect">
            <a:avLst/>
          </a:prstGeom>
        </p:spPr>
      </p:pic>
      <p:pic>
        <p:nvPicPr>
          <p:cNvPr id="14" name="Picture 13"/>
          <p:cNvPicPr>
            <a:picLocks noChangeAspect="1"/>
          </p:cNvPicPr>
          <p:nvPr/>
        </p:nvPicPr>
        <p:blipFill>
          <a:blip r:embed="rId7" cstate="print"/>
          <a:stretch>
            <a:fillRect/>
          </a:stretch>
        </p:blipFill>
        <p:spPr>
          <a:xfrm>
            <a:off x="558800" y="4660900"/>
            <a:ext cx="4965700" cy="1473200"/>
          </a:xfrm>
          <a:prstGeom prst="rect">
            <a:avLst/>
          </a:prstGeom>
        </p:spPr>
      </p:pic>
    </p:spTree>
    <p:extLst>
      <p:ext uri="{BB962C8B-B14F-4D97-AF65-F5344CB8AC3E}">
        <p14:creationId xmlns:p14="http://schemas.microsoft.com/office/powerpoint/2010/main" xmlns="" val="117227029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22" descr="zoobankLogo"/>
          <p:cNvPicPr>
            <a:picLocks noChangeAspect="1" noChangeArrowheads="1"/>
          </p:cNvPicPr>
          <p:nvPr/>
        </p:nvPicPr>
        <p:blipFill>
          <a:blip r:embed="rId2" cstate="print"/>
          <a:srcRect/>
          <a:stretch>
            <a:fillRect/>
          </a:stretch>
        </p:blipFill>
        <p:spPr bwMode="auto">
          <a:xfrm>
            <a:off x="5424488" y="703263"/>
            <a:ext cx="3527425" cy="771525"/>
          </a:xfrm>
          <a:prstGeom prst="rect">
            <a:avLst/>
          </a:prstGeom>
          <a:noFill/>
          <a:ln w="9525" algn="ctr">
            <a:solidFill>
              <a:schemeClr val="tx1"/>
            </a:solidFill>
            <a:miter lim="800000"/>
            <a:headEnd/>
            <a:tailEnd/>
          </a:ln>
        </p:spPr>
      </p:pic>
      <p:pic>
        <p:nvPicPr>
          <p:cNvPr id="144389" name="Picture 2" descr="gbif_05"/>
          <p:cNvPicPr>
            <a:picLocks noChangeAspect="1" noChangeArrowheads="1"/>
          </p:cNvPicPr>
          <p:nvPr/>
        </p:nvPicPr>
        <p:blipFill>
          <a:blip r:embed="rId3" cstate="print"/>
          <a:srcRect/>
          <a:stretch>
            <a:fillRect/>
          </a:stretch>
        </p:blipFill>
        <p:spPr bwMode="auto">
          <a:xfrm>
            <a:off x="5457825" y="5387975"/>
            <a:ext cx="2365375" cy="1287463"/>
          </a:xfrm>
          <a:prstGeom prst="rect">
            <a:avLst/>
          </a:prstGeom>
          <a:noFill/>
          <a:ln w="9525" algn="ctr">
            <a:solidFill>
              <a:schemeClr val="tx1"/>
            </a:solidFill>
            <a:miter lim="800000"/>
            <a:headEnd/>
            <a:tailEnd/>
          </a:ln>
        </p:spPr>
      </p:pic>
      <p:pic>
        <p:nvPicPr>
          <p:cNvPr id="144392" name="Picture 21" descr="EOL_Brochure 3.jpg"/>
          <p:cNvPicPr>
            <a:picLocks noChangeAspect="1"/>
          </p:cNvPicPr>
          <p:nvPr/>
        </p:nvPicPr>
        <p:blipFill>
          <a:blip r:embed="rId4" cstate="print"/>
          <a:srcRect/>
          <a:stretch>
            <a:fillRect/>
          </a:stretch>
        </p:blipFill>
        <p:spPr bwMode="auto">
          <a:xfrm>
            <a:off x="5427663" y="2246313"/>
            <a:ext cx="2409825" cy="1541462"/>
          </a:xfrm>
          <a:prstGeom prst="rect">
            <a:avLst/>
          </a:prstGeom>
          <a:noFill/>
          <a:ln w="9525">
            <a:noFill/>
            <a:miter lim="800000"/>
            <a:headEnd/>
            <a:tailEnd/>
          </a:ln>
        </p:spPr>
      </p:pic>
      <p:sp>
        <p:nvSpPr>
          <p:cNvPr id="144395" name="Text Box 37"/>
          <p:cNvSpPr txBox="1">
            <a:spLocks noChangeArrowheads="1"/>
          </p:cNvSpPr>
          <p:nvPr/>
        </p:nvSpPr>
        <p:spPr bwMode="auto">
          <a:xfrm>
            <a:off x="44244" y="58992"/>
            <a:ext cx="9350375" cy="590931"/>
          </a:xfrm>
          <a:prstGeom prst="rect">
            <a:avLst/>
          </a:prstGeom>
          <a:noFill/>
          <a:ln w="9525">
            <a:noFill/>
            <a:miter lim="800000"/>
            <a:headEnd/>
            <a:tailEnd/>
          </a:ln>
        </p:spPr>
        <p:txBody>
          <a:bodyPr wrap="square">
            <a:spAutoFit/>
          </a:bodyPr>
          <a:lstStyle/>
          <a:p>
            <a:pPr>
              <a:lnSpc>
                <a:spcPct val="90000"/>
              </a:lnSpc>
              <a:defRPr/>
            </a:pPr>
            <a:r>
              <a:rPr lang="en-US" sz="3600" b="1" dirty="0" smtClean="0">
                <a:solidFill>
                  <a:srgbClr val="FFC000"/>
                </a:solidFill>
                <a:latin typeface="+mj-lt"/>
              </a:rPr>
              <a:t>Integration </a:t>
            </a:r>
            <a:r>
              <a:rPr lang="en-US" sz="3600" b="1" dirty="0" smtClean="0">
                <a:solidFill>
                  <a:srgbClr val="FFC000"/>
                </a:solidFill>
                <a:latin typeface="+mj-lt"/>
              </a:rPr>
              <a:t>of data published in the BDJ</a:t>
            </a:r>
            <a:endParaRPr lang="en-US" sz="3600" b="1" dirty="0">
              <a:solidFill>
                <a:srgbClr val="FFC000"/>
              </a:solidFill>
              <a:latin typeface="+mj-lt"/>
            </a:endParaRPr>
          </a:p>
        </p:txBody>
      </p:sp>
      <p:pic>
        <p:nvPicPr>
          <p:cNvPr id="144396" name="Picture 5" descr="morphbank2"/>
          <p:cNvPicPr>
            <a:picLocks noChangeAspect="1" noChangeArrowheads="1"/>
          </p:cNvPicPr>
          <p:nvPr/>
        </p:nvPicPr>
        <p:blipFill>
          <a:blip r:embed="rId5" cstate="print"/>
          <a:srcRect/>
          <a:stretch>
            <a:fillRect/>
          </a:stretch>
        </p:blipFill>
        <p:spPr bwMode="auto">
          <a:xfrm>
            <a:off x="5443538" y="3862388"/>
            <a:ext cx="3508375" cy="1104900"/>
          </a:xfrm>
          <a:prstGeom prst="rect">
            <a:avLst/>
          </a:prstGeom>
          <a:noFill/>
          <a:ln w="9525">
            <a:solidFill>
              <a:schemeClr val="tx1"/>
            </a:solidFill>
            <a:miter lim="800000"/>
            <a:headEnd/>
            <a:tailEnd/>
          </a:ln>
        </p:spPr>
      </p:pic>
      <p:pic>
        <p:nvPicPr>
          <p:cNvPr id="144397" name="Picture 13" descr="googleearth"/>
          <p:cNvPicPr>
            <a:picLocks noChangeAspect="1" noChangeArrowheads="1"/>
          </p:cNvPicPr>
          <p:nvPr/>
        </p:nvPicPr>
        <p:blipFill>
          <a:blip r:embed="rId6" cstate="print"/>
          <a:srcRect/>
          <a:stretch>
            <a:fillRect/>
          </a:stretch>
        </p:blipFill>
        <p:spPr bwMode="auto">
          <a:xfrm>
            <a:off x="6897688" y="4911725"/>
            <a:ext cx="1943100" cy="1457325"/>
          </a:xfrm>
          <a:prstGeom prst="rect">
            <a:avLst/>
          </a:prstGeom>
          <a:noFill/>
          <a:ln w="9525">
            <a:noFill/>
            <a:miter lim="800000"/>
            <a:headEnd/>
            <a:tailEnd/>
          </a:ln>
        </p:spPr>
      </p:pic>
      <p:grpSp>
        <p:nvGrpSpPr>
          <p:cNvPr id="2" name="Group 27"/>
          <p:cNvGrpSpPr>
            <a:grpSpLocks/>
          </p:cNvGrpSpPr>
          <p:nvPr/>
        </p:nvGrpSpPr>
        <p:grpSpPr bwMode="auto">
          <a:xfrm>
            <a:off x="3873500" y="2741613"/>
            <a:ext cx="1546225" cy="3476625"/>
            <a:chOff x="2440" y="1727"/>
            <a:chExt cx="974" cy="2190"/>
          </a:xfrm>
        </p:grpSpPr>
        <p:sp>
          <p:nvSpPr>
            <p:cNvPr id="7191" name="Line 16"/>
            <p:cNvSpPr>
              <a:spLocks noChangeShapeType="1"/>
            </p:cNvSpPr>
            <p:nvPr/>
          </p:nvSpPr>
          <p:spPr bwMode="auto">
            <a:xfrm>
              <a:off x="2504" y="1946"/>
              <a:ext cx="764" cy="0"/>
            </a:xfrm>
            <a:prstGeom prst="line">
              <a:avLst/>
            </a:prstGeom>
            <a:noFill/>
            <a:ln w="76200">
              <a:solidFill>
                <a:schemeClr val="tx1"/>
              </a:solidFill>
              <a:round/>
              <a:headEnd/>
              <a:tailEnd type="triangle" w="med" len="med"/>
            </a:ln>
          </p:spPr>
          <p:txBody>
            <a:bodyPr/>
            <a:lstStyle/>
            <a:p>
              <a:endParaRPr lang="bg-BG"/>
            </a:p>
          </p:txBody>
        </p:sp>
        <p:sp>
          <p:nvSpPr>
            <p:cNvPr id="7192" name="Text Box 17"/>
            <p:cNvSpPr txBox="1">
              <a:spLocks noChangeArrowheads="1"/>
            </p:cNvSpPr>
            <p:nvPr/>
          </p:nvSpPr>
          <p:spPr bwMode="auto">
            <a:xfrm>
              <a:off x="2440" y="1727"/>
              <a:ext cx="974" cy="194"/>
            </a:xfrm>
            <a:prstGeom prst="rect">
              <a:avLst/>
            </a:prstGeom>
            <a:noFill/>
            <a:ln w="9525">
              <a:noFill/>
              <a:miter lim="800000"/>
              <a:headEnd/>
              <a:tailEnd/>
            </a:ln>
          </p:spPr>
          <p:txBody>
            <a:bodyPr>
              <a:spAutoFit/>
            </a:bodyPr>
            <a:lstStyle/>
            <a:p>
              <a:r>
                <a:rPr lang="en-US" sz="1400" b="1"/>
                <a:t>Descriptions</a:t>
              </a:r>
            </a:p>
          </p:txBody>
        </p:sp>
        <p:sp>
          <p:nvSpPr>
            <p:cNvPr id="7193" name="Line 18"/>
            <p:cNvSpPr>
              <a:spLocks noChangeShapeType="1"/>
            </p:cNvSpPr>
            <p:nvPr/>
          </p:nvSpPr>
          <p:spPr bwMode="auto">
            <a:xfrm flipV="1">
              <a:off x="2493" y="2788"/>
              <a:ext cx="844" cy="6"/>
            </a:xfrm>
            <a:prstGeom prst="line">
              <a:avLst/>
            </a:prstGeom>
            <a:noFill/>
            <a:ln w="76200">
              <a:solidFill>
                <a:schemeClr val="tx1"/>
              </a:solidFill>
              <a:round/>
              <a:headEnd/>
              <a:tailEnd type="triangle" w="med" len="med"/>
            </a:ln>
          </p:spPr>
          <p:txBody>
            <a:bodyPr/>
            <a:lstStyle/>
            <a:p>
              <a:endParaRPr lang="bg-BG"/>
            </a:p>
          </p:txBody>
        </p:sp>
        <p:sp>
          <p:nvSpPr>
            <p:cNvPr id="7194" name="Text Box 19"/>
            <p:cNvSpPr txBox="1">
              <a:spLocks noChangeArrowheads="1"/>
            </p:cNvSpPr>
            <p:nvPr/>
          </p:nvSpPr>
          <p:spPr bwMode="auto">
            <a:xfrm>
              <a:off x="2649" y="2507"/>
              <a:ext cx="712" cy="194"/>
            </a:xfrm>
            <a:prstGeom prst="rect">
              <a:avLst/>
            </a:prstGeom>
            <a:noFill/>
            <a:ln w="9525">
              <a:noFill/>
              <a:miter lim="800000"/>
              <a:headEnd/>
              <a:tailEnd/>
            </a:ln>
          </p:spPr>
          <p:txBody>
            <a:bodyPr>
              <a:spAutoFit/>
            </a:bodyPr>
            <a:lstStyle/>
            <a:p>
              <a:r>
                <a:rPr lang="en-US" sz="1400" b="1"/>
                <a:t>Image</a:t>
              </a:r>
              <a:r>
                <a:rPr lang="bg-BG" sz="1400" b="1"/>
                <a:t>s</a:t>
              </a:r>
              <a:endParaRPr lang="en-US" sz="1400" b="1"/>
            </a:p>
          </p:txBody>
        </p:sp>
        <p:sp>
          <p:nvSpPr>
            <p:cNvPr id="7195" name="Line 20"/>
            <p:cNvSpPr>
              <a:spLocks noChangeShapeType="1"/>
            </p:cNvSpPr>
            <p:nvPr/>
          </p:nvSpPr>
          <p:spPr bwMode="auto">
            <a:xfrm>
              <a:off x="2614" y="3917"/>
              <a:ext cx="653" cy="0"/>
            </a:xfrm>
            <a:prstGeom prst="line">
              <a:avLst/>
            </a:prstGeom>
            <a:noFill/>
            <a:ln w="76200">
              <a:solidFill>
                <a:schemeClr val="tx1"/>
              </a:solidFill>
              <a:round/>
              <a:headEnd/>
              <a:tailEnd type="triangle" w="med" len="med"/>
            </a:ln>
          </p:spPr>
          <p:txBody>
            <a:bodyPr/>
            <a:lstStyle/>
            <a:p>
              <a:endParaRPr lang="bg-BG"/>
            </a:p>
          </p:txBody>
        </p:sp>
        <p:sp>
          <p:nvSpPr>
            <p:cNvPr id="7196" name="Text Box 21"/>
            <p:cNvSpPr txBox="1">
              <a:spLocks noChangeArrowheads="1"/>
            </p:cNvSpPr>
            <p:nvPr/>
          </p:nvSpPr>
          <p:spPr bwMode="auto">
            <a:xfrm>
              <a:off x="2589" y="3689"/>
              <a:ext cx="750" cy="165"/>
            </a:xfrm>
            <a:prstGeom prst="rect">
              <a:avLst/>
            </a:prstGeom>
            <a:noFill/>
            <a:ln w="9525">
              <a:noFill/>
              <a:miter lim="800000"/>
              <a:headEnd/>
              <a:tailEnd/>
            </a:ln>
          </p:spPr>
          <p:txBody>
            <a:bodyPr>
              <a:spAutoFit/>
            </a:bodyPr>
            <a:lstStyle/>
            <a:p>
              <a:r>
                <a:rPr lang="bg-BG" sz="1100" b="1"/>
                <a:t>Occurrences</a:t>
              </a:r>
              <a:endParaRPr lang="en-US" sz="1100" b="1"/>
            </a:p>
          </p:txBody>
        </p:sp>
      </p:grpSp>
      <p:grpSp>
        <p:nvGrpSpPr>
          <p:cNvPr id="3" name="Group 28"/>
          <p:cNvGrpSpPr>
            <a:grpSpLocks/>
          </p:cNvGrpSpPr>
          <p:nvPr/>
        </p:nvGrpSpPr>
        <p:grpSpPr bwMode="auto">
          <a:xfrm>
            <a:off x="3948113" y="1279525"/>
            <a:ext cx="1546225" cy="696913"/>
            <a:chOff x="2432" y="788"/>
            <a:chExt cx="974" cy="439"/>
          </a:xfrm>
        </p:grpSpPr>
        <p:sp>
          <p:nvSpPr>
            <p:cNvPr id="7188" name="Line 14"/>
            <p:cNvSpPr>
              <a:spLocks noChangeShapeType="1"/>
            </p:cNvSpPr>
            <p:nvPr/>
          </p:nvSpPr>
          <p:spPr bwMode="auto">
            <a:xfrm>
              <a:off x="2476" y="1014"/>
              <a:ext cx="685" cy="0"/>
            </a:xfrm>
            <a:prstGeom prst="line">
              <a:avLst/>
            </a:prstGeom>
            <a:noFill/>
            <a:ln w="76200">
              <a:solidFill>
                <a:schemeClr val="tx1"/>
              </a:solidFill>
              <a:round/>
              <a:headEnd/>
              <a:tailEnd type="triangle" w="med" len="med"/>
            </a:ln>
          </p:spPr>
          <p:txBody>
            <a:bodyPr/>
            <a:lstStyle/>
            <a:p>
              <a:endParaRPr lang="bg-BG"/>
            </a:p>
          </p:txBody>
        </p:sp>
        <p:sp>
          <p:nvSpPr>
            <p:cNvPr id="7189" name="Text Box 15"/>
            <p:cNvSpPr txBox="1">
              <a:spLocks noChangeArrowheads="1"/>
            </p:cNvSpPr>
            <p:nvPr/>
          </p:nvSpPr>
          <p:spPr bwMode="auto">
            <a:xfrm>
              <a:off x="2432" y="788"/>
              <a:ext cx="974" cy="184"/>
            </a:xfrm>
            <a:prstGeom prst="rect">
              <a:avLst/>
            </a:prstGeom>
            <a:noFill/>
            <a:ln w="9525">
              <a:noFill/>
              <a:miter lim="800000"/>
              <a:headEnd/>
              <a:tailEnd/>
            </a:ln>
          </p:spPr>
          <p:txBody>
            <a:bodyPr>
              <a:spAutoFit/>
            </a:bodyPr>
            <a:lstStyle/>
            <a:p>
              <a:r>
                <a:rPr lang="en-US" sz="1300" b="1"/>
                <a:t>Nomenclature</a:t>
              </a:r>
            </a:p>
          </p:txBody>
        </p:sp>
        <p:sp>
          <p:nvSpPr>
            <p:cNvPr id="7190" name="Text Box 22"/>
            <p:cNvSpPr txBox="1">
              <a:spLocks noChangeArrowheads="1"/>
            </p:cNvSpPr>
            <p:nvPr/>
          </p:nvSpPr>
          <p:spPr bwMode="auto">
            <a:xfrm>
              <a:off x="2563" y="1043"/>
              <a:ext cx="708" cy="184"/>
            </a:xfrm>
            <a:prstGeom prst="rect">
              <a:avLst/>
            </a:prstGeom>
            <a:noFill/>
            <a:ln w="9525">
              <a:noFill/>
              <a:miter lim="800000"/>
              <a:headEnd/>
              <a:tailEnd/>
            </a:ln>
          </p:spPr>
          <p:txBody>
            <a:bodyPr>
              <a:spAutoFit/>
            </a:bodyPr>
            <a:lstStyle/>
            <a:p>
              <a:r>
                <a:rPr lang="en-US" sz="1300" b="1"/>
                <a:t>Literature</a:t>
              </a:r>
            </a:p>
          </p:txBody>
        </p:sp>
      </p:grpSp>
      <p:sp>
        <p:nvSpPr>
          <p:cNvPr id="35" name="Line 18"/>
          <p:cNvSpPr>
            <a:spLocks noChangeShapeType="1"/>
          </p:cNvSpPr>
          <p:nvPr/>
        </p:nvSpPr>
        <p:spPr bwMode="auto">
          <a:xfrm flipV="1">
            <a:off x="4005263" y="3449638"/>
            <a:ext cx="1290637" cy="509587"/>
          </a:xfrm>
          <a:prstGeom prst="line">
            <a:avLst/>
          </a:prstGeom>
          <a:noFill/>
          <a:ln w="76200">
            <a:solidFill>
              <a:schemeClr val="tx1"/>
            </a:solidFill>
            <a:round/>
            <a:headEnd/>
            <a:tailEnd type="triangle" w="med" len="med"/>
          </a:ln>
        </p:spPr>
        <p:txBody>
          <a:bodyPr/>
          <a:lstStyle/>
          <a:p>
            <a:endParaRPr lang="bg-BG"/>
          </a:p>
        </p:txBody>
      </p:sp>
      <p:pic>
        <p:nvPicPr>
          <p:cNvPr id="2050" name="Picture 2"/>
          <p:cNvPicPr>
            <a:picLocks noChangeAspect="1" noChangeArrowheads="1"/>
          </p:cNvPicPr>
          <p:nvPr/>
        </p:nvPicPr>
        <p:blipFill>
          <a:blip r:embed="rId7" cstate="print"/>
          <a:srcRect/>
          <a:stretch>
            <a:fillRect/>
          </a:stretch>
        </p:blipFill>
        <p:spPr bwMode="auto">
          <a:xfrm>
            <a:off x="5419725" y="1547813"/>
            <a:ext cx="3549650" cy="685800"/>
          </a:xfrm>
          <a:prstGeom prst="rect">
            <a:avLst/>
          </a:prstGeom>
          <a:noFill/>
          <a:ln w="9525">
            <a:noFill/>
            <a:miter lim="800000"/>
            <a:headEnd/>
            <a:tailEnd/>
          </a:ln>
        </p:spPr>
      </p:pic>
      <p:pic>
        <p:nvPicPr>
          <p:cNvPr id="36" name="Picture 2"/>
          <p:cNvPicPr>
            <a:picLocks noChangeAspect="1" noChangeArrowheads="1"/>
          </p:cNvPicPr>
          <p:nvPr/>
        </p:nvPicPr>
        <p:blipFill>
          <a:blip r:embed="rId8" cstate="print"/>
          <a:srcRect/>
          <a:stretch>
            <a:fillRect/>
          </a:stretch>
        </p:blipFill>
        <p:spPr bwMode="auto">
          <a:xfrm>
            <a:off x="7881938" y="2235200"/>
            <a:ext cx="1073150" cy="725488"/>
          </a:xfrm>
          <a:prstGeom prst="rect">
            <a:avLst/>
          </a:prstGeom>
          <a:noFill/>
          <a:ln w="9525">
            <a:noFill/>
            <a:miter lim="800000"/>
            <a:headEnd/>
            <a:tailEnd/>
          </a:ln>
        </p:spPr>
      </p:pic>
      <p:pic>
        <p:nvPicPr>
          <p:cNvPr id="37" name="Inhaltsplatzhalter 4" descr="Plazi_books.jpg"/>
          <p:cNvPicPr>
            <a:picLocks noChangeAspect="1"/>
          </p:cNvPicPr>
          <p:nvPr/>
        </p:nvPicPr>
        <p:blipFill>
          <a:blip r:embed="rId9" cstate="print"/>
          <a:srcRect/>
          <a:stretch>
            <a:fillRect/>
          </a:stretch>
        </p:blipFill>
        <p:spPr bwMode="auto">
          <a:xfrm>
            <a:off x="7905750" y="3043238"/>
            <a:ext cx="1074738" cy="715962"/>
          </a:xfrm>
          <a:prstGeom prst="rect">
            <a:avLst/>
          </a:prstGeom>
          <a:noFill/>
          <a:ln w="9525">
            <a:noFill/>
            <a:miter lim="800000"/>
            <a:headEnd/>
            <a:tailEnd/>
          </a:ln>
        </p:spPr>
      </p:pic>
      <p:sp>
        <p:nvSpPr>
          <p:cNvPr id="38" name="Rectangle 37"/>
          <p:cNvSpPr/>
          <p:nvPr/>
        </p:nvSpPr>
        <p:spPr>
          <a:xfrm>
            <a:off x="7891463" y="3086100"/>
            <a:ext cx="787400" cy="322263"/>
          </a:xfrm>
          <a:prstGeom prst="rect">
            <a:avLst/>
          </a:prstGeom>
        </p:spPr>
        <p:txBody>
          <a:bodyPr>
            <a:spAutoFit/>
          </a:bodyPr>
          <a:lstStyle/>
          <a:p>
            <a:pPr>
              <a:defRPr/>
            </a:pPr>
            <a:r>
              <a:rPr lang="bg-BG" b="1" dirty="0">
                <a:solidFill>
                  <a:schemeClr val="tx2">
                    <a:lumMod val="25000"/>
                  </a:schemeClr>
                </a:solidFill>
              </a:rPr>
              <a:t>Plazi</a:t>
            </a:r>
          </a:p>
        </p:txBody>
      </p:sp>
      <p:pic>
        <p:nvPicPr>
          <p:cNvPr id="1026" name="Picture 2" descr="E:\Name.jpg"/>
          <p:cNvPicPr>
            <a:picLocks noChangeAspect="1" noChangeArrowheads="1"/>
          </p:cNvPicPr>
          <p:nvPr/>
        </p:nvPicPr>
        <p:blipFill>
          <a:blip r:embed="rId10" cstate="print"/>
          <a:srcRect/>
          <a:stretch>
            <a:fillRect/>
          </a:stretch>
        </p:blipFill>
        <p:spPr bwMode="auto">
          <a:xfrm>
            <a:off x="213285" y="1076131"/>
            <a:ext cx="3677397" cy="639789"/>
          </a:xfrm>
          <a:prstGeom prst="rect">
            <a:avLst/>
          </a:prstGeom>
          <a:noFill/>
        </p:spPr>
      </p:pic>
      <p:pic>
        <p:nvPicPr>
          <p:cNvPr id="1030" name="Picture 6" descr="E:\Description.jpg"/>
          <p:cNvPicPr>
            <a:picLocks noChangeAspect="1" noChangeArrowheads="1"/>
          </p:cNvPicPr>
          <p:nvPr/>
        </p:nvPicPr>
        <p:blipFill>
          <a:blip r:embed="rId11" cstate="print"/>
          <a:srcRect/>
          <a:stretch>
            <a:fillRect/>
          </a:stretch>
        </p:blipFill>
        <p:spPr bwMode="auto">
          <a:xfrm>
            <a:off x="211792" y="1757359"/>
            <a:ext cx="3687855" cy="1881816"/>
          </a:xfrm>
          <a:prstGeom prst="rect">
            <a:avLst/>
          </a:prstGeom>
          <a:noFill/>
        </p:spPr>
      </p:pic>
      <p:pic>
        <p:nvPicPr>
          <p:cNvPr id="34" name="Picture 5" descr="E:\ZooKeys-244-091-g005.jpg"/>
          <p:cNvPicPr>
            <a:picLocks noChangeAspect="1" noChangeArrowheads="1"/>
          </p:cNvPicPr>
          <p:nvPr/>
        </p:nvPicPr>
        <p:blipFill>
          <a:blip r:embed="rId12" cstate="print"/>
          <a:srcRect/>
          <a:stretch>
            <a:fillRect/>
          </a:stretch>
        </p:blipFill>
        <p:spPr bwMode="auto">
          <a:xfrm>
            <a:off x="218736" y="3675541"/>
            <a:ext cx="3697353" cy="2200835"/>
          </a:xfrm>
          <a:prstGeom prst="rect">
            <a:avLst/>
          </a:prstGeom>
          <a:noFill/>
        </p:spPr>
      </p:pic>
      <p:pic>
        <p:nvPicPr>
          <p:cNvPr id="1031" name="Picture 7" descr="E:\holotype.jpg"/>
          <p:cNvPicPr>
            <a:picLocks noChangeAspect="1" noChangeArrowheads="1"/>
          </p:cNvPicPr>
          <p:nvPr/>
        </p:nvPicPr>
        <p:blipFill>
          <a:blip r:embed="rId13" cstate="print"/>
          <a:srcRect/>
          <a:stretch>
            <a:fillRect/>
          </a:stretch>
        </p:blipFill>
        <p:spPr bwMode="auto">
          <a:xfrm>
            <a:off x="217677" y="5984076"/>
            <a:ext cx="3708864" cy="642984"/>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tabLst>
                <a:tab pos="3322638" algn="l"/>
              </a:tabLst>
            </a:pPr>
            <a:r>
              <a:rPr lang="en-US" sz="3500" b="0" dirty="0" smtClean="0">
                <a:solidFill>
                  <a:srgbClr val="FFC000"/>
                </a:solidFill>
                <a:effectLst/>
                <a:ea typeface="ＭＳ Ｐゴシック" charset="0"/>
                <a:cs typeface="ＭＳ Ｐゴシック" charset="0"/>
              </a:rPr>
              <a:t>BDJ is different from ALL other journals</a:t>
            </a:r>
            <a:endParaRPr lang="bg-BG" sz="3500" b="0" dirty="0">
              <a:solidFill>
                <a:srgbClr val="FFC000"/>
              </a:solidFill>
              <a:effectLst/>
            </a:endParaRPr>
          </a:p>
        </p:txBody>
      </p:sp>
      <p:sp>
        <p:nvSpPr>
          <p:cNvPr id="3" name="Content Placeholder 2"/>
          <p:cNvSpPr>
            <a:spLocks noGrp="1"/>
          </p:cNvSpPr>
          <p:nvPr>
            <p:ph idx="1"/>
          </p:nvPr>
        </p:nvSpPr>
        <p:spPr>
          <a:xfrm>
            <a:off x="3163373" y="1392397"/>
            <a:ext cx="6176570" cy="4525963"/>
          </a:xfrm>
        </p:spPr>
        <p:txBody>
          <a:bodyPr/>
          <a:lstStyle/>
          <a:p>
            <a:r>
              <a:rPr lang="en-GB" sz="2400" dirty="0" smtClean="0">
                <a:effectLst/>
              </a:rPr>
              <a:t>Collaborative online article authoring, </a:t>
            </a:r>
            <a:r>
              <a:rPr lang="en-US" sz="2400" dirty="0" smtClean="0">
                <a:effectLst/>
              </a:rPr>
              <a:t>peer-review and editing</a:t>
            </a:r>
          </a:p>
          <a:p>
            <a:r>
              <a:rPr lang="en-GB" sz="2400" dirty="0" smtClean="0">
                <a:effectLst/>
              </a:rPr>
              <a:t>Community peer review; options for “open” and “public”  review</a:t>
            </a:r>
          </a:p>
          <a:p>
            <a:r>
              <a:rPr lang="en-GB" sz="2400" dirty="0" smtClean="0">
                <a:effectLst/>
              </a:rPr>
              <a:t>Standard-compliant (Darwin Core)</a:t>
            </a:r>
            <a:endParaRPr lang="fr-FR" sz="2400" dirty="0" smtClean="0">
              <a:effectLst/>
            </a:endParaRPr>
          </a:p>
          <a:p>
            <a:r>
              <a:rPr lang="en-GB" sz="2400" dirty="0" err="1" smtClean="0">
                <a:effectLst/>
              </a:rPr>
              <a:t>ICNafp</a:t>
            </a:r>
            <a:r>
              <a:rPr lang="en-GB" sz="2400" dirty="0" smtClean="0">
                <a:effectLst/>
              </a:rPr>
              <a:t> and ICZN compliant article templates</a:t>
            </a:r>
          </a:p>
          <a:p>
            <a:r>
              <a:rPr lang="en-GB" sz="2400" dirty="0" smtClean="0">
                <a:effectLst/>
              </a:rPr>
              <a:t>No lower/upper limit of manuscript size</a:t>
            </a:r>
          </a:p>
          <a:p>
            <a:r>
              <a:rPr lang="en-GB" sz="2400" dirty="0" smtClean="0">
                <a:effectLst/>
              </a:rPr>
              <a:t>Semantically enhanced “articles </a:t>
            </a:r>
            <a:br>
              <a:rPr lang="en-GB" sz="2400" dirty="0" smtClean="0">
                <a:effectLst/>
              </a:rPr>
            </a:br>
            <a:r>
              <a:rPr lang="en-GB" sz="2400" dirty="0" smtClean="0">
                <a:effectLst/>
              </a:rPr>
              <a:t>of the future”</a:t>
            </a:r>
          </a:p>
          <a:p>
            <a:r>
              <a:rPr lang="en-GB" sz="2400" dirty="0" smtClean="0">
                <a:effectLst/>
              </a:rPr>
              <a:t>Integrated with GBIF, EOL, Dryad Scratchpads, etc.</a:t>
            </a:r>
            <a:endParaRPr lang="en-US" sz="2400" dirty="0" smtClean="0">
              <a:effectLst/>
            </a:endParaRPr>
          </a:p>
          <a:p>
            <a:pPr>
              <a:buNone/>
            </a:pPr>
            <a:endParaRPr lang="bg-BG" sz="2800" dirty="0" smtClean="0"/>
          </a:p>
          <a:p>
            <a:endParaRPr lang="bg-BG" sz="2800" dirty="0"/>
          </a:p>
        </p:txBody>
      </p:sp>
      <p:pic>
        <p:nvPicPr>
          <p:cNvPr id="4" name="Picture 3" descr="BiodiversityDataJournal-Cover.jpg"/>
          <p:cNvPicPr>
            <a:picLocks noChangeAspect="1"/>
          </p:cNvPicPr>
          <p:nvPr/>
        </p:nvPicPr>
        <p:blipFill>
          <a:blip r:embed="rId2" cstate="print"/>
          <a:stretch>
            <a:fillRect/>
          </a:stretch>
        </p:blipFill>
        <p:spPr>
          <a:xfrm>
            <a:off x="214811" y="1487714"/>
            <a:ext cx="2852057" cy="4364138"/>
          </a:xfrm>
          <a:prstGeom prst="rect">
            <a:avLst/>
          </a:prstGeom>
        </p:spPr>
      </p:pic>
      <p:sp>
        <p:nvSpPr>
          <p:cNvPr id="5" name="Rectangle 4"/>
          <p:cNvSpPr/>
          <p:nvPr/>
        </p:nvSpPr>
        <p:spPr>
          <a:xfrm>
            <a:off x="177801" y="6105432"/>
            <a:ext cx="2919844" cy="369332"/>
          </a:xfrm>
          <a:prstGeom prst="rect">
            <a:avLst/>
          </a:prstGeom>
        </p:spPr>
        <p:txBody>
          <a:bodyPr wrap="square">
            <a:spAutoFit/>
          </a:bodyPr>
          <a:lstStyle/>
          <a:p>
            <a:pPr algn="ctr"/>
            <a:r>
              <a:rPr lang="en-GB" sz="1800" b="1" dirty="0" smtClean="0">
                <a:solidFill>
                  <a:srgbClr val="FFC000"/>
                </a:solidFill>
              </a:rPr>
              <a:t>ALL DATA MATTERS!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0"/>
            <a:ext cx="9144000" cy="680765"/>
          </a:xfrm>
          <a:solidFill>
            <a:schemeClr val="bg1"/>
          </a:solidFill>
        </p:spPr>
        <p:txBody>
          <a:bodyPr>
            <a:normAutofit/>
          </a:bodyPr>
          <a:lstStyle/>
          <a:p>
            <a:pPr algn="r" eaLnBrk="1" hangingPunct="1"/>
            <a:r>
              <a:rPr lang="en-US" sz="3200" dirty="0" smtClean="0">
                <a:solidFill>
                  <a:srgbClr val="FFC000"/>
                </a:solidFill>
                <a:effectLst/>
                <a:ea typeface="ＭＳ Ｐゴシック" pitchFamily="34" charset="-128"/>
              </a:rPr>
              <a:t>What will BDJ publish?</a:t>
            </a:r>
          </a:p>
        </p:txBody>
      </p:sp>
      <p:sp>
        <p:nvSpPr>
          <p:cNvPr id="47106" name="TextBox 4"/>
          <p:cNvSpPr txBox="1">
            <a:spLocks noChangeArrowheads="1"/>
          </p:cNvSpPr>
          <p:nvPr/>
        </p:nvSpPr>
        <p:spPr bwMode="auto">
          <a:xfrm>
            <a:off x="253999" y="1451816"/>
            <a:ext cx="8746565" cy="4708981"/>
          </a:xfrm>
          <a:prstGeom prst="rect">
            <a:avLst/>
          </a:prstGeom>
          <a:noFill/>
          <a:ln w="9525">
            <a:noFill/>
            <a:miter lim="800000"/>
            <a:headEnd/>
            <a:tailEnd/>
          </a:ln>
        </p:spPr>
        <p:txBody>
          <a:bodyPr wrap="square">
            <a:spAutoFit/>
          </a:bodyPr>
          <a:lstStyle/>
          <a:p>
            <a:pPr marL="342900" indent="-342900">
              <a:lnSpc>
                <a:spcPct val="140000"/>
              </a:lnSpc>
              <a:buFont typeface="Wingdings" pitchFamily="2" charset="2"/>
              <a:buChar char="ü"/>
            </a:pPr>
            <a:r>
              <a:rPr lang="en-US" sz="2400" b="1" dirty="0">
                <a:latin typeface="+mn-lt"/>
              </a:rPr>
              <a:t>Single </a:t>
            </a:r>
            <a:r>
              <a:rPr lang="en-US" sz="2400" b="1" dirty="0" err="1">
                <a:latin typeface="+mn-lt"/>
              </a:rPr>
              <a:t>taxon</a:t>
            </a:r>
            <a:r>
              <a:rPr lang="en-US" sz="2400" b="1" dirty="0">
                <a:latin typeface="+mn-lt"/>
              </a:rPr>
              <a:t> treatments </a:t>
            </a:r>
            <a:r>
              <a:rPr lang="en-US" sz="2400" dirty="0">
                <a:latin typeface="+mn-lt"/>
              </a:rPr>
              <a:t>and </a:t>
            </a:r>
            <a:r>
              <a:rPr lang="en-US" sz="2400" b="1" dirty="0">
                <a:latin typeface="+mn-lt"/>
              </a:rPr>
              <a:t>nomenclatural acts </a:t>
            </a:r>
          </a:p>
          <a:p>
            <a:pPr marL="342900" indent="-342900">
              <a:lnSpc>
                <a:spcPct val="140000"/>
              </a:lnSpc>
              <a:buFont typeface="Wingdings" pitchFamily="2" charset="2"/>
              <a:buChar char="ü"/>
            </a:pPr>
            <a:r>
              <a:rPr lang="en-US" sz="2400" dirty="0">
                <a:latin typeface="+mn-lt"/>
              </a:rPr>
              <a:t>Local or regional </a:t>
            </a:r>
            <a:r>
              <a:rPr lang="en-US" sz="2400" b="1" dirty="0">
                <a:latin typeface="+mn-lt"/>
              </a:rPr>
              <a:t>checklists</a:t>
            </a:r>
          </a:p>
          <a:p>
            <a:pPr marL="342900" indent="-342900">
              <a:lnSpc>
                <a:spcPct val="140000"/>
              </a:lnSpc>
              <a:buFont typeface="Wingdings" pitchFamily="2" charset="2"/>
              <a:buChar char="ü"/>
            </a:pPr>
            <a:r>
              <a:rPr lang="en-US" sz="2400" b="1" dirty="0">
                <a:latin typeface="+mn-lt"/>
              </a:rPr>
              <a:t>Sampling reports </a:t>
            </a:r>
            <a:r>
              <a:rPr lang="en-US" sz="2400" dirty="0">
                <a:latin typeface="+mn-lt"/>
              </a:rPr>
              <a:t>and occasional inventories</a:t>
            </a:r>
          </a:p>
          <a:p>
            <a:pPr marL="342900" indent="-342900">
              <a:lnSpc>
                <a:spcPct val="140000"/>
              </a:lnSpc>
              <a:buFont typeface="Wingdings" pitchFamily="2" charset="2"/>
              <a:buChar char="ü"/>
            </a:pPr>
            <a:r>
              <a:rPr lang="en-US" sz="2400" b="1" dirty="0">
                <a:latin typeface="+mn-lt"/>
              </a:rPr>
              <a:t>Habitat-based checklists </a:t>
            </a:r>
            <a:r>
              <a:rPr lang="en-US" sz="2400" dirty="0">
                <a:latin typeface="+mn-lt"/>
              </a:rPr>
              <a:t>and inventories</a:t>
            </a:r>
          </a:p>
          <a:p>
            <a:pPr marL="342900" indent="-342900">
              <a:lnSpc>
                <a:spcPct val="140000"/>
              </a:lnSpc>
              <a:buFont typeface="Wingdings" pitchFamily="2" charset="2"/>
              <a:buChar char="ü"/>
            </a:pPr>
            <a:r>
              <a:rPr lang="en-US" sz="2400" dirty="0">
                <a:latin typeface="+mn-lt"/>
              </a:rPr>
              <a:t>Ecological and biological </a:t>
            </a:r>
            <a:r>
              <a:rPr lang="en-US" sz="2400" b="1" dirty="0">
                <a:latin typeface="+mn-lt"/>
              </a:rPr>
              <a:t>observations</a:t>
            </a:r>
          </a:p>
          <a:p>
            <a:pPr marL="342900" indent="-342900">
              <a:lnSpc>
                <a:spcPct val="140000"/>
              </a:lnSpc>
              <a:buFont typeface="Wingdings" pitchFamily="2" charset="2"/>
              <a:buChar char="ü"/>
            </a:pPr>
            <a:r>
              <a:rPr lang="en-US" sz="2400" dirty="0">
                <a:latin typeface="+mn-lt"/>
              </a:rPr>
              <a:t>Single </a:t>
            </a:r>
            <a:r>
              <a:rPr lang="en-US" sz="2400" b="1" dirty="0">
                <a:latin typeface="+mn-lt"/>
              </a:rPr>
              <a:t>identification keys </a:t>
            </a:r>
          </a:p>
          <a:p>
            <a:pPr marL="342900" indent="-342900">
              <a:lnSpc>
                <a:spcPct val="140000"/>
              </a:lnSpc>
              <a:buFont typeface="Wingdings" pitchFamily="2" charset="2"/>
              <a:buChar char="ü"/>
            </a:pPr>
            <a:r>
              <a:rPr lang="en-US" sz="2400" b="1" dirty="0">
                <a:latin typeface="+mn-lt"/>
              </a:rPr>
              <a:t>Biodiversity-related databases</a:t>
            </a:r>
            <a:r>
              <a:rPr lang="en-US" sz="2400" dirty="0">
                <a:latin typeface="+mn-lt"/>
              </a:rPr>
              <a:t>, including genomic, ecological and environmental data (data papers)</a:t>
            </a:r>
          </a:p>
          <a:p>
            <a:pPr marL="342900" indent="-342900">
              <a:lnSpc>
                <a:spcPct val="140000"/>
              </a:lnSpc>
              <a:buFont typeface="Wingdings" pitchFamily="2" charset="2"/>
              <a:buChar char="ü"/>
            </a:pPr>
            <a:r>
              <a:rPr lang="en-US" sz="2400" dirty="0">
                <a:latin typeface="+mn-lt"/>
              </a:rPr>
              <a:t>Biodiversity-related </a:t>
            </a:r>
            <a:r>
              <a:rPr lang="en-US" sz="2400" b="1" dirty="0">
                <a:latin typeface="+mn-lt"/>
              </a:rPr>
              <a:t>software tools</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Choose article template</a:t>
            </a:r>
            <a:endParaRPr lang="bg-BG" dirty="0"/>
          </a:p>
        </p:txBody>
      </p:sp>
      <p:pic>
        <p:nvPicPr>
          <p:cNvPr id="4" name="Picture 3" descr="PWT Template types.jpg"/>
          <p:cNvPicPr>
            <a:picLocks noChangeAspect="1"/>
          </p:cNvPicPr>
          <p:nvPr/>
        </p:nvPicPr>
        <p:blipFill rotWithShape="1">
          <a:blip r:embed="rId2" cstate="print"/>
          <a:srcRect b="3785"/>
          <a:stretch/>
        </p:blipFill>
        <p:spPr>
          <a:xfrm>
            <a:off x="770165" y="637347"/>
            <a:ext cx="7881256" cy="5687253"/>
          </a:xfrm>
          <a:prstGeom prst="rect">
            <a:avLst/>
          </a:prstGeom>
        </p:spPr>
      </p:pic>
    </p:spTree>
    <p:extLst>
      <p:ext uri="{BB962C8B-B14F-4D97-AF65-F5344CB8AC3E}">
        <p14:creationId xmlns:p14="http://schemas.microsoft.com/office/powerpoint/2010/main" xmlns="" val="27640072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73447" y="1"/>
            <a:ext cx="9217447" cy="6858000"/>
          </a:xfrm>
          <a:prstGeom prst="rect">
            <a:avLst/>
          </a:prstGeom>
          <a:noFill/>
          <a:ln w="9525">
            <a:noFill/>
            <a:miter lim="800000"/>
            <a:headEnd/>
            <a:tailEnd/>
          </a:ln>
        </p:spPr>
      </p:pic>
      <p:cxnSp>
        <p:nvCxnSpPr>
          <p:cNvPr id="4" name="Straight Arrow Connector 3"/>
          <p:cNvCxnSpPr/>
          <p:nvPr/>
        </p:nvCxnSpPr>
        <p:spPr>
          <a:xfrm flipH="1">
            <a:off x="6390409" y="28464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8229600" cy="701040"/>
          </a:xfrm>
        </p:spPr>
        <p:txBody>
          <a:bodyPr/>
          <a:lstStyle/>
          <a:p>
            <a:pPr lvl="0"/>
            <a:r>
              <a:rPr lang="en-US" sz="2800" b="1" dirty="0" err="1" smtClean="0">
                <a:solidFill>
                  <a:schemeClr val="tx1"/>
                </a:solidFill>
              </a:rPr>
              <a:t>Taxon</a:t>
            </a:r>
            <a:r>
              <a:rPr lang="en-US" sz="2800" b="1" dirty="0" smtClean="0">
                <a:solidFill>
                  <a:schemeClr val="tx1"/>
                </a:solidFill>
              </a:rPr>
              <a:t> treatment: new species</a:t>
            </a:r>
            <a:endParaRPr lang="bg-BG" sz="28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6" name="Picture 2" descr="J:\CONGRESSES_MEETINGS_WORKSHOPS\2013\PROIBIOSPHERE_BERLIN_MAY\new species2.jpg"/>
          <p:cNvPicPr>
            <a:picLocks noChangeAspect="1" noChangeArrowheads="1"/>
          </p:cNvPicPr>
          <p:nvPr/>
        </p:nvPicPr>
        <p:blipFill>
          <a:blip r:embed="rId2" cstate="print"/>
          <a:srcRect/>
          <a:stretch>
            <a:fillRect/>
          </a:stretch>
        </p:blipFill>
        <p:spPr bwMode="auto">
          <a:xfrm>
            <a:off x="0" y="636589"/>
            <a:ext cx="5445532" cy="6221412"/>
          </a:xfrm>
          <a:prstGeom prst="rect">
            <a:avLst/>
          </a:prstGeom>
          <a:noFill/>
        </p:spPr>
      </p:pic>
      <p:grpSp>
        <p:nvGrpSpPr>
          <p:cNvPr id="2" name="Group 14"/>
          <p:cNvGrpSpPr/>
          <p:nvPr/>
        </p:nvGrpSpPr>
        <p:grpSpPr>
          <a:xfrm>
            <a:off x="82829" y="1766046"/>
            <a:ext cx="8475290" cy="4049742"/>
            <a:chOff x="82829" y="1766046"/>
            <a:chExt cx="8475290" cy="4049742"/>
          </a:xfrm>
        </p:grpSpPr>
        <p:sp>
          <p:nvSpPr>
            <p:cNvPr id="12" name="Rectangle 11"/>
            <p:cNvSpPr/>
            <p:nvPr/>
          </p:nvSpPr>
          <p:spPr>
            <a:xfrm>
              <a:off x="82829" y="1766046"/>
              <a:ext cx="5251172" cy="125505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4" name="Picture 4" descr="J:\CONGRESSES_MEETINGS_WORKSHOPS\2013\PROIBIOSPHERE_BERLIN_MAY\darwin_core.jpg"/>
            <p:cNvPicPr>
              <a:picLocks noChangeAspect="1" noChangeArrowheads="1"/>
            </p:cNvPicPr>
            <p:nvPr/>
          </p:nvPicPr>
          <p:blipFill>
            <a:blip r:embed="rId3" cstate="print"/>
            <a:srcRect/>
            <a:stretch>
              <a:fillRect/>
            </a:stretch>
          </p:blipFill>
          <p:spPr bwMode="auto">
            <a:xfrm>
              <a:off x="229906" y="3550024"/>
              <a:ext cx="8328213" cy="2265764"/>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2800" b="1" dirty="0" err="1" smtClean="0">
                <a:solidFill>
                  <a:schemeClr val="accent2">
                    <a:lumMod val="75000"/>
                  </a:schemeClr>
                </a:solidFill>
              </a:rPr>
              <a:t>Taxon</a:t>
            </a:r>
            <a:r>
              <a:rPr lang="en-US" sz="2800" b="1" dirty="0" smtClean="0">
                <a:solidFill>
                  <a:schemeClr val="accent2">
                    <a:lumMod val="75000"/>
                  </a:schemeClr>
                </a:solidFill>
              </a:rPr>
              <a:t> treatment: import material data</a:t>
            </a:r>
            <a:endParaRPr lang="bg-BG" sz="2800" dirty="0"/>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0355" name="Picture 3" descr="J:\CONGRESSES_MEETINGS_WORKSHOPS\2013\PROIBIOSPHERE_BERLIN_MAY\import.jpg"/>
          <p:cNvPicPr>
            <a:picLocks noChangeAspect="1" noChangeArrowheads="1"/>
          </p:cNvPicPr>
          <p:nvPr/>
        </p:nvPicPr>
        <p:blipFill>
          <a:blip r:embed="rId2" cstate="print"/>
          <a:srcRect/>
          <a:stretch>
            <a:fillRect/>
          </a:stretch>
        </p:blipFill>
        <p:spPr bwMode="auto">
          <a:xfrm>
            <a:off x="0" y="636587"/>
            <a:ext cx="8310282" cy="5852401"/>
          </a:xfrm>
          <a:prstGeom prst="rect">
            <a:avLst/>
          </a:prstGeom>
          <a:noFill/>
        </p:spPr>
      </p:pic>
      <p:sp>
        <p:nvSpPr>
          <p:cNvPr id="17" name="Down Arrow 16"/>
          <p:cNvSpPr/>
          <p:nvPr/>
        </p:nvSpPr>
        <p:spPr>
          <a:xfrm rot="2867452">
            <a:off x="2909905" y="2482253"/>
            <a:ext cx="230477" cy="5237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00356" name="Picture 4" descr="J:\CONGRESSES_MEETINGS_WORKSHOPS\2013\PROIBIOSPHERE_BERLIN_MAY\import2.jpg"/>
          <p:cNvPicPr>
            <a:picLocks noChangeAspect="1" noChangeArrowheads="1"/>
          </p:cNvPicPr>
          <p:nvPr/>
        </p:nvPicPr>
        <p:blipFill>
          <a:blip r:embed="rId3" cstate="print"/>
          <a:srcRect/>
          <a:stretch>
            <a:fillRect/>
          </a:stretch>
        </p:blipFill>
        <p:spPr bwMode="auto">
          <a:xfrm>
            <a:off x="0" y="3327365"/>
            <a:ext cx="9144000" cy="1585913"/>
          </a:xfrm>
          <a:prstGeom prst="rect">
            <a:avLst/>
          </a:prstGeom>
          <a:noFill/>
        </p:spPr>
      </p:pic>
      <p:pic>
        <p:nvPicPr>
          <p:cNvPr id="100357" name="Picture 5" descr="J:\CONGRESSES_MEETINGS_WORKSHOPS\2013\PROIBIOSPHERE_BERLIN_MAY\darwin_core.jpg"/>
          <p:cNvPicPr>
            <a:picLocks noChangeAspect="1" noChangeArrowheads="1"/>
          </p:cNvPicPr>
          <p:nvPr/>
        </p:nvPicPr>
        <p:blipFill>
          <a:blip r:embed="rId4" cstate="print"/>
          <a:srcRect/>
          <a:stretch>
            <a:fillRect/>
          </a:stretch>
        </p:blipFill>
        <p:spPr bwMode="auto">
          <a:xfrm>
            <a:off x="0" y="4809301"/>
            <a:ext cx="7530352" cy="204869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2800" b="1" dirty="0" err="1" smtClean="0">
                <a:solidFill>
                  <a:schemeClr val="accent2">
                    <a:lumMod val="75000"/>
                  </a:schemeClr>
                </a:solidFill>
              </a:rPr>
              <a:t>Taxon</a:t>
            </a:r>
            <a:r>
              <a:rPr lang="en-US" sz="2800" b="1" dirty="0" smtClean="0">
                <a:solidFill>
                  <a:schemeClr val="accent2">
                    <a:lumMod val="75000"/>
                  </a:schemeClr>
                </a:solidFill>
              </a:rPr>
              <a:t> treatment: upload of images</a:t>
            </a:r>
            <a:endParaRPr lang="bg-BG" sz="2800" dirty="0"/>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8" name="Picture 2"/>
          <p:cNvPicPr>
            <a:picLocks noChangeAspect="1" noChangeArrowheads="1"/>
          </p:cNvPicPr>
          <p:nvPr/>
        </p:nvPicPr>
        <p:blipFill>
          <a:blip r:embed="rId2" cstate="print"/>
          <a:srcRect/>
          <a:stretch>
            <a:fillRect/>
          </a:stretch>
        </p:blipFill>
        <p:spPr bwMode="auto">
          <a:xfrm>
            <a:off x="0" y="654423"/>
            <a:ext cx="7954238" cy="5860875"/>
          </a:xfrm>
          <a:prstGeom prst="rect">
            <a:avLst/>
          </a:prstGeom>
          <a:noFill/>
          <a:ln w="9525">
            <a:noFill/>
            <a:miter lim="800000"/>
            <a:headEnd/>
            <a:tailEnd/>
          </a:ln>
        </p:spPr>
      </p:pic>
      <p:sp>
        <p:nvSpPr>
          <p:cNvPr id="10" name="Right Arrow 9"/>
          <p:cNvSpPr/>
          <p:nvPr/>
        </p:nvSpPr>
        <p:spPr>
          <a:xfrm rot="8957193">
            <a:off x="1332167" y="1067414"/>
            <a:ext cx="489891" cy="2311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3074" name="Picture 2" descr="E:\plate.jpg"/>
          <p:cNvPicPr>
            <a:picLocks noChangeAspect="1" noChangeArrowheads="1"/>
          </p:cNvPicPr>
          <p:nvPr/>
        </p:nvPicPr>
        <p:blipFill>
          <a:blip r:embed="rId3" cstate="print"/>
          <a:srcRect/>
          <a:stretch>
            <a:fillRect/>
          </a:stretch>
        </p:blipFill>
        <p:spPr bwMode="auto">
          <a:xfrm>
            <a:off x="2315695" y="297383"/>
            <a:ext cx="6711763" cy="629559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accent2">
                    <a:lumMod val="75000"/>
                  </a:schemeClr>
                </a:solidFill>
              </a:rPr>
              <a:t>Structure of the checklist filed</a:t>
            </a:r>
            <a:endParaRPr lang="bg-BG" sz="2800" dirty="0"/>
          </a:p>
        </p:txBody>
      </p:sp>
      <p:pic>
        <p:nvPicPr>
          <p:cNvPr id="103426" name="Picture 2" descr="J:\CONGRESSES_MEETINGS_WORKSHOPS\2013\PROIBIOSPHERE_BERLIN_MAY\checklist structure.jpg"/>
          <p:cNvPicPr>
            <a:picLocks noChangeAspect="1" noChangeArrowheads="1"/>
          </p:cNvPicPr>
          <p:nvPr/>
        </p:nvPicPr>
        <p:blipFill>
          <a:blip r:embed="rId2" cstate="print"/>
          <a:srcRect/>
          <a:stretch>
            <a:fillRect/>
          </a:stretch>
        </p:blipFill>
        <p:spPr bwMode="auto">
          <a:xfrm>
            <a:off x="0" y="636588"/>
            <a:ext cx="9132153" cy="4814047"/>
          </a:xfrm>
          <a:prstGeom prst="rect">
            <a:avLst/>
          </a:prstGeom>
          <a:noFill/>
        </p:spPr>
      </p:pic>
      <p:sp>
        <p:nvSpPr>
          <p:cNvPr id="6" name="Rectangle 5"/>
          <p:cNvSpPr/>
          <p:nvPr/>
        </p:nvSpPr>
        <p:spPr>
          <a:xfrm>
            <a:off x="313765" y="3451412"/>
            <a:ext cx="1425388" cy="197223"/>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5361" name="Picture 1" descr="J:\CONGRESSES_MEETINGS_WORKSHOPS\2013\PROIBIOSPHERE_BERLIN_MAY\external links.jpg"/>
          <p:cNvPicPr>
            <a:picLocks noChangeAspect="1" noChangeArrowheads="1"/>
          </p:cNvPicPr>
          <p:nvPr/>
        </p:nvPicPr>
        <p:blipFill>
          <a:blip r:embed="rId3" cstate="print"/>
          <a:srcRect/>
          <a:stretch>
            <a:fillRect/>
          </a:stretch>
        </p:blipFill>
        <p:spPr bwMode="auto">
          <a:xfrm>
            <a:off x="2086166" y="1551790"/>
            <a:ext cx="7045987" cy="419368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23" y="708211"/>
            <a:ext cx="8489576" cy="3567954"/>
          </a:xfrm>
        </p:spPr>
        <p:txBody>
          <a:bodyPr/>
          <a:lstStyle/>
          <a:p>
            <a:pPr marL="914400" indent="-914400" algn="l"/>
            <a:r>
              <a:rPr lang="en-GB" sz="2400" kern="1200" dirty="0" smtClean="0">
                <a:solidFill>
                  <a:schemeClr val="accent5">
                    <a:lumMod val="40000"/>
                    <a:lumOff val="60000"/>
                  </a:schemeClr>
                </a:solidFill>
                <a:effectLst/>
              </a:rPr>
              <a:t>Comparable to the “taxonomic impediment”, but is caused by:</a:t>
            </a:r>
            <a:endParaRPr lang="bg-BG" sz="2400" b="0" dirty="0">
              <a:solidFill>
                <a:srgbClr val="FFC000"/>
              </a:solidFill>
            </a:endParaRPr>
          </a:p>
        </p:txBody>
      </p:sp>
      <p:sp>
        <p:nvSpPr>
          <p:cNvPr id="3" name="Rectangle 2"/>
          <p:cNvSpPr/>
          <p:nvPr/>
        </p:nvSpPr>
        <p:spPr>
          <a:xfrm>
            <a:off x="797857" y="393413"/>
            <a:ext cx="8202707" cy="1384995"/>
          </a:xfrm>
          <a:prstGeom prst="rect">
            <a:avLst/>
          </a:prstGeom>
        </p:spPr>
        <p:txBody>
          <a:bodyPr wrap="square">
            <a:spAutoFit/>
          </a:bodyPr>
          <a:lstStyle/>
          <a:p>
            <a:pPr algn="ctr"/>
            <a:r>
              <a:rPr lang="en-US" sz="2800" dirty="0" smtClean="0"/>
              <a:t>“Publishing Bottleneck in Biodiversity”</a:t>
            </a:r>
          </a:p>
          <a:p>
            <a:pPr algn="ctr"/>
            <a:endParaRPr lang="en-US" sz="2800" b="1" dirty="0" smtClean="0">
              <a:solidFill>
                <a:srgbClr val="FFC000"/>
              </a:solidFill>
            </a:endParaRPr>
          </a:p>
          <a:p>
            <a:pPr algn="ctr"/>
            <a:r>
              <a:rPr lang="en-US" sz="2800" b="1" dirty="0" smtClean="0">
                <a:solidFill>
                  <a:srgbClr val="B9C739"/>
                </a:solidFill>
              </a:rPr>
              <a:t>WHAT IS THAT? </a:t>
            </a:r>
          </a:p>
        </p:txBody>
      </p:sp>
      <p:sp>
        <p:nvSpPr>
          <p:cNvPr id="4" name="Rectangle 3"/>
          <p:cNvSpPr/>
          <p:nvPr/>
        </p:nvSpPr>
        <p:spPr>
          <a:xfrm>
            <a:off x="259976" y="3361963"/>
            <a:ext cx="8525435" cy="3416320"/>
          </a:xfrm>
          <a:prstGeom prst="rect">
            <a:avLst/>
          </a:prstGeom>
        </p:spPr>
        <p:txBody>
          <a:bodyPr wrap="square">
            <a:spAutoFit/>
          </a:bodyPr>
          <a:lstStyle/>
          <a:p>
            <a:pPr marL="342900" indent="-342900">
              <a:buFont typeface="+mj-lt"/>
              <a:buAutoNum type="arabicPeriod"/>
            </a:pPr>
            <a:r>
              <a:rPr lang="en-GB" sz="2400" dirty="0" smtClean="0">
                <a:latin typeface="+mn-lt"/>
              </a:rPr>
              <a:t>increasing amount of data due to the intensification of scientific exploration; </a:t>
            </a:r>
          </a:p>
          <a:p>
            <a:pPr marL="342900" indent="-342900">
              <a:buFont typeface="+mj-lt"/>
              <a:buAutoNum type="arabicPeriod"/>
            </a:pPr>
            <a:r>
              <a:rPr lang="en-GB" sz="2400" dirty="0" smtClean="0">
                <a:latin typeface="+mn-lt"/>
              </a:rPr>
              <a:t>publishing in non-machine-readable formats, e.g. paper/PDF; </a:t>
            </a:r>
          </a:p>
          <a:p>
            <a:pPr marL="342900" indent="-342900">
              <a:buFont typeface="+mj-lt"/>
              <a:buAutoNum type="arabicPeriod"/>
            </a:pPr>
            <a:r>
              <a:rPr lang="en-GB" sz="2400" dirty="0" smtClean="0">
                <a:latin typeface="+mn-lt"/>
              </a:rPr>
              <a:t>low uptake and inconsistent policies for data publishing; </a:t>
            </a:r>
          </a:p>
          <a:p>
            <a:pPr marL="342900" indent="-342900">
              <a:buFont typeface="+mj-lt"/>
              <a:buAutoNum type="arabicPeriod"/>
            </a:pPr>
            <a:r>
              <a:rPr lang="en-GB" sz="2400" dirty="0" smtClean="0">
                <a:latin typeface="+mn-lt"/>
              </a:rPr>
              <a:t>pressure of administrators to publish in “high-impact” journals;</a:t>
            </a:r>
          </a:p>
          <a:p>
            <a:pPr marL="342900" indent="-342900">
              <a:buFont typeface="+mj-lt"/>
              <a:buAutoNum type="arabicPeriod"/>
            </a:pPr>
            <a:r>
              <a:rPr lang="en-GB" sz="2400" dirty="0" smtClean="0">
                <a:latin typeface="+mn-lt"/>
              </a:rPr>
              <a:t>increasing difficulties with peer-review. </a:t>
            </a:r>
            <a:endParaRPr lang="bg-BG" sz="2400" dirty="0">
              <a:latin typeface="+mn-l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0"/>
            <a:ext cx="8229600" cy="1143000"/>
          </a:xfrm>
        </p:spPr>
        <p:txBody>
          <a:bodyPr/>
          <a:lstStyle/>
          <a:p>
            <a:r>
              <a:rPr lang="en-US" sz="2800" b="1" dirty="0" smtClean="0">
                <a:solidFill>
                  <a:schemeClr val="tx1"/>
                </a:solidFill>
              </a:rPr>
              <a:t>External links</a:t>
            </a:r>
            <a:endParaRPr lang="bg-BG" sz="280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29" y="1461247"/>
            <a:ext cx="5316071"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132398"/>
            <a:ext cx="8229600" cy="1143000"/>
          </a:xfrm>
        </p:spPr>
        <p:txBody>
          <a:bodyPr/>
          <a:lstStyle/>
          <a:p>
            <a:r>
              <a:rPr lang="en-US" sz="2800" b="1" dirty="0" smtClean="0">
                <a:solidFill>
                  <a:schemeClr val="tx1"/>
                </a:solidFill>
              </a:rPr>
              <a:t>External links</a:t>
            </a:r>
            <a:endParaRPr lang="bg-BG" sz="280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29" y="1694337"/>
            <a:ext cx="5316071"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pic>
        <p:nvPicPr>
          <p:cNvPr id="3074" name="Picture 2" descr="J:\CONGRESSES_MEETINGS_WORKSHOPS\2013\PROIBIOSPHERE_BERLIN_MAY\BHL_nudicornis.jpg"/>
          <p:cNvPicPr>
            <a:picLocks noChangeAspect="1" noChangeArrowheads="1"/>
          </p:cNvPicPr>
          <p:nvPr/>
        </p:nvPicPr>
        <p:blipFill>
          <a:blip r:embed="rId4" cstate="print"/>
          <a:srcRect/>
          <a:stretch>
            <a:fillRect/>
          </a:stretch>
        </p:blipFill>
        <p:spPr bwMode="auto">
          <a:xfrm>
            <a:off x="6249946" y="2186547"/>
            <a:ext cx="2894054" cy="4671453"/>
          </a:xfrm>
          <a:prstGeom prst="rect">
            <a:avLst/>
          </a:prstGeom>
          <a:noFill/>
        </p:spPr>
      </p:pic>
      <p:sp>
        <p:nvSpPr>
          <p:cNvPr id="7" name="Rectangle 6"/>
          <p:cNvSpPr/>
          <p:nvPr/>
        </p:nvSpPr>
        <p:spPr>
          <a:xfrm>
            <a:off x="6320115" y="4858871"/>
            <a:ext cx="2653553" cy="125505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b="1" dirty="0" smtClean="0">
                <a:solidFill>
                  <a:schemeClr val="tx1"/>
                </a:solidFill>
              </a:rPr>
              <a:t>External links</a:t>
            </a:r>
            <a:endParaRPr lang="bg-BG" sz="280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30" y="2976332"/>
            <a:ext cx="3126362"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pic>
        <p:nvPicPr>
          <p:cNvPr id="3074" name="Picture 2" descr="J:\CONGRESSES_MEETINGS_WORKSHOPS\2013\PROIBIOSPHERE_BERLIN_MAY\BHL_nudicornis.jpg"/>
          <p:cNvPicPr>
            <a:picLocks noChangeAspect="1" noChangeArrowheads="1"/>
          </p:cNvPicPr>
          <p:nvPr/>
        </p:nvPicPr>
        <p:blipFill>
          <a:blip r:embed="rId4" cstate="print"/>
          <a:srcRect/>
          <a:stretch>
            <a:fillRect/>
          </a:stretch>
        </p:blipFill>
        <p:spPr bwMode="auto">
          <a:xfrm>
            <a:off x="6249946" y="2186547"/>
            <a:ext cx="2894054" cy="4671453"/>
          </a:xfrm>
          <a:prstGeom prst="rect">
            <a:avLst/>
          </a:prstGeom>
          <a:noFill/>
        </p:spPr>
      </p:pic>
      <p:pic>
        <p:nvPicPr>
          <p:cNvPr id="4098" name="Picture 2" descr="J:\CONGRESSES_MEETINGS_WORKSHOPS\2013\PROIBIOSPHERE_BERLIN_MAY\EoL_nudicornis.jpg"/>
          <p:cNvPicPr>
            <a:picLocks noChangeAspect="1" noChangeArrowheads="1"/>
          </p:cNvPicPr>
          <p:nvPr/>
        </p:nvPicPr>
        <p:blipFill>
          <a:blip r:embed="rId5" cstate="print"/>
          <a:srcRect/>
          <a:stretch>
            <a:fillRect/>
          </a:stretch>
        </p:blipFill>
        <p:spPr bwMode="auto">
          <a:xfrm>
            <a:off x="-1" y="3289994"/>
            <a:ext cx="3765177" cy="3568006"/>
          </a:xfrm>
          <a:prstGeom prst="rect">
            <a:avLst/>
          </a:prstGeom>
          <a:noFill/>
        </p:spPr>
      </p:pic>
      <p:pic>
        <p:nvPicPr>
          <p:cNvPr id="5122" name="Picture 2" descr="J:\CONGRESSES_MEETINGS_WORKSHOPS\2013\PROIBIOSPHERE_BERLIN_MAY\PTP_nudicornis.jpg"/>
          <p:cNvPicPr>
            <a:picLocks noChangeAspect="1" noChangeArrowheads="1"/>
          </p:cNvPicPr>
          <p:nvPr/>
        </p:nvPicPr>
        <p:blipFill>
          <a:blip r:embed="rId6" cstate="print"/>
          <a:srcRect/>
          <a:stretch>
            <a:fillRect/>
          </a:stretch>
        </p:blipFill>
        <p:spPr bwMode="auto">
          <a:xfrm>
            <a:off x="3601493" y="2164299"/>
            <a:ext cx="5542508" cy="469370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0"/>
            <a:ext cx="8839201" cy="636588"/>
          </a:xfrm>
        </p:spPr>
        <p:txBody>
          <a:bodyPr/>
          <a:lstStyle/>
          <a:p>
            <a:pPr lvl="0"/>
            <a:r>
              <a:rPr lang="en-US" sz="2400" b="1" dirty="0" smtClean="0">
                <a:solidFill>
                  <a:schemeClr val="tx1"/>
                </a:solidFill>
              </a:rPr>
              <a:t>Import of checklists through Darwin Core template</a:t>
            </a:r>
            <a:endParaRPr lang="bg-BG" sz="24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402" name="Picture 2" descr="J:\CONGRESSES_MEETINGS_WORKSHOPS\2013\PROIBIOSPHERE_BERLIN_MAY\checklist.jpg"/>
          <p:cNvPicPr>
            <a:picLocks noChangeAspect="1" noChangeArrowheads="1"/>
          </p:cNvPicPr>
          <p:nvPr/>
        </p:nvPicPr>
        <p:blipFill>
          <a:blip r:embed="rId2" cstate="print"/>
          <a:srcRect/>
          <a:stretch>
            <a:fillRect/>
          </a:stretch>
        </p:blipFill>
        <p:spPr bwMode="auto">
          <a:xfrm>
            <a:off x="0" y="636588"/>
            <a:ext cx="6184960" cy="5791106"/>
          </a:xfrm>
          <a:prstGeom prst="rect">
            <a:avLst/>
          </a:prstGeom>
          <a:noFill/>
        </p:spPr>
      </p:pic>
      <p:sp>
        <p:nvSpPr>
          <p:cNvPr id="9" name="Right Arrow 8"/>
          <p:cNvSpPr/>
          <p:nvPr/>
        </p:nvSpPr>
        <p:spPr>
          <a:xfrm rot="8372732">
            <a:off x="2440309" y="5279728"/>
            <a:ext cx="512195" cy="1790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02403" name="Picture 3" descr="J:\CONGRESSES_MEETINGS_WORKSHOPS\2013\PROIBIOSPHERE_BERLIN_MAY\excel.jpg"/>
          <p:cNvPicPr>
            <a:picLocks noChangeAspect="1" noChangeArrowheads="1"/>
          </p:cNvPicPr>
          <p:nvPr/>
        </p:nvPicPr>
        <p:blipFill>
          <a:blip r:embed="rId3" cstate="print"/>
          <a:srcRect/>
          <a:stretch>
            <a:fillRect/>
          </a:stretch>
        </p:blipFill>
        <p:spPr bwMode="auto">
          <a:xfrm>
            <a:off x="1703294" y="3113723"/>
            <a:ext cx="7440706" cy="374427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1926" y="-83168"/>
            <a:ext cx="9122074" cy="6941167"/>
          </a:xfrm>
          <a:prstGeom prst="rect">
            <a:avLst/>
          </a:prstGeom>
          <a:noFill/>
          <a:ln w="9525">
            <a:noFill/>
            <a:miter lim="800000"/>
            <a:headEnd/>
            <a:tailEnd/>
          </a:ln>
        </p:spPr>
      </p:pic>
      <p:cxnSp>
        <p:nvCxnSpPr>
          <p:cNvPr id="3" name="Straight Arrow Connector 2"/>
          <p:cNvCxnSpPr/>
          <p:nvPr/>
        </p:nvCxnSpPr>
        <p:spPr>
          <a:xfrm flipH="1">
            <a:off x="2462645" y="176530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1"/>
            <a:ext cx="918698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1" y="0"/>
            <a:ext cx="9144000" cy="6900981"/>
          </a:xfrm>
          <a:prstGeom prst="rect">
            <a:avLst/>
          </a:prstGeom>
          <a:noFill/>
          <a:ln w="9525">
            <a:noFill/>
            <a:miter lim="800000"/>
            <a:headEnd/>
            <a:tailEnd/>
          </a:ln>
        </p:spPr>
      </p:pic>
      <p:cxnSp>
        <p:nvCxnSpPr>
          <p:cNvPr id="4" name="Straight Arrow Connector 3"/>
          <p:cNvCxnSpPr/>
          <p:nvPr/>
        </p:nvCxnSpPr>
        <p:spPr>
          <a:xfrm flipH="1" flipV="1">
            <a:off x="332509" y="2111667"/>
            <a:ext cx="207818" cy="507998"/>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325485" y="4703615"/>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76213"/>
            <a:ext cx="8775700" cy="966787"/>
          </a:xfrm>
        </p:spPr>
        <p:txBody>
          <a:bodyPr/>
          <a:lstStyle/>
          <a:p>
            <a:pPr>
              <a:defRPr/>
            </a:pPr>
            <a:r>
              <a:rPr lang="en-US" b="0" dirty="0" smtClean="0">
                <a:solidFill>
                  <a:schemeClr val="tx1"/>
                </a:solidFill>
              </a:rPr>
              <a:t>Automated pre-publication registration of new </a:t>
            </a:r>
            <a:r>
              <a:rPr lang="en-US" b="0" dirty="0" err="1" smtClean="0">
                <a:solidFill>
                  <a:schemeClr val="tx1"/>
                </a:solidFill>
              </a:rPr>
              <a:t>taxa</a:t>
            </a:r>
            <a:r>
              <a:rPr lang="en-US" b="0" dirty="0" smtClean="0">
                <a:solidFill>
                  <a:schemeClr val="tx1"/>
                </a:solidFill>
              </a:rPr>
              <a:t>/names</a:t>
            </a:r>
            <a:endParaRPr lang="bg-BG" sz="4000" b="0" dirty="0">
              <a:solidFill>
                <a:schemeClr val="tx1"/>
              </a:solidFill>
            </a:endParaRPr>
          </a:p>
        </p:txBody>
      </p:sp>
      <p:sp>
        <p:nvSpPr>
          <p:cNvPr id="4" name="_s1030"/>
          <p:cNvSpPr>
            <a:spLocks noChangeArrowheads="1"/>
          </p:cNvSpPr>
          <p:nvPr/>
        </p:nvSpPr>
        <p:spPr bwMode="auto">
          <a:xfrm>
            <a:off x="4070350" y="1450975"/>
            <a:ext cx="2962275" cy="703263"/>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Manuscript </a:t>
            </a:r>
            <a:br>
              <a:rPr lang="en-US" b="1" cap="all" dirty="0">
                <a:solidFill>
                  <a:srgbClr val="FFC000"/>
                </a:solidFill>
              </a:rPr>
            </a:br>
            <a:r>
              <a:rPr lang="en-US" b="1" cap="all" dirty="0">
                <a:solidFill>
                  <a:srgbClr val="FFC000"/>
                </a:solidFill>
              </a:rPr>
              <a:t>SUBMISSION</a:t>
            </a:r>
            <a:endParaRPr lang="bg-BG" b="1" cap="all" dirty="0">
              <a:solidFill>
                <a:srgbClr val="FFC000"/>
              </a:solidFill>
            </a:endParaRPr>
          </a:p>
        </p:txBody>
      </p:sp>
      <p:sp>
        <p:nvSpPr>
          <p:cNvPr id="18" name="_s1030"/>
          <p:cNvSpPr>
            <a:spLocks noChangeArrowheads="1"/>
          </p:cNvSpPr>
          <p:nvPr/>
        </p:nvSpPr>
        <p:spPr bwMode="auto">
          <a:xfrm>
            <a:off x="4144963" y="2773363"/>
            <a:ext cx="2962275" cy="70485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MANUSCRIPT </a:t>
            </a:r>
            <a:br>
              <a:rPr lang="en-US" b="1" cap="all" dirty="0">
                <a:solidFill>
                  <a:srgbClr val="FFC000"/>
                </a:solidFill>
              </a:rPr>
            </a:br>
            <a:r>
              <a:rPr lang="en-US" b="1" cap="all" dirty="0">
                <a:solidFill>
                  <a:srgbClr val="FFC000"/>
                </a:solidFill>
              </a:rPr>
              <a:t>ACCEPTED</a:t>
            </a:r>
            <a:endParaRPr lang="bg-BG" b="1" cap="all" dirty="0">
              <a:solidFill>
                <a:srgbClr val="FFC000"/>
              </a:solidFill>
            </a:endParaRPr>
          </a:p>
        </p:txBody>
      </p:sp>
      <p:cxnSp>
        <p:nvCxnSpPr>
          <p:cNvPr id="20" name="Straight Arrow Connector 19"/>
          <p:cNvCxnSpPr>
            <a:cxnSpLocks noChangeShapeType="1"/>
          </p:cNvCxnSpPr>
          <p:nvPr/>
        </p:nvCxnSpPr>
        <p:spPr bwMode="auto">
          <a:xfrm>
            <a:off x="5603875" y="2300288"/>
            <a:ext cx="4763" cy="382587"/>
          </a:xfrm>
          <a:prstGeom prst="straightConnector1">
            <a:avLst/>
          </a:prstGeom>
          <a:noFill/>
          <a:ln w="9525" algn="ctr">
            <a:solidFill>
              <a:schemeClr val="tx1"/>
            </a:solidFill>
            <a:round/>
            <a:headEnd/>
            <a:tailEnd type="arrow" w="med" len="med"/>
          </a:ln>
        </p:spPr>
      </p:cxnSp>
      <p:sp>
        <p:nvSpPr>
          <p:cNvPr id="37" name="Rectangle 36"/>
          <p:cNvSpPr>
            <a:spLocks noChangeArrowheads="1"/>
          </p:cNvSpPr>
          <p:nvPr/>
        </p:nvSpPr>
        <p:spPr bwMode="auto">
          <a:xfrm>
            <a:off x="2654300" y="3324225"/>
            <a:ext cx="1373188" cy="585788"/>
          </a:xfrm>
          <a:prstGeom prst="rect">
            <a:avLst/>
          </a:prstGeom>
          <a:noFill/>
          <a:ln w="9525">
            <a:noFill/>
            <a:miter lim="800000"/>
            <a:headEnd/>
            <a:tailEnd/>
          </a:ln>
        </p:spPr>
        <p:txBody>
          <a:bodyPr>
            <a:spAutoFit/>
          </a:bodyPr>
          <a:lstStyle/>
          <a:p>
            <a:r>
              <a:rPr lang="en-US" sz="1600"/>
              <a:t>XML Response</a:t>
            </a:r>
            <a:endParaRPr lang="bg-BG"/>
          </a:p>
        </p:txBody>
      </p:sp>
      <p:sp>
        <p:nvSpPr>
          <p:cNvPr id="38" name="_s1030"/>
          <p:cNvSpPr>
            <a:spLocks noChangeArrowheads="1"/>
          </p:cNvSpPr>
          <p:nvPr/>
        </p:nvSpPr>
        <p:spPr bwMode="auto">
          <a:xfrm>
            <a:off x="4160838" y="4570413"/>
            <a:ext cx="2962275" cy="70485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ARTICLE</a:t>
            </a:r>
            <a:br>
              <a:rPr lang="en-US" b="1" cap="all" dirty="0">
                <a:solidFill>
                  <a:srgbClr val="FFC000"/>
                </a:solidFill>
              </a:rPr>
            </a:br>
            <a:r>
              <a:rPr lang="en-US" b="1" cap="all" dirty="0">
                <a:solidFill>
                  <a:srgbClr val="FFC000"/>
                </a:solidFill>
              </a:rPr>
              <a:t>PUBLISHED</a:t>
            </a:r>
            <a:endParaRPr lang="bg-BG" b="1" cap="all" dirty="0">
              <a:solidFill>
                <a:srgbClr val="FFC000"/>
              </a:solidFill>
            </a:endParaRPr>
          </a:p>
        </p:txBody>
      </p:sp>
      <p:sp>
        <p:nvSpPr>
          <p:cNvPr id="42" name="_s1030"/>
          <p:cNvSpPr>
            <a:spLocks noChangeArrowheads="1"/>
          </p:cNvSpPr>
          <p:nvPr/>
        </p:nvSpPr>
        <p:spPr bwMode="auto">
          <a:xfrm>
            <a:off x="0" y="5921375"/>
            <a:ext cx="3406775" cy="744538"/>
          </a:xfrm>
          <a:prstGeom prst="roundRect">
            <a:avLst>
              <a:gd name="adj" fmla="val 16667"/>
            </a:avLst>
          </a:prstGeom>
          <a:solidFill>
            <a:schemeClr val="tx1"/>
          </a:solidFill>
          <a:ln w="9525">
            <a:solidFill>
              <a:schemeClr val="tx1"/>
            </a:solidFill>
            <a:round/>
            <a:headEnd/>
            <a:tailEnd/>
          </a:ln>
        </p:spPr>
        <p:txBody>
          <a:bodyPr wrap="none" lIns="62962" tIns="31481" rIns="62962" bIns="31481" anchor="ctr"/>
          <a:lstStyle/>
          <a:p>
            <a:pPr algn="ctr"/>
            <a:r>
              <a:rPr lang="en-US" sz="1800">
                <a:solidFill>
                  <a:schemeClr val="bg2"/>
                </a:solidFill>
              </a:rPr>
              <a:t>Taxon name available/valid </a:t>
            </a:r>
          </a:p>
          <a:p>
            <a:pPr algn="ctr"/>
            <a:r>
              <a:rPr lang="en-US" sz="1800">
                <a:solidFill>
                  <a:schemeClr val="bg2"/>
                </a:solidFill>
              </a:rPr>
              <a:t>(effectively published)</a:t>
            </a:r>
            <a:endParaRPr lang="bg-BG" sz="1800">
              <a:solidFill>
                <a:schemeClr val="bg2"/>
              </a:solidFill>
            </a:endParaRPr>
          </a:p>
        </p:txBody>
      </p:sp>
      <p:cxnSp>
        <p:nvCxnSpPr>
          <p:cNvPr id="45" name="Straight Arrow Connector 44"/>
          <p:cNvCxnSpPr>
            <a:cxnSpLocks noChangeShapeType="1"/>
          </p:cNvCxnSpPr>
          <p:nvPr/>
        </p:nvCxnSpPr>
        <p:spPr bwMode="auto">
          <a:xfrm flipH="1">
            <a:off x="2757488" y="3024188"/>
            <a:ext cx="1223962" cy="0"/>
          </a:xfrm>
          <a:prstGeom prst="straightConnector1">
            <a:avLst/>
          </a:prstGeom>
          <a:noFill/>
          <a:ln w="9525" algn="ctr">
            <a:solidFill>
              <a:schemeClr val="tx1"/>
            </a:solidFill>
            <a:round/>
            <a:headEnd/>
            <a:tailEnd type="arrow" w="med" len="med"/>
          </a:ln>
        </p:spPr>
      </p:cxnSp>
      <p:cxnSp>
        <p:nvCxnSpPr>
          <p:cNvPr id="52" name="Straight Arrow Connector 51"/>
          <p:cNvCxnSpPr>
            <a:cxnSpLocks noChangeShapeType="1"/>
          </p:cNvCxnSpPr>
          <p:nvPr/>
        </p:nvCxnSpPr>
        <p:spPr bwMode="auto">
          <a:xfrm flipV="1">
            <a:off x="2801938" y="3201988"/>
            <a:ext cx="1222375" cy="12700"/>
          </a:xfrm>
          <a:prstGeom prst="straightConnector1">
            <a:avLst/>
          </a:prstGeom>
          <a:noFill/>
          <a:ln w="9525" algn="ctr">
            <a:solidFill>
              <a:schemeClr val="tx1"/>
            </a:solidFill>
            <a:round/>
            <a:headEnd/>
            <a:tailEnd type="arrow" w="med" len="med"/>
          </a:ln>
        </p:spPr>
      </p:cxnSp>
      <p:sp>
        <p:nvSpPr>
          <p:cNvPr id="61" name="Rectangle 60"/>
          <p:cNvSpPr>
            <a:spLocks noChangeArrowheads="1"/>
          </p:cNvSpPr>
          <p:nvPr/>
        </p:nvSpPr>
        <p:spPr bwMode="auto">
          <a:xfrm>
            <a:off x="1754188" y="4365625"/>
            <a:ext cx="1343025" cy="584200"/>
          </a:xfrm>
          <a:prstGeom prst="rect">
            <a:avLst/>
          </a:prstGeom>
          <a:noFill/>
          <a:ln w="9525">
            <a:noFill/>
            <a:miter lim="800000"/>
            <a:headEnd/>
            <a:tailEnd/>
          </a:ln>
        </p:spPr>
        <p:txBody>
          <a:bodyPr>
            <a:spAutoFit/>
          </a:bodyPr>
          <a:lstStyle/>
          <a:p>
            <a:r>
              <a:rPr lang="en-US" sz="1600"/>
              <a:t>XML article metadata</a:t>
            </a:r>
            <a:endParaRPr lang="bg-BG"/>
          </a:p>
        </p:txBody>
      </p:sp>
      <p:cxnSp>
        <p:nvCxnSpPr>
          <p:cNvPr id="63" name="Straight Arrow Connector 62"/>
          <p:cNvCxnSpPr>
            <a:cxnSpLocks noChangeShapeType="1"/>
          </p:cNvCxnSpPr>
          <p:nvPr/>
        </p:nvCxnSpPr>
        <p:spPr bwMode="auto">
          <a:xfrm>
            <a:off x="5638800" y="3611563"/>
            <a:ext cx="9525" cy="798512"/>
          </a:xfrm>
          <a:prstGeom prst="straightConnector1">
            <a:avLst/>
          </a:prstGeom>
          <a:noFill/>
          <a:ln w="9525" algn="ctr">
            <a:solidFill>
              <a:schemeClr val="tx1"/>
            </a:solidFill>
            <a:round/>
            <a:headEnd/>
            <a:tailEnd type="arrow" w="med" len="med"/>
          </a:ln>
        </p:spPr>
      </p:cxnSp>
      <p:cxnSp>
        <p:nvCxnSpPr>
          <p:cNvPr id="71" name="Straight Arrow Connector 70"/>
          <p:cNvCxnSpPr>
            <a:cxnSpLocks noChangeShapeType="1"/>
          </p:cNvCxnSpPr>
          <p:nvPr/>
        </p:nvCxnSpPr>
        <p:spPr bwMode="auto">
          <a:xfrm flipH="1" flipV="1">
            <a:off x="2516188" y="4197350"/>
            <a:ext cx="1495425" cy="698500"/>
          </a:xfrm>
          <a:prstGeom prst="straightConnector1">
            <a:avLst/>
          </a:prstGeom>
          <a:noFill/>
          <a:ln w="9525" algn="ctr">
            <a:solidFill>
              <a:schemeClr val="tx1"/>
            </a:solidFill>
            <a:round/>
            <a:headEnd/>
            <a:tailEnd type="arrow" w="med" len="med"/>
          </a:ln>
        </p:spPr>
      </p:cxnSp>
      <p:sp>
        <p:nvSpPr>
          <p:cNvPr id="83" name="Rectangle 82"/>
          <p:cNvSpPr>
            <a:spLocks noChangeArrowheads="1"/>
          </p:cNvSpPr>
          <p:nvPr/>
        </p:nvSpPr>
        <p:spPr bwMode="auto">
          <a:xfrm>
            <a:off x="2690813" y="2557463"/>
            <a:ext cx="1276350" cy="307975"/>
          </a:xfrm>
          <a:prstGeom prst="rect">
            <a:avLst/>
          </a:prstGeom>
          <a:noFill/>
          <a:ln w="9525">
            <a:noFill/>
            <a:miter lim="800000"/>
            <a:headEnd/>
            <a:tailEnd/>
          </a:ln>
        </p:spPr>
        <p:txBody>
          <a:bodyPr>
            <a:spAutoFit/>
          </a:bodyPr>
          <a:lstStyle/>
          <a:p>
            <a:r>
              <a:rPr lang="en-US" sz="1400"/>
              <a:t>XML Query</a:t>
            </a:r>
            <a:endParaRPr lang="bg-BG"/>
          </a:p>
        </p:txBody>
      </p:sp>
      <p:pic>
        <p:nvPicPr>
          <p:cNvPr id="29" name="Picture 22" descr="zoobankLogo"/>
          <p:cNvPicPr>
            <a:picLocks noChangeAspect="1" noChangeArrowheads="1"/>
          </p:cNvPicPr>
          <p:nvPr/>
        </p:nvPicPr>
        <p:blipFill>
          <a:blip r:embed="rId2" cstate="print"/>
          <a:srcRect/>
          <a:stretch>
            <a:fillRect/>
          </a:stretch>
        </p:blipFill>
        <p:spPr bwMode="auto">
          <a:xfrm>
            <a:off x="0" y="2816225"/>
            <a:ext cx="2562225" cy="560388"/>
          </a:xfrm>
          <a:prstGeom prst="rect">
            <a:avLst/>
          </a:prstGeom>
          <a:noFill/>
          <a:ln w="9525" algn="ctr">
            <a:solidFill>
              <a:schemeClr val="tx1"/>
            </a:solidFill>
            <a:miter lim="800000"/>
            <a:headEnd/>
            <a:tailEnd/>
          </a:ln>
        </p:spPr>
      </p:pic>
      <p:sp>
        <p:nvSpPr>
          <p:cNvPr id="51" name="Down Arrow 50"/>
          <p:cNvSpPr>
            <a:spLocks noChangeArrowheads="1"/>
          </p:cNvSpPr>
          <p:nvPr/>
        </p:nvSpPr>
        <p:spPr bwMode="auto">
          <a:xfrm>
            <a:off x="427038" y="4449763"/>
            <a:ext cx="222250" cy="1301750"/>
          </a:xfrm>
          <a:prstGeom prst="downArrow">
            <a:avLst>
              <a:gd name="adj1" fmla="val 50000"/>
              <a:gd name="adj2" fmla="val 49759"/>
            </a:avLst>
          </a:prstGeom>
          <a:solidFill>
            <a:srgbClr val="FF0000"/>
          </a:solidFill>
          <a:ln w="9525" algn="ctr">
            <a:solidFill>
              <a:schemeClr val="tx1"/>
            </a:solidFill>
            <a:round/>
            <a:headEnd/>
            <a:tailEnd/>
          </a:ln>
        </p:spPr>
        <p:txBody>
          <a:bodyPr wrap="none" lIns="62962" tIns="31481" rIns="62962" bIns="31481" anchor="ctr"/>
          <a:lstStyle/>
          <a:p>
            <a:pPr algn="ctr"/>
            <a:endParaRPr lang="bg-BG"/>
          </a:p>
        </p:txBody>
      </p:sp>
      <p:sp>
        <p:nvSpPr>
          <p:cNvPr id="54" name="Rectangle 53"/>
          <p:cNvSpPr>
            <a:spLocks noChangeArrowheads="1"/>
          </p:cNvSpPr>
          <p:nvPr/>
        </p:nvSpPr>
        <p:spPr bwMode="auto">
          <a:xfrm>
            <a:off x="5805488" y="2257425"/>
            <a:ext cx="1385887" cy="338138"/>
          </a:xfrm>
          <a:prstGeom prst="rect">
            <a:avLst/>
          </a:prstGeom>
          <a:noFill/>
          <a:ln w="9525">
            <a:noFill/>
            <a:miter lim="800000"/>
            <a:headEnd/>
            <a:tailEnd/>
          </a:ln>
        </p:spPr>
        <p:txBody>
          <a:bodyPr wrap="none">
            <a:spAutoFit/>
          </a:bodyPr>
          <a:lstStyle/>
          <a:p>
            <a:r>
              <a:rPr lang="en-US" sz="1600"/>
              <a:t>Peer review</a:t>
            </a:r>
            <a:endParaRPr lang="bg-BG"/>
          </a:p>
        </p:txBody>
      </p:sp>
      <p:pic>
        <p:nvPicPr>
          <p:cNvPr id="19" name="Picture 4"/>
          <p:cNvPicPr>
            <a:picLocks noChangeAspect="1" noChangeArrowheads="1"/>
          </p:cNvPicPr>
          <p:nvPr/>
        </p:nvPicPr>
        <p:blipFill>
          <a:blip r:embed="rId3" cstate="print"/>
          <a:srcRect/>
          <a:stretch>
            <a:fillRect/>
          </a:stretch>
        </p:blipFill>
        <p:spPr bwMode="auto">
          <a:xfrm>
            <a:off x="0" y="1993900"/>
            <a:ext cx="738188" cy="758825"/>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srcRect/>
          <a:stretch>
            <a:fillRect/>
          </a:stretch>
        </p:blipFill>
        <p:spPr bwMode="auto">
          <a:xfrm>
            <a:off x="0" y="3422650"/>
            <a:ext cx="2573338" cy="706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E:\merged versions.jpg"/>
          <p:cNvPicPr>
            <a:picLocks noChangeAspect="1" noChangeArrowheads="1"/>
          </p:cNvPicPr>
          <p:nvPr/>
        </p:nvPicPr>
        <p:blipFill>
          <a:blip r:embed="rId2" cstate="print"/>
          <a:srcRect/>
          <a:stretch>
            <a:fillRect/>
          </a:stretch>
        </p:blipFill>
        <p:spPr bwMode="auto">
          <a:xfrm>
            <a:off x="0" y="1004047"/>
            <a:ext cx="9196888" cy="5853953"/>
          </a:xfrm>
          <a:prstGeom prst="rect">
            <a:avLst/>
          </a:prstGeom>
          <a:noFill/>
        </p:spPr>
      </p:pic>
      <p:sp>
        <p:nvSpPr>
          <p:cNvPr id="4" name="Rectangle 3"/>
          <p:cNvSpPr/>
          <p:nvPr/>
        </p:nvSpPr>
        <p:spPr>
          <a:xfrm>
            <a:off x="3616001" y="3267418"/>
            <a:ext cx="1911998" cy="323165"/>
          </a:xfrm>
          <a:prstGeom prst="rect">
            <a:avLst/>
          </a:prstGeom>
        </p:spPr>
        <p:txBody>
          <a:bodyPr wrap="none">
            <a:spAutoFit/>
          </a:bodyPr>
          <a:lstStyle/>
          <a:p>
            <a:r>
              <a:rPr lang="en-US" dirty="0" smtClean="0"/>
              <a:t>Facility for editors</a:t>
            </a:r>
            <a:endParaRPr lang="bg-BG" dirty="0"/>
          </a:p>
        </p:txBody>
      </p:sp>
      <p:sp>
        <p:nvSpPr>
          <p:cNvPr id="5" name="Rectangle 4"/>
          <p:cNvSpPr/>
          <p:nvPr/>
        </p:nvSpPr>
        <p:spPr>
          <a:xfrm>
            <a:off x="175167" y="234120"/>
            <a:ext cx="8508548" cy="523220"/>
          </a:xfrm>
          <a:prstGeom prst="rect">
            <a:avLst/>
          </a:prstGeom>
        </p:spPr>
        <p:txBody>
          <a:bodyPr wrap="none">
            <a:spAutoFit/>
          </a:bodyPr>
          <a:lstStyle/>
          <a:p>
            <a:r>
              <a:rPr lang="en-US" sz="2800" b="1" dirty="0" smtClean="0">
                <a:solidFill>
                  <a:srgbClr val="FFC000"/>
                </a:solidFill>
                <a:latin typeface="+mn-lt"/>
              </a:rPr>
              <a:t>Merging referees and editor’s version into one</a:t>
            </a:r>
            <a:endParaRPr lang="bg-BG" sz="2800" b="1" dirty="0">
              <a:solidFill>
                <a:srgbClr val="FFC000"/>
              </a:solidFill>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6" name="Picture 4" descr="http://www.allthingschristmas.com/pics/cherry1.jpg"/>
          <p:cNvPicPr>
            <a:picLocks noChangeAspect="1" noChangeArrowheads="1"/>
          </p:cNvPicPr>
          <p:nvPr/>
        </p:nvPicPr>
        <p:blipFill>
          <a:blip r:embed="rId2" cstate="print"/>
          <a:srcRect/>
          <a:stretch>
            <a:fillRect/>
          </a:stretch>
        </p:blipFill>
        <p:spPr bwMode="auto">
          <a:xfrm>
            <a:off x="2555776" y="476672"/>
            <a:ext cx="3979545" cy="5306061"/>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5661498" y="2089675"/>
            <a:ext cx="2003898" cy="2832519"/>
          </a:xfrm>
          <a:prstGeom prst="rect">
            <a:avLst/>
          </a:prstGeom>
          <a:noFill/>
          <a:ln w="9525">
            <a:noFill/>
            <a:miter lim="800000"/>
            <a:headEnd/>
            <a:tailEnd/>
          </a:ln>
        </p:spPr>
      </p:pic>
      <p:pic>
        <p:nvPicPr>
          <p:cNvPr id="187395" name="Picture 3"/>
          <p:cNvPicPr>
            <a:picLocks noChangeAspect="1" noChangeArrowheads="1"/>
          </p:cNvPicPr>
          <p:nvPr/>
        </p:nvPicPr>
        <p:blipFill>
          <a:blip r:embed="rId4" cstate="print"/>
          <a:srcRect/>
          <a:stretch>
            <a:fillRect/>
          </a:stretch>
        </p:blipFill>
        <p:spPr bwMode="auto">
          <a:xfrm>
            <a:off x="486383" y="809728"/>
            <a:ext cx="3829050" cy="5705475"/>
          </a:xfrm>
          <a:prstGeom prst="rect">
            <a:avLst/>
          </a:prstGeom>
          <a:noFill/>
          <a:ln w="9525">
            <a:noFill/>
            <a:miter lim="800000"/>
            <a:headEnd/>
            <a:tailEnd/>
          </a:ln>
        </p:spPr>
      </p:pic>
      <p:sp>
        <p:nvSpPr>
          <p:cNvPr id="7" name="Rectangle 6"/>
          <p:cNvSpPr/>
          <p:nvPr/>
        </p:nvSpPr>
        <p:spPr>
          <a:xfrm>
            <a:off x="5689986" y="6144668"/>
            <a:ext cx="2003897" cy="338554"/>
          </a:xfrm>
          <a:prstGeom prst="rect">
            <a:avLst/>
          </a:prstGeom>
        </p:spPr>
        <p:txBody>
          <a:bodyPr wrap="square">
            <a:spAutoFit/>
          </a:bodyPr>
          <a:lstStyle/>
          <a:p>
            <a:r>
              <a:rPr lang="en-US" sz="1600" dirty="0" smtClean="0">
                <a:latin typeface="Calibri" pitchFamily="34" charset="0"/>
                <a:ea typeface="Adobe Song Std L" pitchFamily="18" charset="-128"/>
                <a:cs typeface="Calibri" pitchFamily="34" charset="0"/>
              </a:rPr>
              <a:t>Source</a:t>
            </a:r>
            <a:r>
              <a:rPr lang="bg-BG" sz="1600" dirty="0" smtClean="0">
                <a:latin typeface="Calibri" pitchFamily="34" charset="0"/>
                <a:ea typeface="Adobe Song Std L" pitchFamily="18" charset="-128"/>
                <a:cs typeface="Calibri" pitchFamily="34" charset="0"/>
              </a:rPr>
              <a:t>:  </a:t>
            </a:r>
            <a:r>
              <a:rPr lang="en-US" sz="1600" dirty="0" smtClean="0">
                <a:latin typeface="Calibri" pitchFamily="34" charset="0"/>
                <a:ea typeface="Adobe Song Std L" pitchFamily="18" charset="-128"/>
                <a:cs typeface="Calibri" pitchFamily="34" charset="0"/>
              </a:rPr>
              <a:t>Wikipedia</a:t>
            </a:r>
            <a:endParaRPr lang="bg-BG" dirty="0">
              <a:latin typeface="Calibri" pitchFamily="34" charset="0"/>
              <a:ea typeface="Adobe Song Std L" pitchFamily="18" charset="-128"/>
              <a:cs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628800"/>
            <a:ext cx="8229600" cy="2291630"/>
          </a:xfrm>
        </p:spPr>
        <p:txBody>
          <a:bodyPr rtlCol="0">
            <a:noAutofit/>
          </a:bodyPr>
          <a:lstStyle/>
          <a:p>
            <a:pPr algn="ctr" fontAlgn="auto">
              <a:spcAft>
                <a:spcPts val="0"/>
              </a:spcAft>
              <a:defRPr/>
            </a:pPr>
            <a:r>
              <a:rPr lang="en-US" b="0" dirty="0" smtClean="0">
                <a:solidFill>
                  <a:srgbClr val="FFC000"/>
                </a:solidFill>
                <a:effectLst/>
              </a:rPr>
              <a:t>NO Author guidelines!</a:t>
            </a:r>
            <a:br>
              <a:rPr lang="en-US" b="0" dirty="0" smtClean="0">
                <a:solidFill>
                  <a:srgbClr val="FFC000"/>
                </a:solidFill>
                <a:effectLst/>
              </a:rPr>
            </a:br>
            <a:r>
              <a:rPr lang="en-US" b="0" dirty="0" smtClean="0">
                <a:solidFill>
                  <a:srgbClr val="FFC000"/>
                </a:solidFill>
                <a:effectLst/>
              </a:rPr>
              <a:t>The tool guides you!</a:t>
            </a:r>
            <a:endParaRPr lang="bg-BG" b="0" dirty="0">
              <a:solidFill>
                <a:srgbClr val="FFC000"/>
              </a:solidFill>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6520" y="550132"/>
            <a:ext cx="4320480" cy="1440160"/>
          </a:xfrm>
        </p:spPr>
        <p:txBody>
          <a:bodyPr>
            <a:normAutofit fontScale="90000"/>
          </a:bodyPr>
          <a:lstStyle/>
          <a:p>
            <a:pPr eaLnBrk="1" hangingPunct="1">
              <a:defRPr/>
            </a:pPr>
            <a:r>
              <a:rPr lang="en-US" sz="4800" b="1" dirty="0">
                <a:solidFill>
                  <a:schemeClr val="tx1">
                    <a:lumMod val="65000"/>
                    <a:lumOff val="35000"/>
                  </a:schemeClr>
                </a:solidFill>
              </a:rPr>
              <a:t>Thank you for </a:t>
            </a:r>
            <a:r>
              <a:rPr lang="en-US" sz="4800" b="1" dirty="0" smtClean="0">
                <a:solidFill>
                  <a:schemeClr val="tx1">
                    <a:lumMod val="65000"/>
                    <a:lumOff val="35000"/>
                  </a:schemeClr>
                </a:solidFill>
              </a:rPr>
              <a:t>your attention!</a:t>
            </a:r>
            <a:endParaRPr lang="en-US" sz="4800" b="1" dirty="0">
              <a:solidFill>
                <a:schemeClr val="tx1">
                  <a:lumMod val="65000"/>
                  <a:lumOff val="35000"/>
                </a:schemeClr>
              </a:solidFill>
            </a:endParaRPr>
          </a:p>
        </p:txBody>
      </p:sp>
      <p:pic>
        <p:nvPicPr>
          <p:cNvPr id="4101" name="Picture 4"/>
          <p:cNvPicPr>
            <a:picLocks noChangeAspect="1" noChangeArrowheads="1"/>
          </p:cNvPicPr>
          <p:nvPr/>
        </p:nvPicPr>
        <p:blipFill>
          <a:blip r:embed="rId3" cstate="print"/>
          <a:srcRect/>
          <a:stretch>
            <a:fillRect/>
          </a:stretch>
        </p:blipFill>
        <p:spPr bwMode="auto">
          <a:xfrm>
            <a:off x="323528" y="6150950"/>
            <a:ext cx="1911350" cy="508000"/>
          </a:xfrm>
          <a:prstGeom prst="rect">
            <a:avLst/>
          </a:prstGeom>
          <a:noFill/>
          <a:ln w="9525">
            <a:noFill/>
            <a:miter lim="800000"/>
            <a:headEnd/>
            <a:tailEnd/>
          </a:ln>
        </p:spPr>
      </p:pic>
      <p:pic>
        <p:nvPicPr>
          <p:cNvPr id="9" name="Picture 8" descr="BiodiversityDataJournal-Cover.jpg"/>
          <p:cNvPicPr>
            <a:picLocks noChangeAspect="1"/>
          </p:cNvPicPr>
          <p:nvPr/>
        </p:nvPicPr>
        <p:blipFill>
          <a:blip r:embed="rId4" cstate="print"/>
          <a:stretch>
            <a:fillRect/>
          </a:stretch>
        </p:blipFill>
        <p:spPr>
          <a:xfrm>
            <a:off x="3536703" y="2188676"/>
            <a:ext cx="1853286" cy="2725257"/>
          </a:xfrm>
          <a:prstGeom prst="rect">
            <a:avLst/>
          </a:prstGeom>
        </p:spPr>
      </p:pic>
      <p:grpSp>
        <p:nvGrpSpPr>
          <p:cNvPr id="3" name="Group 39"/>
          <p:cNvGrpSpPr>
            <a:grpSpLocks/>
          </p:cNvGrpSpPr>
          <p:nvPr/>
        </p:nvGrpSpPr>
        <p:grpSpPr bwMode="auto">
          <a:xfrm>
            <a:off x="7118992" y="5828990"/>
            <a:ext cx="1341440" cy="984386"/>
            <a:chOff x="647" y="753"/>
            <a:chExt cx="2611" cy="1612"/>
          </a:xfrm>
        </p:grpSpPr>
        <p:pic>
          <p:nvPicPr>
            <p:cNvPr id="16" name="Picture 38" descr="ViBRANT Logo No Text-Large"/>
            <p:cNvPicPr>
              <a:picLocks noChangeAspect="1" noChangeArrowheads="1"/>
            </p:cNvPicPr>
            <p:nvPr/>
          </p:nvPicPr>
          <p:blipFill>
            <a:blip r:embed="rId5" cstate="print"/>
            <a:srcRect/>
            <a:stretch>
              <a:fillRect/>
            </a:stretch>
          </p:blipFill>
          <p:spPr bwMode="auto">
            <a:xfrm>
              <a:off x="647" y="753"/>
              <a:ext cx="2008" cy="1305"/>
            </a:xfrm>
            <a:prstGeom prst="rect">
              <a:avLst/>
            </a:prstGeom>
            <a:noFill/>
          </p:spPr>
        </p:pic>
        <p:sp>
          <p:nvSpPr>
            <p:cNvPr id="17" name="Text Box 32"/>
            <p:cNvSpPr txBox="1">
              <a:spLocks noChangeArrowheads="1"/>
            </p:cNvSpPr>
            <p:nvPr/>
          </p:nvSpPr>
          <p:spPr bwMode="auto">
            <a:xfrm>
              <a:off x="1803" y="1567"/>
              <a:ext cx="1455" cy="494"/>
            </a:xfrm>
            <a:prstGeom prst="rect">
              <a:avLst/>
            </a:prstGeom>
            <a:noFill/>
            <a:ln w="9525">
              <a:noFill/>
              <a:miter lim="800000"/>
              <a:headEnd/>
              <a:tailEnd/>
            </a:ln>
          </p:spPr>
          <p:txBody>
            <a:bodyPr wrap="none">
              <a:spAutoFit/>
            </a:bodyPr>
            <a:lstStyle/>
            <a:p>
              <a:pPr>
                <a:tabLst>
                  <a:tab pos="533400" algn="l"/>
                </a:tabLst>
              </a:pPr>
              <a:r>
                <a:rPr lang="en-US" sz="2000" dirty="0" err="1" smtClean="0">
                  <a:latin typeface="Helvetica" pitchFamily="-48" charset="0"/>
                </a:rPr>
                <a:t>ViBRANT</a:t>
              </a:r>
              <a:endParaRPr lang="en-US" sz="2000" dirty="0">
                <a:latin typeface="Helvetica" pitchFamily="-48" charset="0"/>
              </a:endParaRPr>
            </a:p>
          </p:txBody>
        </p:sp>
        <p:sp>
          <p:nvSpPr>
            <p:cNvPr id="18"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grpSp>
        <p:nvGrpSpPr>
          <p:cNvPr id="4" name="Group 21"/>
          <p:cNvGrpSpPr>
            <a:grpSpLocks/>
          </p:cNvGrpSpPr>
          <p:nvPr/>
        </p:nvGrpSpPr>
        <p:grpSpPr bwMode="auto">
          <a:xfrm>
            <a:off x="520461" y="1044352"/>
            <a:ext cx="1368152" cy="2160240"/>
            <a:chOff x="151" y="501"/>
            <a:chExt cx="1217" cy="2019"/>
          </a:xfrm>
        </p:grpSpPr>
        <p:pic>
          <p:nvPicPr>
            <p:cNvPr id="12" name="Picture 6" descr="Lyubo%20Penev%20-%20photo"/>
            <p:cNvPicPr>
              <a:picLocks noChangeAspect="1" noChangeArrowheads="1"/>
            </p:cNvPicPr>
            <p:nvPr/>
          </p:nvPicPr>
          <p:blipFill>
            <a:blip r:embed="rId6" cstate="print"/>
            <a:srcRect/>
            <a:stretch>
              <a:fillRect/>
            </a:stretch>
          </p:blipFill>
          <p:spPr bwMode="auto">
            <a:xfrm>
              <a:off x="154" y="501"/>
              <a:ext cx="1151" cy="1582"/>
            </a:xfrm>
            <a:prstGeom prst="rect">
              <a:avLst/>
            </a:prstGeom>
            <a:noFill/>
            <a:ln w="9525">
              <a:noFill/>
              <a:miter lim="800000"/>
              <a:headEnd/>
              <a:tailEnd/>
            </a:ln>
          </p:spPr>
        </p:pic>
        <p:sp>
          <p:nvSpPr>
            <p:cNvPr id="13" name="Rectangle 11"/>
            <p:cNvSpPr>
              <a:spLocks noChangeArrowheads="1"/>
            </p:cNvSpPr>
            <p:nvPr/>
          </p:nvSpPr>
          <p:spPr bwMode="auto">
            <a:xfrm>
              <a:off x="151" y="2066"/>
              <a:ext cx="1217" cy="454"/>
            </a:xfrm>
            <a:prstGeom prst="rect">
              <a:avLst/>
            </a:prstGeom>
            <a:noFill/>
            <a:ln w="9525">
              <a:noFill/>
              <a:miter lim="800000"/>
              <a:headEnd/>
              <a:tailEnd/>
            </a:ln>
          </p:spPr>
          <p:txBody>
            <a:bodyPr/>
            <a:lstStyle/>
            <a:p>
              <a:pPr marL="342900" indent="-342900" algn="ctr">
                <a:lnSpc>
                  <a:spcPct val="80000"/>
                </a:lnSpc>
                <a:spcBef>
                  <a:spcPct val="20000"/>
                </a:spcBef>
                <a:buFont typeface="Arial" charset="0"/>
                <a:buNone/>
              </a:pPr>
              <a:r>
                <a:rPr lang="en-GB" sz="1800" b="1" dirty="0" err="1">
                  <a:latin typeface="Adobe Song Std L" pitchFamily="18" charset="-128"/>
                  <a:ea typeface="Adobe Song Std L" pitchFamily="18" charset="-128"/>
                </a:rPr>
                <a:t>Lyubomir</a:t>
              </a:r>
              <a:r>
                <a:rPr lang="en-GB" sz="1800" b="1" dirty="0">
                  <a:latin typeface="Adobe Song Std L" pitchFamily="18" charset="-128"/>
                  <a:ea typeface="Adobe Song Std L" pitchFamily="18" charset="-128"/>
                </a:rPr>
                <a:t> </a:t>
              </a:r>
              <a:r>
                <a:rPr lang="en-GB" sz="1800" b="1" dirty="0" err="1">
                  <a:latin typeface="Adobe Song Std L" pitchFamily="18" charset="-128"/>
                  <a:ea typeface="Adobe Song Std L" pitchFamily="18" charset="-128"/>
                </a:rPr>
                <a:t>Penev</a:t>
              </a:r>
              <a:endParaRPr lang="en-GB" sz="1800" b="1" dirty="0">
                <a:latin typeface="Adobe Song Std L" pitchFamily="18" charset="-128"/>
                <a:ea typeface="Adobe Song Std L" pitchFamily="18" charset="-128"/>
              </a:endParaRPr>
            </a:p>
          </p:txBody>
        </p:sp>
      </p:grpSp>
      <p:pic>
        <p:nvPicPr>
          <p:cNvPr id="15" name="Picture 25" descr="VinceSmithResize"/>
          <p:cNvPicPr>
            <a:picLocks noChangeAspect="1" noChangeArrowheads="1"/>
          </p:cNvPicPr>
          <p:nvPr/>
        </p:nvPicPr>
        <p:blipFill>
          <a:blip r:embed="rId7" cstate="print"/>
          <a:srcRect/>
          <a:stretch>
            <a:fillRect/>
          </a:stretch>
        </p:blipFill>
        <p:spPr bwMode="auto">
          <a:xfrm>
            <a:off x="179512" y="4221088"/>
            <a:ext cx="1563763" cy="1289943"/>
          </a:xfrm>
          <a:prstGeom prst="rect">
            <a:avLst/>
          </a:prstGeom>
          <a:noFill/>
          <a:ln w="9525">
            <a:noFill/>
            <a:miter lim="800000"/>
            <a:headEnd/>
            <a:tailEnd/>
          </a:ln>
        </p:spPr>
      </p:pic>
      <p:sp>
        <p:nvSpPr>
          <p:cNvPr id="19" name="Rectangle 36"/>
          <p:cNvSpPr>
            <a:spLocks noChangeArrowheads="1"/>
          </p:cNvSpPr>
          <p:nvPr/>
        </p:nvSpPr>
        <p:spPr bwMode="auto">
          <a:xfrm>
            <a:off x="539552" y="5517232"/>
            <a:ext cx="2027237" cy="517525"/>
          </a:xfrm>
          <a:prstGeom prst="rect">
            <a:avLst/>
          </a:prstGeom>
          <a:noFill/>
          <a:ln w="9525">
            <a:noFill/>
            <a:miter lim="800000"/>
            <a:headEnd/>
            <a:tailEnd/>
          </a:ln>
        </p:spPr>
        <p:txBody>
          <a:bodyPr/>
          <a:lstStyle/>
          <a:p>
            <a:pPr>
              <a:lnSpc>
                <a:spcPct val="80000"/>
              </a:lnSpc>
              <a:spcBef>
                <a:spcPct val="20000"/>
              </a:spcBef>
              <a:buFont typeface="Arial" charset="0"/>
              <a:buNone/>
            </a:pPr>
            <a:r>
              <a:rPr lang="en-GB" sz="1800" b="1" dirty="0">
                <a:latin typeface="Adobe Song Std L" pitchFamily="18" charset="-128"/>
                <a:ea typeface="Adobe Song Std L" pitchFamily="18" charset="-128"/>
              </a:rPr>
              <a:t>Vince Smith</a:t>
            </a:r>
          </a:p>
        </p:txBody>
      </p:sp>
      <p:pic>
        <p:nvPicPr>
          <p:cNvPr id="20" name="Picture 10" descr="Image of Dave Roberts"/>
          <p:cNvPicPr>
            <a:picLocks noChangeAspect="1" noChangeArrowheads="1"/>
          </p:cNvPicPr>
          <p:nvPr/>
        </p:nvPicPr>
        <p:blipFill>
          <a:blip r:embed="rId8" cstate="print"/>
          <a:srcRect/>
          <a:stretch>
            <a:fillRect/>
          </a:stretch>
        </p:blipFill>
        <p:spPr bwMode="auto">
          <a:xfrm>
            <a:off x="7164288" y="764704"/>
            <a:ext cx="1812766" cy="1377702"/>
          </a:xfrm>
          <a:prstGeom prst="rect">
            <a:avLst/>
          </a:prstGeom>
          <a:noFill/>
          <a:ln w="9525">
            <a:noFill/>
            <a:miter lim="800000"/>
            <a:headEnd/>
            <a:tailEnd/>
          </a:ln>
        </p:spPr>
      </p:pic>
      <p:sp>
        <p:nvSpPr>
          <p:cNvPr id="21" name="Rectangle 36"/>
          <p:cNvSpPr>
            <a:spLocks noChangeArrowheads="1"/>
          </p:cNvSpPr>
          <p:nvPr/>
        </p:nvSpPr>
        <p:spPr bwMode="auto">
          <a:xfrm>
            <a:off x="7116763" y="2276872"/>
            <a:ext cx="2027237" cy="517525"/>
          </a:xfrm>
          <a:prstGeom prst="rect">
            <a:avLst/>
          </a:prstGeom>
          <a:noFill/>
          <a:ln w="9525">
            <a:noFill/>
            <a:miter lim="800000"/>
            <a:headEnd/>
            <a:tailEnd/>
          </a:ln>
        </p:spPr>
        <p:txBody>
          <a:bodyPr/>
          <a:lstStyle/>
          <a:p>
            <a:pPr>
              <a:lnSpc>
                <a:spcPct val="80000"/>
              </a:lnSpc>
              <a:spcBef>
                <a:spcPct val="20000"/>
              </a:spcBef>
              <a:buFont typeface="Arial" charset="0"/>
              <a:buNone/>
            </a:pPr>
            <a:r>
              <a:rPr lang="en-GB" sz="1800" b="1" dirty="0">
                <a:latin typeface="Adobe Song Std L" pitchFamily="18" charset="-128"/>
                <a:ea typeface="Adobe Song Std L" pitchFamily="18" charset="-128"/>
              </a:rPr>
              <a:t>Dave Roberts</a:t>
            </a:r>
          </a:p>
        </p:txBody>
      </p:sp>
      <p:pic>
        <p:nvPicPr>
          <p:cNvPr id="12291" name="Picture 3" descr="D:\Documents\images.jpg"/>
          <p:cNvPicPr>
            <a:picLocks noChangeAspect="1" noChangeArrowheads="1"/>
          </p:cNvPicPr>
          <p:nvPr/>
        </p:nvPicPr>
        <p:blipFill>
          <a:blip r:embed="rId9" cstate="print"/>
          <a:srcRect/>
          <a:stretch>
            <a:fillRect/>
          </a:stretch>
        </p:blipFill>
        <p:spPr bwMode="auto">
          <a:xfrm>
            <a:off x="7524328" y="3717032"/>
            <a:ext cx="1296144" cy="1800200"/>
          </a:xfrm>
          <a:prstGeom prst="rect">
            <a:avLst/>
          </a:prstGeom>
          <a:noFill/>
        </p:spPr>
      </p:pic>
      <p:sp>
        <p:nvSpPr>
          <p:cNvPr id="22" name="Rectangle 36"/>
          <p:cNvSpPr>
            <a:spLocks noChangeArrowheads="1"/>
          </p:cNvSpPr>
          <p:nvPr/>
        </p:nvSpPr>
        <p:spPr bwMode="auto">
          <a:xfrm>
            <a:off x="6228184" y="5013176"/>
            <a:ext cx="1224136" cy="517525"/>
          </a:xfrm>
          <a:prstGeom prst="rect">
            <a:avLst/>
          </a:prstGeom>
          <a:noFill/>
          <a:ln w="9525">
            <a:noFill/>
            <a:miter lim="800000"/>
            <a:headEnd/>
            <a:tailEnd/>
          </a:ln>
        </p:spPr>
        <p:txBody>
          <a:bodyPr/>
          <a:lstStyle/>
          <a:p>
            <a:pPr>
              <a:lnSpc>
                <a:spcPct val="80000"/>
              </a:lnSpc>
              <a:spcBef>
                <a:spcPct val="20000"/>
              </a:spcBef>
              <a:buFont typeface="Arial" charset="0"/>
              <a:buNone/>
            </a:pPr>
            <a:r>
              <a:rPr lang="en-GB" sz="1800" b="1" dirty="0" err="1" smtClean="0">
                <a:latin typeface="Adobe Song Std L" pitchFamily="18" charset="-128"/>
                <a:ea typeface="Adobe Song Std L" pitchFamily="18" charset="-128"/>
              </a:rPr>
              <a:t>Teodor</a:t>
            </a:r>
            <a:r>
              <a:rPr lang="en-GB" sz="1800" b="1" dirty="0" smtClean="0">
                <a:latin typeface="Adobe Song Std L" pitchFamily="18" charset="-128"/>
                <a:ea typeface="Adobe Song Std L" pitchFamily="18" charset="-128"/>
              </a:rPr>
              <a:t> </a:t>
            </a:r>
          </a:p>
          <a:p>
            <a:pPr>
              <a:lnSpc>
                <a:spcPct val="80000"/>
              </a:lnSpc>
              <a:spcBef>
                <a:spcPct val="20000"/>
              </a:spcBef>
              <a:buFont typeface="Arial" charset="0"/>
              <a:buNone/>
            </a:pPr>
            <a:r>
              <a:rPr lang="en-GB" sz="1800" b="1" dirty="0" err="1" smtClean="0">
                <a:latin typeface="Adobe Song Std L" pitchFamily="18" charset="-128"/>
                <a:ea typeface="Adobe Song Std L" pitchFamily="18" charset="-128"/>
              </a:rPr>
              <a:t>Georgiev</a:t>
            </a:r>
            <a:endParaRPr lang="en-GB" sz="1800" b="1" dirty="0">
              <a:latin typeface="Adobe Song Std L" pitchFamily="18" charset="-128"/>
              <a:ea typeface="Adobe Song Std L" pitchFamily="18" charset="-128"/>
            </a:endParaRPr>
          </a:p>
        </p:txBody>
      </p:sp>
      <p:sp>
        <p:nvSpPr>
          <p:cNvPr id="26" name="Rectangle 25"/>
          <p:cNvSpPr/>
          <p:nvPr/>
        </p:nvSpPr>
        <p:spPr>
          <a:xfrm>
            <a:off x="2518756" y="5220796"/>
            <a:ext cx="4482680" cy="1323439"/>
          </a:xfrm>
          <a:prstGeom prst="rect">
            <a:avLst/>
          </a:prstGeom>
        </p:spPr>
        <p:txBody>
          <a:bodyPr wrap="square">
            <a:spAutoFit/>
          </a:bodyPr>
          <a:lstStyle/>
          <a:p>
            <a:pPr marL="534988" indent="-534988">
              <a:spcBef>
                <a:spcPct val="40000"/>
              </a:spcBef>
              <a:buClr>
                <a:schemeClr val="bg2"/>
              </a:buClr>
              <a:buSzPct val="200000"/>
              <a:defRPr/>
            </a:pPr>
            <a:r>
              <a:rPr lang="en-US" sz="4000" b="1" dirty="0" smtClean="0">
                <a:solidFill>
                  <a:srgbClr val="FFC000"/>
                </a:solidFill>
                <a:effectLst>
                  <a:outerShdw blurRad="38100" dist="38100" dir="2700000" algn="tl">
                    <a:srgbClr val="000000"/>
                  </a:outerShdw>
                </a:effectLst>
                <a:cs typeface="Times New Roman" charset="0"/>
              </a:rPr>
              <a:t>We </a:t>
            </a:r>
            <a:r>
              <a:rPr lang="en-US" sz="4000" b="1" dirty="0" smtClean="0">
                <a:effectLst>
                  <a:outerShdw blurRad="38100" dist="38100" dir="2700000" algn="tl">
                    <a:srgbClr val="000000"/>
                  </a:outerShdw>
                </a:effectLst>
                <a:cs typeface="Times New Roman" charset="0"/>
              </a:rPr>
              <a:t>     </a:t>
            </a:r>
            <a:r>
              <a:rPr lang="bg-BG" sz="4000" b="1" dirty="0" smtClean="0">
                <a:solidFill>
                  <a:srgbClr val="FFC000"/>
                </a:solidFill>
                <a:effectLst>
                  <a:outerShdw blurRad="38100" dist="38100" dir="2700000" algn="tl">
                    <a:srgbClr val="000000"/>
                  </a:outerShdw>
                </a:effectLst>
                <a:cs typeface="Times New Roman" charset="0"/>
              </a:rPr>
              <a:t>Open </a:t>
            </a:r>
            <a:r>
              <a:rPr lang="bg-BG" sz="4000" b="1" dirty="0">
                <a:solidFill>
                  <a:srgbClr val="FFC000"/>
                </a:solidFill>
                <a:effectLst>
                  <a:outerShdw blurRad="38100" dist="38100" dir="2700000" algn="tl">
                    <a:srgbClr val="000000"/>
                  </a:outerShdw>
                </a:effectLst>
                <a:cs typeface="Times New Roman" charset="0"/>
              </a:rPr>
              <a:t>Access!</a:t>
            </a:r>
            <a:endParaRPr lang="en-GB" sz="4000" b="1" dirty="0">
              <a:solidFill>
                <a:srgbClr val="FFC000"/>
              </a:solidFill>
              <a:effectLst>
                <a:outerShdw blurRad="38100" dist="38100" dir="2700000" algn="tl">
                  <a:srgbClr val="000000"/>
                </a:outerShdw>
              </a:effectLst>
              <a:cs typeface="Times New Roman" charset="0"/>
            </a:endParaRPr>
          </a:p>
        </p:txBody>
      </p:sp>
      <p:pic>
        <p:nvPicPr>
          <p:cNvPr id="27" name="Picture 3"/>
          <p:cNvPicPr>
            <a:picLocks noChangeAspect="1" noChangeArrowheads="1"/>
          </p:cNvPicPr>
          <p:nvPr/>
        </p:nvPicPr>
        <p:blipFill>
          <a:blip r:embed="rId10" cstate="print"/>
          <a:srcRect/>
          <a:stretch>
            <a:fillRect/>
          </a:stretch>
        </p:blipFill>
        <p:spPr bwMode="auto">
          <a:xfrm>
            <a:off x="3644135" y="5294276"/>
            <a:ext cx="826931" cy="737693"/>
          </a:xfrm>
          <a:prstGeom prst="rect">
            <a:avLst/>
          </a:prstGeom>
          <a:noFill/>
          <a:ln w="9525">
            <a:noFill/>
            <a:miter lim="800000"/>
            <a:headEnd/>
            <a:tailEnd/>
          </a:ln>
        </p:spPr>
      </p:pic>
      <p:pic>
        <p:nvPicPr>
          <p:cNvPr id="2050" name="Picture 2" descr="Profile picture"/>
          <p:cNvPicPr>
            <a:picLocks noChangeAspect="1" noChangeArrowheads="1"/>
          </p:cNvPicPr>
          <p:nvPr/>
        </p:nvPicPr>
        <p:blipFill>
          <a:blip r:embed="rId11" cstate="print"/>
          <a:srcRect/>
          <a:stretch>
            <a:fillRect/>
          </a:stretch>
        </p:blipFill>
        <p:spPr bwMode="auto">
          <a:xfrm>
            <a:off x="1952528" y="3052773"/>
            <a:ext cx="1286247" cy="1343842"/>
          </a:xfrm>
          <a:prstGeom prst="rect">
            <a:avLst/>
          </a:prstGeom>
          <a:noFill/>
        </p:spPr>
      </p:pic>
      <p:pic>
        <p:nvPicPr>
          <p:cNvPr id="2052" name="Picture 4" descr="Profile picture"/>
          <p:cNvPicPr>
            <a:picLocks noChangeAspect="1" noChangeArrowheads="1"/>
          </p:cNvPicPr>
          <p:nvPr/>
        </p:nvPicPr>
        <p:blipFill>
          <a:blip r:embed="rId12" cstate="print"/>
          <a:srcRect/>
          <a:stretch>
            <a:fillRect/>
          </a:stretch>
        </p:blipFill>
        <p:spPr bwMode="auto">
          <a:xfrm>
            <a:off x="5940152" y="2636912"/>
            <a:ext cx="1148403" cy="1199826"/>
          </a:xfrm>
          <a:prstGeom prst="rect">
            <a:avLst/>
          </a:prstGeom>
          <a:noFill/>
        </p:spPr>
      </p:pic>
      <p:sp>
        <p:nvSpPr>
          <p:cNvPr id="23" name="Rectangle 36"/>
          <p:cNvSpPr>
            <a:spLocks noChangeArrowheads="1"/>
          </p:cNvSpPr>
          <p:nvPr/>
        </p:nvSpPr>
        <p:spPr bwMode="auto">
          <a:xfrm>
            <a:off x="5940152" y="4005064"/>
            <a:ext cx="1224136" cy="517525"/>
          </a:xfrm>
          <a:prstGeom prst="rect">
            <a:avLst/>
          </a:prstGeom>
          <a:noFill/>
          <a:ln w="9525">
            <a:noFill/>
            <a:miter lim="800000"/>
            <a:headEnd/>
            <a:tailEnd/>
          </a:ln>
        </p:spPr>
        <p:txBody>
          <a:bodyPr/>
          <a:lstStyle/>
          <a:p>
            <a:pPr>
              <a:lnSpc>
                <a:spcPct val="80000"/>
              </a:lnSpc>
              <a:spcBef>
                <a:spcPct val="20000"/>
              </a:spcBef>
              <a:buFont typeface="Arial" charset="0"/>
              <a:buNone/>
            </a:pPr>
            <a:r>
              <a:rPr lang="en-GB" sz="1800" b="1" dirty="0" smtClean="0">
                <a:latin typeface="Adobe Song Std L" pitchFamily="18" charset="-128"/>
                <a:ea typeface="Adobe Song Std L" pitchFamily="18" charset="-128"/>
              </a:rPr>
              <a:t>Laurence Livermore</a:t>
            </a:r>
          </a:p>
          <a:p>
            <a:pPr>
              <a:lnSpc>
                <a:spcPct val="80000"/>
              </a:lnSpc>
              <a:spcBef>
                <a:spcPct val="20000"/>
              </a:spcBef>
              <a:buFont typeface="Arial" charset="0"/>
              <a:buNone/>
            </a:pPr>
            <a:endParaRPr lang="en-GB" sz="1800" b="1" dirty="0">
              <a:latin typeface="Adobe Song Std L" pitchFamily="18" charset="-128"/>
              <a:ea typeface="Adobe Song Std L" pitchFamily="18" charset="-128"/>
            </a:endParaRPr>
          </a:p>
        </p:txBody>
      </p:sp>
      <p:sp>
        <p:nvSpPr>
          <p:cNvPr id="24" name="Rectangle 36"/>
          <p:cNvSpPr>
            <a:spLocks noChangeArrowheads="1"/>
          </p:cNvSpPr>
          <p:nvPr/>
        </p:nvSpPr>
        <p:spPr bwMode="auto">
          <a:xfrm>
            <a:off x="1934598" y="4501607"/>
            <a:ext cx="1307157" cy="517525"/>
          </a:xfrm>
          <a:prstGeom prst="rect">
            <a:avLst/>
          </a:prstGeom>
          <a:noFill/>
          <a:ln w="9525">
            <a:noFill/>
            <a:miter lim="800000"/>
            <a:headEnd/>
            <a:tailEnd/>
          </a:ln>
        </p:spPr>
        <p:txBody>
          <a:bodyPr/>
          <a:lstStyle/>
          <a:p>
            <a:pPr>
              <a:lnSpc>
                <a:spcPct val="80000"/>
              </a:lnSpc>
              <a:spcBef>
                <a:spcPct val="20000"/>
              </a:spcBef>
              <a:buFont typeface="Arial" charset="0"/>
              <a:buNone/>
            </a:pPr>
            <a:r>
              <a:rPr lang="en-GB" sz="1800" b="1" dirty="0" smtClean="0">
                <a:latin typeface="Adobe Song Std L" pitchFamily="18" charset="-128"/>
                <a:ea typeface="Adobe Song Std L" pitchFamily="18" charset="-128"/>
              </a:rPr>
              <a:t>Jeremy Miller</a:t>
            </a:r>
            <a:endParaRPr lang="en-GB" sz="1800" b="1" dirty="0">
              <a:latin typeface="Adobe Song Std L" pitchFamily="18" charset="-128"/>
              <a:ea typeface="Adobe Song Std L" pitchFamily="18" charset="-128"/>
            </a:endParaRPr>
          </a:p>
        </p:txBody>
      </p:sp>
    </p:spTree>
    <p:extLst>
      <p:ext uri="{BB962C8B-B14F-4D97-AF65-F5344CB8AC3E}">
        <p14:creationId xmlns:p14="http://schemas.microsoft.com/office/powerpoint/2010/main" xmlns="" val="15811126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cstate="print"/>
          <a:srcRect/>
          <a:stretch>
            <a:fillRect/>
          </a:stretch>
        </p:blipFill>
        <p:spPr bwMode="auto">
          <a:xfrm>
            <a:off x="2278850" y="2227634"/>
            <a:ext cx="4511058" cy="2934184"/>
          </a:xfrm>
          <a:prstGeom prst="rect">
            <a:avLst/>
          </a:prstGeom>
          <a:noFill/>
          <a:ln w="9525">
            <a:noFill/>
            <a:miter lim="800000"/>
            <a:headEnd/>
            <a:tailEnd/>
          </a:ln>
        </p:spPr>
      </p:pic>
      <p:sp>
        <p:nvSpPr>
          <p:cNvPr id="6" name="Rectangle 5"/>
          <p:cNvSpPr/>
          <p:nvPr/>
        </p:nvSpPr>
        <p:spPr>
          <a:xfrm>
            <a:off x="2198451" y="5665805"/>
            <a:ext cx="4572000" cy="830997"/>
          </a:xfrm>
          <a:prstGeom prst="rect">
            <a:avLst/>
          </a:prstGeom>
        </p:spPr>
        <p:txBody>
          <a:bodyPr>
            <a:spAutoFit/>
          </a:bodyPr>
          <a:lstStyle/>
          <a:p>
            <a:pPr algn="ctr"/>
            <a:r>
              <a:rPr lang="en-US" sz="1600" b="1" dirty="0" smtClean="0"/>
              <a:t>Estimated  ca 1.8 Mio articles per annum, not counting the grey literature</a:t>
            </a:r>
            <a:r>
              <a:rPr lang="bg-BG" sz="1600" b="1" dirty="0" smtClean="0"/>
              <a:t>! </a:t>
            </a:r>
            <a:endParaRPr lang="bg-BG" dirty="0"/>
          </a:p>
        </p:txBody>
      </p:sp>
      <p:pic>
        <p:nvPicPr>
          <p:cNvPr id="2050" name="Picture 2" descr="E:\7101 (1).jpg"/>
          <p:cNvPicPr>
            <a:picLocks noChangeAspect="1" noChangeArrowheads="1"/>
          </p:cNvPicPr>
          <p:nvPr/>
        </p:nvPicPr>
        <p:blipFill>
          <a:blip r:embed="rId3" cstate="print"/>
          <a:srcRect/>
          <a:stretch>
            <a:fillRect/>
          </a:stretch>
        </p:blipFill>
        <p:spPr bwMode="auto">
          <a:xfrm>
            <a:off x="0" y="313765"/>
            <a:ext cx="2043953" cy="2955870"/>
          </a:xfrm>
          <a:prstGeom prst="rect">
            <a:avLst/>
          </a:prstGeom>
          <a:noFill/>
        </p:spPr>
      </p:pic>
      <p:pic>
        <p:nvPicPr>
          <p:cNvPr id="2051" name="Picture 3" descr="E:\Herpetozoa-24-1.jpg"/>
          <p:cNvPicPr>
            <a:picLocks noChangeAspect="1" noChangeArrowheads="1"/>
          </p:cNvPicPr>
          <p:nvPr/>
        </p:nvPicPr>
        <p:blipFill>
          <a:blip r:embed="rId4" cstate="print"/>
          <a:srcRect/>
          <a:stretch>
            <a:fillRect/>
          </a:stretch>
        </p:blipFill>
        <p:spPr bwMode="auto">
          <a:xfrm>
            <a:off x="6858000" y="0"/>
            <a:ext cx="2286000" cy="3333750"/>
          </a:xfrm>
          <a:prstGeom prst="rect">
            <a:avLst/>
          </a:prstGeom>
          <a:noFill/>
        </p:spPr>
      </p:pic>
      <p:pic>
        <p:nvPicPr>
          <p:cNvPr id="2053" name="Picture 5" descr="E:\GEKKO-6-1.jpg"/>
          <p:cNvPicPr>
            <a:picLocks noChangeAspect="1" noChangeArrowheads="1"/>
          </p:cNvPicPr>
          <p:nvPr/>
        </p:nvPicPr>
        <p:blipFill>
          <a:blip r:embed="rId5" cstate="print"/>
          <a:srcRect/>
          <a:stretch>
            <a:fillRect/>
          </a:stretch>
        </p:blipFill>
        <p:spPr bwMode="auto">
          <a:xfrm>
            <a:off x="2107525" y="0"/>
            <a:ext cx="1953487" cy="2946510"/>
          </a:xfrm>
          <a:prstGeom prst="rect">
            <a:avLst/>
          </a:prstGeom>
          <a:noFill/>
        </p:spPr>
      </p:pic>
      <p:pic>
        <p:nvPicPr>
          <p:cNvPr id="2054" name="Picture 6" descr="E:\Phyllomedusa-10-1.jpg"/>
          <p:cNvPicPr>
            <a:picLocks noChangeAspect="1" noChangeArrowheads="1"/>
          </p:cNvPicPr>
          <p:nvPr/>
        </p:nvPicPr>
        <p:blipFill>
          <a:blip r:embed="rId6" cstate="print"/>
          <a:srcRect/>
          <a:stretch>
            <a:fillRect/>
          </a:stretch>
        </p:blipFill>
        <p:spPr bwMode="auto">
          <a:xfrm>
            <a:off x="6858000" y="3409950"/>
            <a:ext cx="2286000" cy="3295650"/>
          </a:xfrm>
          <a:prstGeom prst="rect">
            <a:avLst/>
          </a:prstGeom>
          <a:noFill/>
        </p:spPr>
      </p:pic>
      <p:pic>
        <p:nvPicPr>
          <p:cNvPr id="2055" name="Picture 7" descr="E:\JHerpetol-45-4.jpg"/>
          <p:cNvPicPr>
            <a:picLocks noChangeAspect="1" noChangeArrowheads="1"/>
          </p:cNvPicPr>
          <p:nvPr/>
        </p:nvPicPr>
        <p:blipFill>
          <a:blip r:embed="rId7" cstate="print"/>
          <a:srcRect/>
          <a:stretch>
            <a:fillRect/>
          </a:stretch>
        </p:blipFill>
        <p:spPr bwMode="auto">
          <a:xfrm>
            <a:off x="0" y="3680573"/>
            <a:ext cx="2133801" cy="2765051"/>
          </a:xfrm>
          <a:prstGeom prst="rect">
            <a:avLst/>
          </a:prstGeom>
          <a:noFill/>
        </p:spPr>
      </p:pic>
      <p:pic>
        <p:nvPicPr>
          <p:cNvPr id="2056" name="Picture 8" descr="E:\ReptiliaD-91.jpg"/>
          <p:cNvPicPr>
            <a:picLocks noChangeAspect="1" noChangeArrowheads="1"/>
          </p:cNvPicPr>
          <p:nvPr/>
        </p:nvPicPr>
        <p:blipFill>
          <a:blip r:embed="rId8" cstate="print"/>
          <a:srcRect/>
          <a:stretch>
            <a:fillRect/>
          </a:stretch>
        </p:blipFill>
        <p:spPr bwMode="auto">
          <a:xfrm>
            <a:off x="4343399" y="0"/>
            <a:ext cx="2171268" cy="2958353"/>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467488" y="437588"/>
            <a:ext cx="3833953" cy="5477076"/>
          </a:xfrm>
          <a:prstGeom prst="rect">
            <a:avLst/>
          </a:prstGeom>
          <a:noFill/>
          <a:ln w="9525">
            <a:noFill/>
            <a:miter lim="800000"/>
            <a:headEnd/>
            <a:tailEnd/>
          </a:ln>
        </p:spPr>
      </p:pic>
      <p:pic>
        <p:nvPicPr>
          <p:cNvPr id="191491" name="Picture 3"/>
          <p:cNvPicPr>
            <a:picLocks noChangeAspect="1" noChangeArrowheads="1"/>
          </p:cNvPicPr>
          <p:nvPr/>
        </p:nvPicPr>
        <p:blipFill>
          <a:blip r:embed="rId3" cstate="print"/>
          <a:srcRect/>
          <a:stretch>
            <a:fillRect/>
          </a:stretch>
        </p:blipFill>
        <p:spPr bwMode="auto">
          <a:xfrm>
            <a:off x="4628023" y="437587"/>
            <a:ext cx="3856219" cy="5489280"/>
          </a:xfrm>
          <a:prstGeom prst="rect">
            <a:avLst/>
          </a:prstGeom>
          <a:noFill/>
          <a:ln w="9525">
            <a:noFill/>
            <a:miter lim="800000"/>
            <a:headEnd/>
            <a:tailEnd/>
          </a:ln>
        </p:spPr>
      </p:pic>
      <p:sp>
        <p:nvSpPr>
          <p:cNvPr id="5" name="Rectangle 4"/>
          <p:cNvSpPr/>
          <p:nvPr/>
        </p:nvSpPr>
        <p:spPr>
          <a:xfrm>
            <a:off x="2355448" y="6037911"/>
            <a:ext cx="4572000" cy="523220"/>
          </a:xfrm>
          <a:prstGeom prst="rect">
            <a:avLst/>
          </a:prstGeom>
        </p:spPr>
        <p:txBody>
          <a:bodyPr>
            <a:spAutoFit/>
          </a:bodyPr>
          <a:lstStyle/>
          <a:p>
            <a:pPr algn="ctr"/>
            <a:r>
              <a:rPr lang="en-US" sz="1400" b="1" dirty="0" smtClean="0"/>
              <a:t>… and some hundreds millions pages of biodiversity literature in various languages</a:t>
            </a:r>
            <a:endParaRPr lang="bg-BG" dirty="0"/>
          </a:p>
        </p:txBody>
      </p:sp>
      <p:sp>
        <p:nvSpPr>
          <p:cNvPr id="6" name="Rectangle 5"/>
          <p:cNvSpPr/>
          <p:nvPr/>
        </p:nvSpPr>
        <p:spPr bwMode="auto">
          <a:xfrm>
            <a:off x="1423686" y="2164466"/>
            <a:ext cx="763929" cy="127321"/>
          </a:xfrm>
          <a:prstGeom prst="rect">
            <a:avLst/>
          </a:prstGeom>
          <a:solidFill>
            <a:srgbClr val="C00000">
              <a:alpha val="33000"/>
            </a:srgbClr>
          </a:solidFill>
          <a:ln w="9525" cap="flat" cmpd="sng" algn="ctr">
            <a:solidFill>
              <a:srgbClr val="C00000">
                <a:alpha val="23000"/>
              </a:srgbClr>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8" name="Rectangle 7"/>
          <p:cNvSpPr/>
          <p:nvPr/>
        </p:nvSpPr>
        <p:spPr bwMode="auto">
          <a:xfrm>
            <a:off x="2245487" y="2604304"/>
            <a:ext cx="1157469" cy="150470"/>
          </a:xfrm>
          <a:prstGeom prst="rect">
            <a:avLst/>
          </a:prstGeom>
          <a:solidFill>
            <a:srgbClr val="FFFF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9" name="Rectangle 8"/>
          <p:cNvSpPr/>
          <p:nvPr/>
        </p:nvSpPr>
        <p:spPr bwMode="auto">
          <a:xfrm>
            <a:off x="3541853" y="2465408"/>
            <a:ext cx="474563" cy="115747"/>
          </a:xfrm>
          <a:prstGeom prst="rect">
            <a:avLst/>
          </a:prstGeom>
          <a:solidFill>
            <a:srgbClr val="FF00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0" name="Rectangle 9"/>
          <p:cNvSpPr/>
          <p:nvPr/>
        </p:nvSpPr>
        <p:spPr bwMode="auto">
          <a:xfrm>
            <a:off x="949124" y="2338086"/>
            <a:ext cx="2083443" cy="115747"/>
          </a:xfrm>
          <a:prstGeom prst="rect">
            <a:avLst/>
          </a:prstGeom>
          <a:solidFill>
            <a:srgbClr val="FFC000">
              <a:alpha val="22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2" name="Rectangle 11"/>
          <p:cNvSpPr/>
          <p:nvPr/>
        </p:nvSpPr>
        <p:spPr bwMode="auto">
          <a:xfrm>
            <a:off x="902825" y="2766349"/>
            <a:ext cx="3183038" cy="2118167"/>
          </a:xfrm>
          <a:prstGeom prst="rect">
            <a:avLst/>
          </a:prstGeom>
          <a:solidFill>
            <a:srgbClr val="92D050">
              <a:alpha val="23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3" name="Rectangle 12"/>
          <p:cNvSpPr/>
          <p:nvPr/>
        </p:nvSpPr>
        <p:spPr bwMode="auto">
          <a:xfrm>
            <a:off x="2720051" y="1169043"/>
            <a:ext cx="925974" cy="162046"/>
          </a:xfrm>
          <a:prstGeom prst="rect">
            <a:avLst/>
          </a:prstGeom>
          <a:solidFill>
            <a:srgbClr val="00B050">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4" name="Rectangle 13"/>
          <p:cNvSpPr/>
          <p:nvPr/>
        </p:nvSpPr>
        <p:spPr bwMode="auto">
          <a:xfrm>
            <a:off x="1273215" y="1365813"/>
            <a:ext cx="787079" cy="115746"/>
          </a:xfrm>
          <a:prstGeom prst="rect">
            <a:avLst/>
          </a:prstGeom>
          <a:solidFill>
            <a:srgbClr val="780621">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0"/>
            <a:ext cx="8229600" cy="1026160"/>
          </a:xfrm>
        </p:spPr>
        <p:txBody>
          <a:bodyPr/>
          <a:lstStyle/>
          <a:p>
            <a:r>
              <a:rPr lang="en-US" sz="3200" b="0" dirty="0" smtClean="0">
                <a:solidFill>
                  <a:schemeClr val="tx1"/>
                </a:solidFill>
              </a:rPr>
              <a:t>Low uptake of data opening and sharing</a:t>
            </a:r>
            <a:endParaRPr lang="bg-BG" sz="3200" b="0" dirty="0">
              <a:solidFill>
                <a:schemeClr val="tx1"/>
              </a:solidFill>
            </a:endParaRPr>
          </a:p>
        </p:txBody>
      </p:sp>
      <p:pic>
        <p:nvPicPr>
          <p:cNvPr id="4" name="Picture 3" descr="1-03.jpg"/>
          <p:cNvPicPr>
            <a:picLocks noChangeAspect="1"/>
          </p:cNvPicPr>
          <p:nvPr/>
        </p:nvPicPr>
        <p:blipFill>
          <a:blip r:embed="rId2" cstate="print"/>
          <a:stretch>
            <a:fillRect/>
          </a:stretch>
        </p:blipFill>
        <p:spPr>
          <a:xfrm>
            <a:off x="833119" y="833121"/>
            <a:ext cx="7665531" cy="6024879"/>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1"/>
          <p:cNvSpPr>
            <a:spLocks noGrp="1"/>
          </p:cNvSpPr>
          <p:nvPr>
            <p:ph type="ftr" sz="quarter" idx="10"/>
          </p:nvPr>
        </p:nvSpPr>
        <p:spPr>
          <a:noFill/>
        </p:spPr>
        <p:txBody>
          <a:bodyPr/>
          <a:lstStyle/>
          <a:p>
            <a:endParaRPr lang="en-US" dirty="0" smtClean="0">
              <a:ea typeface="ＭＳ Ｐゴシック" pitchFamily="34" charset="-128"/>
            </a:endParaRPr>
          </a:p>
        </p:txBody>
      </p:sp>
      <p:sp>
        <p:nvSpPr>
          <p:cNvPr id="106499" name="Rectangle 3"/>
          <p:cNvSpPr>
            <a:spLocks noChangeArrowheads="1"/>
          </p:cNvSpPr>
          <p:nvPr/>
        </p:nvSpPr>
        <p:spPr bwMode="auto">
          <a:xfrm>
            <a:off x="645458" y="1702259"/>
            <a:ext cx="8202705" cy="4339650"/>
          </a:xfrm>
          <a:prstGeom prst="rect">
            <a:avLst/>
          </a:prstGeom>
          <a:noFill/>
          <a:ln w="9525">
            <a:noFill/>
            <a:miter lim="800000"/>
            <a:headEnd/>
            <a:tailEnd/>
          </a:ln>
        </p:spPr>
        <p:txBody>
          <a:bodyPr wrap="square">
            <a:spAutoFit/>
          </a:bodyPr>
          <a:lstStyle/>
          <a:p>
            <a:pPr eaLnBrk="1" hangingPunct="1">
              <a:spcBef>
                <a:spcPct val="30000"/>
              </a:spcBef>
              <a:buFont typeface="Wingdings" pitchFamily="2" charset="2"/>
              <a:buChar char="ü"/>
              <a:defRPr/>
            </a:pPr>
            <a:r>
              <a:rPr lang="en-US" sz="2400" dirty="0">
                <a:solidFill>
                  <a:schemeClr val="tx1">
                    <a:lumMod val="95000"/>
                    <a:lumOff val="5000"/>
                  </a:schemeClr>
                </a:solidFill>
                <a:latin typeface="+mn-lt"/>
              </a:rPr>
              <a:t>open data increases transparency and the overall quality of science</a:t>
            </a:r>
          </a:p>
          <a:p>
            <a:pPr eaLnBrk="1" hangingPunct="1">
              <a:spcBef>
                <a:spcPct val="30000"/>
              </a:spcBef>
              <a:buFont typeface="Wingdings" pitchFamily="2" charset="2"/>
              <a:buChar char="ü"/>
              <a:defRPr/>
            </a:pPr>
            <a:r>
              <a:rPr lang="en-US" sz="2400" dirty="0">
                <a:solidFill>
                  <a:schemeClr val="tx1">
                    <a:lumMod val="95000"/>
                    <a:lumOff val="5000"/>
                  </a:schemeClr>
                </a:solidFill>
                <a:latin typeface="+mn-lt"/>
              </a:rPr>
              <a:t> published data can be verified by other researchers</a:t>
            </a:r>
          </a:p>
          <a:p>
            <a:pPr eaLnBrk="1" hangingPunct="1">
              <a:spcBef>
                <a:spcPct val="30000"/>
              </a:spcBef>
              <a:buFont typeface="Wingdings" pitchFamily="2" charset="2"/>
              <a:buChar char="ü"/>
              <a:defRPr/>
            </a:pPr>
            <a:r>
              <a:rPr lang="en-US" sz="2400" dirty="0">
                <a:solidFill>
                  <a:schemeClr val="tx1">
                    <a:lumMod val="95000"/>
                    <a:lumOff val="5000"/>
                  </a:schemeClr>
                </a:solidFill>
                <a:latin typeface="+mn-lt"/>
              </a:rPr>
              <a:t> it can be integrated with other datasets</a:t>
            </a:r>
          </a:p>
          <a:p>
            <a:pPr eaLnBrk="1" hangingPunct="1">
              <a:spcBef>
                <a:spcPct val="30000"/>
              </a:spcBef>
              <a:buFont typeface="Wingdings" pitchFamily="2" charset="2"/>
              <a:buChar char="ü"/>
              <a:defRPr/>
            </a:pPr>
            <a:r>
              <a:rPr lang="en-US" sz="2400" dirty="0">
                <a:solidFill>
                  <a:schemeClr val="tx1">
                    <a:lumMod val="95000"/>
                    <a:lumOff val="5000"/>
                  </a:schemeClr>
                </a:solidFill>
                <a:latin typeface="+mn-lt"/>
              </a:rPr>
              <a:t> it increases the potential for interdisciplinary research</a:t>
            </a:r>
          </a:p>
          <a:p>
            <a:pPr eaLnBrk="1" hangingPunct="1">
              <a:spcBef>
                <a:spcPct val="30000"/>
              </a:spcBef>
              <a:buFont typeface="Wingdings" pitchFamily="2" charset="2"/>
              <a:buChar char="ü"/>
              <a:defRPr/>
            </a:pPr>
            <a:r>
              <a:rPr lang="en-US" sz="2400" dirty="0">
                <a:solidFill>
                  <a:schemeClr val="tx1">
                    <a:lumMod val="95000"/>
                    <a:lumOff val="5000"/>
                  </a:schemeClr>
                </a:solidFill>
                <a:latin typeface="+mn-lt"/>
              </a:rPr>
              <a:t> duplication of data-collecting efforts and associated costs will be reduced</a:t>
            </a:r>
          </a:p>
          <a:p>
            <a:pPr eaLnBrk="1" hangingPunct="1">
              <a:spcBef>
                <a:spcPct val="30000"/>
              </a:spcBef>
              <a:buFont typeface="Wingdings" pitchFamily="2" charset="2"/>
              <a:buChar char="ü"/>
              <a:defRPr/>
            </a:pPr>
            <a:r>
              <a:rPr lang="en-US" sz="2400" dirty="0">
                <a:solidFill>
                  <a:schemeClr val="tx1">
                    <a:lumMod val="95000"/>
                    <a:lumOff val="5000"/>
                  </a:schemeClr>
                </a:solidFill>
                <a:latin typeface="+mn-lt"/>
              </a:rPr>
              <a:t> published data can be indexed and made discoverable</a:t>
            </a:r>
          </a:p>
        </p:txBody>
      </p:sp>
      <p:sp>
        <p:nvSpPr>
          <p:cNvPr id="6" name="Rectangle 5"/>
          <p:cNvSpPr/>
          <p:nvPr/>
        </p:nvSpPr>
        <p:spPr>
          <a:xfrm>
            <a:off x="672352" y="331694"/>
            <a:ext cx="8014447" cy="646331"/>
          </a:xfrm>
          <a:prstGeom prst="rect">
            <a:avLst/>
          </a:prstGeom>
        </p:spPr>
        <p:txBody>
          <a:bodyPr wrap="square">
            <a:spAutoFit/>
          </a:bodyPr>
          <a:lstStyle/>
          <a:p>
            <a:r>
              <a:rPr lang="en-US" sz="3600" dirty="0" smtClean="0">
                <a:solidFill>
                  <a:srgbClr val="FFC000"/>
                </a:solidFill>
              </a:rPr>
              <a:t>Incentives to publish data…</a:t>
            </a:r>
            <a:endParaRPr lang="bg-BG" sz="36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cstate="print"/>
          <a:srcRect/>
          <a:stretch>
            <a:fillRect/>
          </a:stretch>
        </p:blipFill>
        <p:spPr bwMode="auto">
          <a:xfrm>
            <a:off x="236907" y="151084"/>
            <a:ext cx="3102785" cy="2018183"/>
          </a:xfrm>
          <a:prstGeom prst="rect">
            <a:avLst/>
          </a:prstGeom>
          <a:noFill/>
          <a:ln w="9525">
            <a:noFill/>
            <a:miter lim="800000"/>
            <a:headEnd/>
            <a:tailEnd/>
          </a:ln>
        </p:spPr>
      </p:pic>
      <p:pic>
        <p:nvPicPr>
          <p:cNvPr id="188419" name="Picture 3"/>
          <p:cNvPicPr>
            <a:picLocks noChangeAspect="1" noChangeArrowheads="1"/>
          </p:cNvPicPr>
          <p:nvPr/>
        </p:nvPicPr>
        <p:blipFill>
          <a:blip r:embed="rId4" cstate="print"/>
          <a:srcRect/>
          <a:stretch>
            <a:fillRect/>
          </a:stretch>
        </p:blipFill>
        <p:spPr bwMode="auto">
          <a:xfrm>
            <a:off x="4701903" y="437747"/>
            <a:ext cx="3305152" cy="2149810"/>
          </a:xfrm>
          <a:prstGeom prst="rect">
            <a:avLst/>
          </a:prstGeom>
          <a:noFill/>
          <a:ln w="9525">
            <a:noFill/>
            <a:miter lim="800000"/>
            <a:headEnd/>
            <a:tailEnd/>
          </a:ln>
        </p:spPr>
      </p:pic>
      <p:cxnSp>
        <p:nvCxnSpPr>
          <p:cNvPr id="14" name="Curved Connector 13"/>
          <p:cNvCxnSpPr/>
          <p:nvPr/>
        </p:nvCxnSpPr>
        <p:spPr bwMode="auto">
          <a:xfrm rot="5400000">
            <a:off x="3112852" y="2101175"/>
            <a:ext cx="1809344" cy="1225685"/>
          </a:xfrm>
          <a:prstGeom prst="curvedConnector3">
            <a:avLst>
              <a:gd name="adj1" fmla="val 50000"/>
            </a:avLst>
          </a:prstGeom>
          <a:solidFill>
            <a:schemeClr val="accent1"/>
          </a:solidFill>
          <a:ln w="28575" cap="flat" cmpd="sng" algn="ctr">
            <a:solidFill>
              <a:srgbClr val="CC0000"/>
            </a:solidFill>
            <a:prstDash val="solid"/>
            <a:round/>
            <a:headEnd type="none" w="med" len="med"/>
            <a:tailEnd type="arrow"/>
          </a:ln>
          <a:effectLst/>
        </p:spPr>
      </p:cxnSp>
      <p:cxnSp>
        <p:nvCxnSpPr>
          <p:cNvPr id="15" name="Curved Connector 14"/>
          <p:cNvCxnSpPr/>
          <p:nvPr/>
        </p:nvCxnSpPr>
        <p:spPr bwMode="auto">
          <a:xfrm rot="16200000" flipH="1">
            <a:off x="3244174" y="4034455"/>
            <a:ext cx="690666" cy="447473"/>
          </a:xfrm>
          <a:prstGeom prst="curvedConnector3">
            <a:avLst>
              <a:gd name="adj1" fmla="val 50000"/>
            </a:avLst>
          </a:prstGeom>
          <a:solidFill>
            <a:schemeClr val="accent1"/>
          </a:solidFill>
          <a:ln w="28575" cap="flat" cmpd="sng" algn="ctr">
            <a:solidFill>
              <a:srgbClr val="CC0000"/>
            </a:solidFill>
            <a:prstDash val="solid"/>
            <a:round/>
            <a:headEnd type="none" w="med" len="med"/>
            <a:tailEnd type="arrow"/>
          </a:ln>
          <a:effectLst/>
        </p:spPr>
      </p:cxnSp>
      <p:cxnSp>
        <p:nvCxnSpPr>
          <p:cNvPr id="21" name="Curved Connector 20"/>
          <p:cNvCxnSpPr/>
          <p:nvPr/>
        </p:nvCxnSpPr>
        <p:spPr bwMode="auto">
          <a:xfrm>
            <a:off x="3483980" y="1064871"/>
            <a:ext cx="1165841" cy="413733"/>
          </a:xfrm>
          <a:prstGeom prst="curvedConnector3">
            <a:avLst>
              <a:gd name="adj1" fmla="val 50000"/>
            </a:avLst>
          </a:prstGeom>
          <a:solidFill>
            <a:schemeClr val="accent1"/>
          </a:solidFill>
          <a:ln w="28575" cap="flat" cmpd="sng" algn="ctr">
            <a:solidFill>
              <a:srgbClr val="CC0000"/>
            </a:solidFill>
            <a:prstDash val="solid"/>
            <a:round/>
            <a:headEnd type="none" w="med" len="med"/>
            <a:tailEnd type="arrow"/>
          </a:ln>
          <a:effectLst/>
        </p:spPr>
      </p:cxnSp>
      <p:grpSp>
        <p:nvGrpSpPr>
          <p:cNvPr id="2" name="Group 26"/>
          <p:cNvGrpSpPr/>
          <p:nvPr/>
        </p:nvGrpSpPr>
        <p:grpSpPr>
          <a:xfrm>
            <a:off x="7812540" y="4776281"/>
            <a:ext cx="1331460" cy="2081719"/>
            <a:chOff x="2209407" y="505838"/>
            <a:chExt cx="4076943" cy="6118698"/>
          </a:xfrm>
        </p:grpSpPr>
        <p:pic>
          <p:nvPicPr>
            <p:cNvPr id="28" name="Picture 27" descr="Pages from 55-Dolin_Penev_Linz_Biol_Beitr_2004.jpg"/>
            <p:cNvPicPr>
              <a:picLocks noChangeAspect="1"/>
            </p:cNvPicPr>
            <p:nvPr/>
          </p:nvPicPr>
          <p:blipFill>
            <a:blip r:embed="rId5" cstate="print"/>
            <a:stretch>
              <a:fillRect/>
            </a:stretch>
          </p:blipFill>
          <p:spPr>
            <a:xfrm>
              <a:off x="2209407" y="505838"/>
              <a:ext cx="4076943" cy="6118698"/>
            </a:xfrm>
            <a:prstGeom prst="rect">
              <a:avLst/>
            </a:prstGeom>
          </p:spPr>
        </p:pic>
        <p:pic>
          <p:nvPicPr>
            <p:cNvPr id="29" name="Picture 2"/>
            <p:cNvPicPr>
              <a:picLocks noChangeAspect="1" noChangeArrowheads="1"/>
            </p:cNvPicPr>
            <p:nvPr/>
          </p:nvPicPr>
          <p:blipFill>
            <a:blip r:embed="rId6" cstate="print"/>
            <a:srcRect/>
            <a:stretch>
              <a:fillRect/>
            </a:stretch>
          </p:blipFill>
          <p:spPr bwMode="auto">
            <a:xfrm>
              <a:off x="4416359" y="4786008"/>
              <a:ext cx="1828800" cy="1828800"/>
            </a:xfrm>
            <a:prstGeom prst="rect">
              <a:avLst/>
            </a:prstGeom>
            <a:noFill/>
            <a:ln w="9525">
              <a:noFill/>
              <a:miter lim="800000"/>
              <a:headEnd/>
              <a:tailEnd/>
            </a:ln>
          </p:spPr>
        </p:pic>
      </p:grpSp>
      <p:sp>
        <p:nvSpPr>
          <p:cNvPr id="46" name="Right Arrow 45"/>
          <p:cNvSpPr/>
          <p:nvPr/>
        </p:nvSpPr>
        <p:spPr bwMode="auto">
          <a:xfrm flipV="1">
            <a:off x="7295744" y="5265582"/>
            <a:ext cx="428018" cy="65175"/>
          </a:xfrm>
          <a:prstGeom prst="rightArrow">
            <a:avLst/>
          </a:prstGeom>
          <a:solidFill>
            <a:srgbClr val="00B050"/>
          </a:solidFill>
          <a:ln w="63500" cap="flat" cmpd="sng" algn="ctr">
            <a:solidFill>
              <a:srgbClr val="00B05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8422" name="Picture 6"/>
          <p:cNvPicPr>
            <a:picLocks noChangeAspect="1" noChangeArrowheads="1"/>
          </p:cNvPicPr>
          <p:nvPr/>
        </p:nvPicPr>
        <p:blipFill>
          <a:blip r:embed="rId7" cstate="print"/>
          <a:srcRect/>
          <a:stretch>
            <a:fillRect/>
          </a:stretch>
        </p:blipFill>
        <p:spPr bwMode="auto">
          <a:xfrm>
            <a:off x="254766" y="2848518"/>
            <a:ext cx="3038064" cy="2073308"/>
          </a:xfrm>
          <a:prstGeom prst="rect">
            <a:avLst/>
          </a:prstGeom>
          <a:noFill/>
          <a:ln w="9525">
            <a:noFill/>
            <a:miter lim="800000"/>
            <a:headEnd/>
            <a:tailEnd/>
          </a:ln>
        </p:spPr>
      </p:pic>
      <p:pic>
        <p:nvPicPr>
          <p:cNvPr id="188423" name="Picture 7"/>
          <p:cNvPicPr>
            <a:picLocks noChangeAspect="1" noChangeArrowheads="1"/>
          </p:cNvPicPr>
          <p:nvPr/>
        </p:nvPicPr>
        <p:blipFill>
          <a:blip r:embed="rId8" cstate="print"/>
          <a:srcRect/>
          <a:stretch>
            <a:fillRect/>
          </a:stretch>
        </p:blipFill>
        <p:spPr bwMode="auto">
          <a:xfrm>
            <a:off x="821803" y="5736220"/>
            <a:ext cx="648182" cy="648182"/>
          </a:xfrm>
          <a:prstGeom prst="rect">
            <a:avLst/>
          </a:prstGeom>
          <a:noFill/>
          <a:ln w="9525">
            <a:noFill/>
            <a:miter lim="800000"/>
            <a:headEnd/>
            <a:tailEnd/>
          </a:ln>
        </p:spPr>
      </p:pic>
      <p:pic>
        <p:nvPicPr>
          <p:cNvPr id="188425" name="Picture 9"/>
          <p:cNvPicPr>
            <a:picLocks noChangeAspect="1" noChangeArrowheads="1"/>
          </p:cNvPicPr>
          <p:nvPr/>
        </p:nvPicPr>
        <p:blipFill>
          <a:blip r:embed="rId9" cstate="print"/>
          <a:srcRect/>
          <a:stretch>
            <a:fillRect/>
          </a:stretch>
        </p:blipFill>
        <p:spPr bwMode="auto">
          <a:xfrm>
            <a:off x="1898251" y="5743933"/>
            <a:ext cx="671331" cy="671331"/>
          </a:xfrm>
          <a:prstGeom prst="rect">
            <a:avLst/>
          </a:prstGeom>
          <a:noFill/>
          <a:ln w="9525">
            <a:noFill/>
            <a:miter lim="800000"/>
            <a:headEnd/>
            <a:tailEnd/>
          </a:ln>
        </p:spPr>
      </p:pic>
      <p:sp>
        <p:nvSpPr>
          <p:cNvPr id="57" name="Down Arrow 56"/>
          <p:cNvSpPr/>
          <p:nvPr/>
        </p:nvSpPr>
        <p:spPr bwMode="auto">
          <a:xfrm>
            <a:off x="1562582" y="5197033"/>
            <a:ext cx="184615" cy="451413"/>
          </a:xfrm>
          <a:prstGeom prst="downArrow">
            <a:avLst/>
          </a:prstGeom>
          <a:solidFill>
            <a:schemeClr val="accent1"/>
          </a:solidFill>
          <a:ln w="31750"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8426" name="Picture 10"/>
          <p:cNvPicPr>
            <a:picLocks noChangeAspect="1" noChangeArrowheads="1"/>
          </p:cNvPicPr>
          <p:nvPr/>
        </p:nvPicPr>
        <p:blipFill>
          <a:blip r:embed="rId10" cstate="print"/>
          <a:srcRect/>
          <a:stretch>
            <a:fillRect/>
          </a:stretch>
        </p:blipFill>
        <p:spPr bwMode="auto">
          <a:xfrm>
            <a:off x="735134" y="4931244"/>
            <a:ext cx="1947999" cy="1492738"/>
          </a:xfrm>
          <a:prstGeom prst="rect">
            <a:avLst/>
          </a:prstGeom>
          <a:noFill/>
          <a:ln w="9525">
            <a:noFill/>
            <a:miter lim="800000"/>
            <a:headEnd/>
            <a:tailEnd/>
          </a:ln>
        </p:spPr>
      </p:pic>
      <p:sp>
        <p:nvSpPr>
          <p:cNvPr id="60" name="Rectangle 59"/>
          <p:cNvSpPr/>
          <p:nvPr/>
        </p:nvSpPr>
        <p:spPr>
          <a:xfrm>
            <a:off x="890910" y="6399752"/>
            <a:ext cx="1495922" cy="307777"/>
          </a:xfrm>
          <a:prstGeom prst="rect">
            <a:avLst/>
          </a:prstGeom>
        </p:spPr>
        <p:txBody>
          <a:bodyPr wrap="square">
            <a:spAutoFit/>
          </a:bodyPr>
          <a:lstStyle/>
          <a:p>
            <a:pPr algn="ctr"/>
            <a:r>
              <a:rPr lang="en-US" sz="1400" b="1" dirty="0" smtClean="0">
                <a:latin typeface="Calibri" pitchFamily="34" charset="0"/>
                <a:ea typeface="Adobe Song Std L" pitchFamily="18" charset="-128"/>
                <a:cs typeface="Calibri" pitchFamily="34" charset="0"/>
              </a:rPr>
              <a:t>Primary data</a:t>
            </a:r>
            <a:endParaRPr lang="bg-BG" b="1" dirty="0">
              <a:latin typeface="Calibri" pitchFamily="34" charset="0"/>
              <a:ea typeface="Adobe Song Std L" pitchFamily="18" charset="-128"/>
              <a:cs typeface="Calibri" pitchFamily="34" charset="0"/>
            </a:endParaRPr>
          </a:p>
        </p:txBody>
      </p:sp>
      <p:sp>
        <p:nvSpPr>
          <p:cNvPr id="61" name="Rectangle 60"/>
          <p:cNvSpPr/>
          <p:nvPr/>
        </p:nvSpPr>
        <p:spPr>
          <a:xfrm>
            <a:off x="4664257" y="6163418"/>
            <a:ext cx="1915909" cy="261610"/>
          </a:xfrm>
          <a:prstGeom prst="rect">
            <a:avLst/>
          </a:prstGeom>
        </p:spPr>
        <p:txBody>
          <a:bodyPr wrap="none">
            <a:spAutoFit/>
          </a:bodyPr>
          <a:lstStyle/>
          <a:p>
            <a:r>
              <a:rPr lang="en-US" sz="1100" dirty="0" smtClean="0">
                <a:latin typeface="Calibri" pitchFamily="34" charset="0"/>
                <a:ea typeface="Adobe Song Std L" pitchFamily="18" charset="-128"/>
                <a:cs typeface="Calibri" pitchFamily="34" charset="0"/>
              </a:rPr>
              <a:t>Drawings: slavenapeneva.com</a:t>
            </a:r>
            <a:endParaRPr lang="bg-BG" sz="1200" dirty="0">
              <a:latin typeface="Calibri" pitchFamily="34" charset="0"/>
              <a:ea typeface="Adobe Song Std L" pitchFamily="18" charset="-128"/>
              <a:cs typeface="Calibri" pitchFamily="34" charset="0"/>
            </a:endParaRPr>
          </a:p>
        </p:txBody>
      </p:sp>
      <p:pic>
        <p:nvPicPr>
          <p:cNvPr id="62" name="Picture 2"/>
          <p:cNvPicPr>
            <a:picLocks noChangeAspect="1" noChangeArrowheads="1"/>
          </p:cNvPicPr>
          <p:nvPr/>
        </p:nvPicPr>
        <p:blipFill>
          <a:blip r:embed="rId11" cstate="print"/>
          <a:srcRect/>
          <a:stretch>
            <a:fillRect/>
          </a:stretch>
        </p:blipFill>
        <p:spPr bwMode="auto">
          <a:xfrm>
            <a:off x="3915507" y="3540368"/>
            <a:ext cx="3313588" cy="2149691"/>
          </a:xfrm>
          <a:prstGeom prst="rect">
            <a:avLst/>
          </a:prstGeom>
          <a:noFill/>
          <a:ln w="9525">
            <a:noFill/>
            <a:miter lim="800000"/>
            <a:headEnd/>
            <a:tailEnd/>
          </a:ln>
        </p:spPr>
      </p:pic>
    </p:spTree>
    <p:extLst>
      <p:ext uri="{BB962C8B-B14F-4D97-AF65-F5344CB8AC3E}">
        <p14:creationId xmlns:p14="http://schemas.microsoft.com/office/powerpoint/2010/main" xmlns="" val="15216951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84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84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84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8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a:stretch>
            <a:fillRect/>
          </a:stretch>
        </p:blipFill>
        <p:spPr bwMode="auto">
          <a:xfrm>
            <a:off x="236907" y="151084"/>
            <a:ext cx="3102785" cy="2018183"/>
          </a:xfrm>
          <a:prstGeom prst="rect">
            <a:avLst/>
          </a:prstGeom>
          <a:noFill/>
          <a:ln w="9525">
            <a:noFill/>
            <a:miter lim="800000"/>
            <a:headEnd/>
            <a:tailEnd/>
          </a:ln>
        </p:spPr>
      </p:pic>
      <p:pic>
        <p:nvPicPr>
          <p:cNvPr id="188419" name="Picture 3"/>
          <p:cNvPicPr>
            <a:picLocks noChangeAspect="1" noChangeArrowheads="1"/>
          </p:cNvPicPr>
          <p:nvPr/>
        </p:nvPicPr>
        <p:blipFill>
          <a:blip r:embed="rId3" cstate="print"/>
          <a:srcRect/>
          <a:stretch>
            <a:fillRect/>
          </a:stretch>
        </p:blipFill>
        <p:spPr bwMode="auto">
          <a:xfrm>
            <a:off x="4701903" y="437747"/>
            <a:ext cx="3305152" cy="2149810"/>
          </a:xfrm>
          <a:prstGeom prst="rect">
            <a:avLst/>
          </a:prstGeom>
          <a:noFill/>
          <a:ln w="9525">
            <a:noFill/>
            <a:miter lim="800000"/>
            <a:headEnd/>
            <a:tailEnd/>
          </a:ln>
        </p:spPr>
      </p:pic>
      <p:cxnSp>
        <p:nvCxnSpPr>
          <p:cNvPr id="14" name="Curved Connector 13"/>
          <p:cNvCxnSpPr/>
          <p:nvPr/>
        </p:nvCxnSpPr>
        <p:spPr bwMode="auto">
          <a:xfrm rot="5400000">
            <a:off x="3112852" y="2101175"/>
            <a:ext cx="1809344" cy="1225685"/>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cxnSp>
        <p:nvCxnSpPr>
          <p:cNvPr id="15" name="Curved Connector 14"/>
          <p:cNvCxnSpPr/>
          <p:nvPr/>
        </p:nvCxnSpPr>
        <p:spPr bwMode="auto">
          <a:xfrm rot="16200000" flipH="1">
            <a:off x="3244174" y="4034455"/>
            <a:ext cx="690666" cy="447473"/>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cxnSp>
        <p:nvCxnSpPr>
          <p:cNvPr id="21" name="Curved Connector 20"/>
          <p:cNvCxnSpPr/>
          <p:nvPr/>
        </p:nvCxnSpPr>
        <p:spPr bwMode="auto">
          <a:xfrm>
            <a:off x="3483980" y="1064871"/>
            <a:ext cx="1165841" cy="413733"/>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pic>
        <p:nvPicPr>
          <p:cNvPr id="188422" name="Picture 6"/>
          <p:cNvPicPr>
            <a:picLocks noChangeAspect="1" noChangeArrowheads="1"/>
          </p:cNvPicPr>
          <p:nvPr/>
        </p:nvPicPr>
        <p:blipFill>
          <a:blip r:embed="rId4" cstate="print"/>
          <a:srcRect/>
          <a:stretch>
            <a:fillRect/>
          </a:stretch>
        </p:blipFill>
        <p:spPr bwMode="auto">
          <a:xfrm>
            <a:off x="254766" y="2848518"/>
            <a:ext cx="3038064" cy="2073308"/>
          </a:xfrm>
          <a:prstGeom prst="rect">
            <a:avLst/>
          </a:prstGeom>
          <a:noFill/>
          <a:ln w="9525">
            <a:noFill/>
            <a:miter lim="800000"/>
            <a:headEnd/>
            <a:tailEnd/>
          </a:ln>
        </p:spPr>
      </p:pic>
      <p:pic>
        <p:nvPicPr>
          <p:cNvPr id="188423" name="Picture 7"/>
          <p:cNvPicPr>
            <a:picLocks noChangeAspect="1" noChangeArrowheads="1"/>
          </p:cNvPicPr>
          <p:nvPr/>
        </p:nvPicPr>
        <p:blipFill>
          <a:blip r:embed="rId5" cstate="print"/>
          <a:srcRect/>
          <a:stretch>
            <a:fillRect/>
          </a:stretch>
        </p:blipFill>
        <p:spPr bwMode="auto">
          <a:xfrm>
            <a:off x="821803" y="5736220"/>
            <a:ext cx="648182" cy="648182"/>
          </a:xfrm>
          <a:prstGeom prst="rect">
            <a:avLst/>
          </a:prstGeom>
          <a:noFill/>
          <a:ln w="9525">
            <a:noFill/>
            <a:miter lim="800000"/>
            <a:headEnd/>
            <a:tailEnd/>
          </a:ln>
        </p:spPr>
      </p:pic>
      <p:pic>
        <p:nvPicPr>
          <p:cNvPr id="188425" name="Picture 9"/>
          <p:cNvPicPr>
            <a:picLocks noChangeAspect="1" noChangeArrowheads="1"/>
          </p:cNvPicPr>
          <p:nvPr/>
        </p:nvPicPr>
        <p:blipFill>
          <a:blip r:embed="rId6" cstate="print"/>
          <a:srcRect/>
          <a:stretch>
            <a:fillRect/>
          </a:stretch>
        </p:blipFill>
        <p:spPr bwMode="auto">
          <a:xfrm>
            <a:off x="1898251" y="5743933"/>
            <a:ext cx="671331" cy="671331"/>
          </a:xfrm>
          <a:prstGeom prst="rect">
            <a:avLst/>
          </a:prstGeom>
          <a:noFill/>
          <a:ln w="9525">
            <a:noFill/>
            <a:miter lim="800000"/>
            <a:headEnd/>
            <a:tailEnd/>
          </a:ln>
        </p:spPr>
      </p:pic>
      <p:sp>
        <p:nvSpPr>
          <p:cNvPr id="57" name="Down Arrow 56"/>
          <p:cNvSpPr/>
          <p:nvPr/>
        </p:nvSpPr>
        <p:spPr bwMode="auto">
          <a:xfrm>
            <a:off x="1562582" y="5197033"/>
            <a:ext cx="184615" cy="451413"/>
          </a:xfrm>
          <a:prstGeom prst="downArrow">
            <a:avLst/>
          </a:prstGeom>
          <a:solidFill>
            <a:schemeClr val="accent1"/>
          </a:solidFill>
          <a:ln w="31750"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8426" name="Picture 10"/>
          <p:cNvPicPr>
            <a:picLocks noChangeAspect="1" noChangeArrowheads="1"/>
          </p:cNvPicPr>
          <p:nvPr/>
        </p:nvPicPr>
        <p:blipFill>
          <a:blip r:embed="rId7" cstate="print"/>
          <a:srcRect/>
          <a:stretch>
            <a:fillRect/>
          </a:stretch>
        </p:blipFill>
        <p:spPr bwMode="auto">
          <a:xfrm>
            <a:off x="558630" y="5138115"/>
            <a:ext cx="2024125" cy="1551073"/>
          </a:xfrm>
          <a:prstGeom prst="rect">
            <a:avLst/>
          </a:prstGeom>
          <a:noFill/>
          <a:ln w="9525">
            <a:noFill/>
            <a:miter lim="800000"/>
            <a:headEnd/>
            <a:tailEnd/>
          </a:ln>
        </p:spPr>
      </p:pic>
      <p:sp>
        <p:nvSpPr>
          <p:cNvPr id="60" name="Rectangle 59"/>
          <p:cNvSpPr/>
          <p:nvPr/>
        </p:nvSpPr>
        <p:spPr>
          <a:xfrm>
            <a:off x="890910" y="6399752"/>
            <a:ext cx="1495922" cy="307777"/>
          </a:xfrm>
          <a:prstGeom prst="rect">
            <a:avLst/>
          </a:prstGeom>
        </p:spPr>
        <p:txBody>
          <a:bodyPr wrap="square">
            <a:spAutoFit/>
          </a:bodyPr>
          <a:lstStyle/>
          <a:p>
            <a:r>
              <a:rPr lang="en-US" sz="1400" b="1" dirty="0" smtClean="0">
                <a:latin typeface="Calibri" pitchFamily="34" charset="0"/>
                <a:ea typeface="Adobe Song Std L" pitchFamily="18" charset="-128"/>
                <a:cs typeface="Calibri" pitchFamily="34" charset="0"/>
              </a:rPr>
              <a:t>Primary data</a:t>
            </a:r>
            <a:endParaRPr lang="bg-BG" b="1" dirty="0">
              <a:latin typeface="Calibri" pitchFamily="34" charset="0"/>
              <a:ea typeface="Adobe Song Std L" pitchFamily="18" charset="-128"/>
              <a:cs typeface="Calibri" pitchFamily="34" charset="0"/>
            </a:endParaRPr>
          </a:p>
        </p:txBody>
      </p:sp>
      <p:pic>
        <p:nvPicPr>
          <p:cNvPr id="62" name="Picture 2"/>
          <p:cNvPicPr>
            <a:picLocks noChangeAspect="1" noChangeArrowheads="1"/>
          </p:cNvPicPr>
          <p:nvPr/>
        </p:nvPicPr>
        <p:blipFill>
          <a:blip r:embed="rId8" cstate="print"/>
          <a:srcRect/>
          <a:stretch>
            <a:fillRect/>
          </a:stretch>
        </p:blipFill>
        <p:spPr bwMode="auto">
          <a:xfrm>
            <a:off x="3915507" y="3540368"/>
            <a:ext cx="3313588" cy="2149691"/>
          </a:xfrm>
          <a:prstGeom prst="rect">
            <a:avLst/>
          </a:prstGeom>
          <a:noFill/>
          <a:ln w="9525">
            <a:noFill/>
            <a:miter lim="800000"/>
            <a:headEnd/>
            <a:tailEnd/>
          </a:ln>
        </p:spPr>
      </p:pic>
      <p:sp>
        <p:nvSpPr>
          <p:cNvPr id="19" name="Right Arrow 18"/>
          <p:cNvSpPr/>
          <p:nvPr/>
        </p:nvSpPr>
        <p:spPr bwMode="auto">
          <a:xfrm>
            <a:off x="2919046" y="6178060"/>
            <a:ext cx="4829908" cy="18757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20" name="Rectangle 19"/>
          <p:cNvSpPr/>
          <p:nvPr/>
        </p:nvSpPr>
        <p:spPr>
          <a:xfrm>
            <a:off x="3094892" y="5873970"/>
            <a:ext cx="4407877" cy="369332"/>
          </a:xfrm>
          <a:prstGeom prst="rect">
            <a:avLst/>
          </a:prstGeom>
        </p:spPr>
        <p:txBody>
          <a:bodyPr wrap="square">
            <a:spAutoFit/>
          </a:bodyPr>
          <a:lstStyle/>
          <a:p>
            <a:r>
              <a:rPr lang="en-US" sz="1800" dirty="0" smtClean="0">
                <a:latin typeface="Calibri" pitchFamily="34" charset="0"/>
                <a:ea typeface="Adobe Song Std L" pitchFamily="18" charset="-128"/>
                <a:cs typeface="Calibri" pitchFamily="34" charset="0"/>
              </a:rPr>
              <a:t>Publishing and sharing of primary data</a:t>
            </a:r>
            <a:endParaRPr lang="bg-BG" sz="1800" dirty="0">
              <a:latin typeface="Calibri" pitchFamily="34" charset="0"/>
              <a:ea typeface="Adobe Song Std L" pitchFamily="18" charset="-128"/>
              <a:cs typeface="Calibri" pitchFamily="34" charset="0"/>
            </a:endParaRPr>
          </a:p>
        </p:txBody>
      </p:sp>
      <p:cxnSp>
        <p:nvCxnSpPr>
          <p:cNvPr id="22" name="Straight Arrow Connector 21"/>
          <p:cNvCxnSpPr/>
          <p:nvPr/>
        </p:nvCxnSpPr>
        <p:spPr>
          <a:xfrm flipH="1" flipV="1">
            <a:off x="8523516" y="4082144"/>
            <a:ext cx="21044" cy="672736"/>
          </a:xfrm>
          <a:prstGeom prst="straightConnector1">
            <a:avLst/>
          </a:prstGeom>
          <a:ln w="1143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AutoShape 4"/>
          <p:cNvSpPr>
            <a:spLocks noChangeArrowheads="1"/>
          </p:cNvSpPr>
          <p:nvPr/>
        </p:nvSpPr>
        <p:spPr bwMode="auto">
          <a:xfrm>
            <a:off x="8015289" y="2852056"/>
            <a:ext cx="987198" cy="1134836"/>
          </a:xfrm>
          <a:prstGeom prst="roundRect">
            <a:avLst>
              <a:gd name="adj" fmla="val 16667"/>
            </a:avLst>
          </a:prstGeom>
          <a:solidFill>
            <a:srgbClr val="FFFF66"/>
          </a:solidFill>
          <a:ln w="9525">
            <a:solidFill>
              <a:schemeClr val="tx1"/>
            </a:solidFill>
            <a:round/>
            <a:headEnd/>
            <a:tailEnd/>
          </a:ln>
        </p:spPr>
        <p:txBody>
          <a:bodyPr wrap="none" anchor="ctr"/>
          <a:lstStyle/>
          <a:p>
            <a:pPr algn="ctr"/>
            <a:endParaRPr lang="en-US" sz="1600" dirty="0">
              <a:solidFill>
                <a:srgbClr val="C00000"/>
              </a:solidFill>
              <a:latin typeface="Calibri" pitchFamily="34" charset="0"/>
            </a:endParaRPr>
          </a:p>
          <a:p>
            <a:pPr algn="ctr"/>
            <a:r>
              <a:rPr lang="en-US" sz="1600" dirty="0">
                <a:solidFill>
                  <a:srgbClr val="C00000"/>
                </a:solidFill>
                <a:latin typeface="Calibri" pitchFamily="34" charset="0"/>
              </a:rPr>
              <a:t>RE-USE</a:t>
            </a:r>
          </a:p>
          <a:p>
            <a:pPr algn="ctr"/>
            <a:r>
              <a:rPr lang="en-US" sz="1600" dirty="0">
                <a:solidFill>
                  <a:srgbClr val="C00000"/>
                </a:solidFill>
                <a:latin typeface="Calibri" pitchFamily="34" charset="0"/>
              </a:rPr>
              <a:t>of </a:t>
            </a:r>
          </a:p>
          <a:p>
            <a:pPr algn="ctr"/>
            <a:r>
              <a:rPr lang="en-US" sz="1600" dirty="0">
                <a:solidFill>
                  <a:srgbClr val="C00000"/>
                </a:solidFill>
                <a:latin typeface="Calibri" pitchFamily="34" charset="0"/>
              </a:rPr>
              <a:t>CONTENT</a:t>
            </a:r>
          </a:p>
          <a:p>
            <a:pPr algn="ctr"/>
            <a:endParaRPr lang="bg-BG" sz="2000" dirty="0">
              <a:solidFill>
                <a:srgbClr val="FF0000"/>
              </a:solidFill>
              <a:latin typeface="Calibri" pitchFamily="34" charset="0"/>
            </a:endParaRPr>
          </a:p>
        </p:txBody>
      </p:sp>
      <p:pic>
        <p:nvPicPr>
          <p:cNvPr id="24" name="Picture 23" descr="BDJ.pn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935686" y="4939966"/>
            <a:ext cx="1208314" cy="1776520"/>
          </a:xfrm>
          <a:prstGeom prst="rect">
            <a:avLst/>
          </a:prstGeom>
          <a:ln>
            <a:solidFill>
              <a:schemeClr val="tx1"/>
            </a:solidFill>
          </a:ln>
        </p:spPr>
      </p:pic>
      <p:sp>
        <p:nvSpPr>
          <p:cNvPr id="25" name="Right Arrow 24"/>
          <p:cNvSpPr/>
          <p:nvPr/>
        </p:nvSpPr>
        <p:spPr bwMode="auto">
          <a:xfrm>
            <a:off x="7271658" y="5050972"/>
            <a:ext cx="609600" cy="217714"/>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5" grpId="0" animBg="1"/>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44099</TotalTime>
  <Words>925</Words>
  <Application>Microsoft Office PowerPoint</Application>
  <PresentationFormat>On-screen Show (4:3)</PresentationFormat>
  <Paragraphs>120</Paragraphs>
  <Slides>31</Slides>
  <Notes>7</Notes>
  <HiddenSlides>3</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Stream</vt:lpstr>
      <vt:lpstr>Resolving the publishing bottleneck and increasing data interoperability in biodiversity science </vt:lpstr>
      <vt:lpstr>Comparable to the “taxonomic impediment”, but is caused by:</vt:lpstr>
      <vt:lpstr>Slide 3</vt:lpstr>
      <vt:lpstr>Slide 4</vt:lpstr>
      <vt:lpstr>Slide 5</vt:lpstr>
      <vt:lpstr>Low uptake of data opening and sharing</vt:lpstr>
      <vt:lpstr>Slide 7</vt:lpstr>
      <vt:lpstr>Slide 8</vt:lpstr>
      <vt:lpstr>Slide 9</vt:lpstr>
      <vt:lpstr>Slide 10</vt:lpstr>
      <vt:lpstr>Slide 11</vt:lpstr>
      <vt:lpstr>BDJ is different from ALL other journals</vt:lpstr>
      <vt:lpstr>What will BDJ publish?</vt:lpstr>
      <vt:lpstr>Choose article template</vt:lpstr>
      <vt:lpstr>Slide 15</vt:lpstr>
      <vt:lpstr>Taxon treatment: new species</vt:lpstr>
      <vt:lpstr>Taxon treatment: import material data</vt:lpstr>
      <vt:lpstr>Taxon treatment: upload of images</vt:lpstr>
      <vt:lpstr>Structure of the checklist filed</vt:lpstr>
      <vt:lpstr>External links</vt:lpstr>
      <vt:lpstr>External links</vt:lpstr>
      <vt:lpstr>External links</vt:lpstr>
      <vt:lpstr>Import of checklists through Darwin Core template</vt:lpstr>
      <vt:lpstr>Slide 24</vt:lpstr>
      <vt:lpstr>Slide 25</vt:lpstr>
      <vt:lpstr>Slide 26</vt:lpstr>
      <vt:lpstr>Automated pre-publication registration of new taxa/names</vt:lpstr>
      <vt:lpstr>Slide 28</vt:lpstr>
      <vt:lpstr>Slide 29</vt:lpstr>
      <vt:lpstr>NO Author guidelines! The tool guides you!</vt:lpstr>
      <vt:lpstr>Thank you for your attention!</vt:lpstr>
    </vt:vector>
  </TitlesOfParts>
  <Company>Pensoft Publishers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Lyubomir Penev</dc:creator>
  <cp:lastModifiedBy>Pavel Stoev</cp:lastModifiedBy>
  <cp:revision>1057</cp:revision>
  <dcterms:created xsi:type="dcterms:W3CDTF">2009-05-17T12:46:22Z</dcterms:created>
  <dcterms:modified xsi:type="dcterms:W3CDTF">2013-08-26T06:02:21Z</dcterms:modified>
</cp:coreProperties>
</file>