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notesSlides/notesSlide3.xml" ContentType="application/vnd.openxmlformats-officedocument.presentationml.notesSlide+xml"/>
  <Override PartName="/ppt/notesSlides/notesSlide10.xml" ContentType="application/vnd.openxmlformats-officedocument.presentationml.notesSlide+xml"/>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5"/>
  </p:notesMasterIdLst>
  <p:sldIdLst>
    <p:sldId id="256" r:id="rId2"/>
    <p:sldId id="320" r:id="rId3"/>
    <p:sldId id="327" r:id="rId4"/>
    <p:sldId id="328" r:id="rId5"/>
    <p:sldId id="305" r:id="rId6"/>
    <p:sldId id="308" r:id="rId7"/>
    <p:sldId id="306" r:id="rId8"/>
    <p:sldId id="310" r:id="rId9"/>
    <p:sldId id="309" r:id="rId10"/>
    <p:sldId id="311" r:id="rId11"/>
    <p:sldId id="307" r:id="rId12"/>
    <p:sldId id="325" r:id="rId13"/>
    <p:sldId id="326"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0E69"/>
    <a:srgbClr val="993333"/>
    <a:srgbClr val="000080"/>
    <a:srgbClr val="000099"/>
    <a:srgbClr val="330099"/>
    <a:srgbClr val="420A0A"/>
    <a:srgbClr val="CCFFFF"/>
    <a:srgbClr val="9999F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20167" autoAdjust="0"/>
    <p:restoredTop sz="66720" autoAdjust="0"/>
  </p:normalViewPr>
  <p:slideViewPr>
    <p:cSldViewPr snapToGrid="0">
      <p:cViewPr varScale="1">
        <p:scale>
          <a:sx n="119" d="100"/>
          <a:sy n="119" d="100"/>
        </p:scale>
        <p:origin x="-1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88" d="100"/>
          <a:sy n="88" d="100"/>
        </p:scale>
        <p:origin x="-3800"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b" anchorCtr="0" compatLnSpc="1">
            <a:prstTxWarp prst="textNoShape">
              <a:avLst/>
            </a:prstTxWarp>
          </a:bodyPr>
          <a:lstStyle>
            <a:lvl1pPr algn="r">
              <a:defRPr sz="1200"/>
            </a:lvl1pPr>
          </a:lstStyle>
          <a:p>
            <a:fld id="{D27B990C-B305-E54D-8AFD-2139AE8804EF}"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23641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30126-883E-004E-92E7-F6E66409D453}" type="slidenum">
              <a:rPr lang="en-US"/>
              <a:pPr/>
              <a:t>1</a:t>
            </a:fld>
            <a:endParaRPr lang="en-US"/>
          </a:p>
        </p:txBody>
      </p:sp>
      <p:sp>
        <p:nvSpPr>
          <p:cNvPr id="4098"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099" name="Rectangle 3"/>
          <p:cNvSpPr>
            <a:spLocks noGrp="1" noChangeArrowheads="1"/>
          </p:cNvSpPr>
          <p:nvPr>
            <p:ph type="body" idx="1"/>
          </p:nvPr>
        </p:nvSpPr>
        <p:spPr/>
        <p:txBody>
          <a:bodyPr/>
          <a:lstStyle/>
          <a:p>
            <a:r>
              <a:rPr lang="en-GB" b="1" dirty="0">
                <a:latin typeface="Times New Roman" charset="0"/>
              </a:rPr>
              <a:t>Slide 1: Title </a:t>
            </a:r>
            <a:r>
              <a:rPr lang="en-GB" b="1" dirty="0" smtClean="0">
                <a:latin typeface="Times New Roman" charset="0"/>
              </a:rPr>
              <a:t>Slide TO DO</a:t>
            </a:r>
            <a:endParaRPr lang="en-GB" b="1" dirty="0">
              <a:latin typeface="Times New Roman" charset="0"/>
            </a:endParaRPr>
          </a:p>
          <a:p>
            <a:r>
              <a:rPr lang="en-GB" sz="1200" kern="1200" dirty="0" smtClean="0">
                <a:solidFill>
                  <a:schemeClr val="tx1"/>
                </a:solidFill>
                <a:effectLst/>
                <a:latin typeface="Arial" charset="0"/>
                <a:ea typeface="ＭＳ Ｐゴシック" charset="0"/>
                <a:cs typeface="ＭＳ Ｐゴシック" charset="0"/>
              </a:rPr>
              <a:t>Good morning everybody.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is a 3-year EU FP7 Research Infrastructure project that was funded under the Virtual Research Communities call and started in December 2010.  The acronym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stands for Virtual Biodiversity Research and Access Network for Taxonomy, and in many ways that is a very good description of what we are doing.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is about setting up the means, tools and infrastructure to produce a more rational and a more effective framework for European Biodiversity research. In this overview slot I will provide an introduction to the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project and highlight some of the key progress we have made in the first year of activities.</a:t>
            </a:r>
            <a:endParaRPr lang="en-GB"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77F85E0-0298-274D-9AC4-92353A99C2F9}" type="slidenum">
              <a:rPr lang="en-US"/>
              <a:pPr/>
              <a:t>10</a:t>
            </a:fld>
            <a:endParaRPr lang="en-US"/>
          </a:p>
        </p:txBody>
      </p:sp>
      <p:sp>
        <p:nvSpPr>
          <p:cNvPr id="1505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B1223A1-963A-7D4C-B493-04FADCBBFCCD}" type="slidenum">
              <a:rPr lang="en-US" sz="1200"/>
              <a:pPr algn="r"/>
              <a:t>10</a:t>
            </a:fld>
            <a:endParaRPr lang="en-US" sz="1200"/>
          </a:p>
        </p:txBody>
      </p:sp>
      <p:sp>
        <p:nvSpPr>
          <p:cNvPr id="15053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053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15: </a:t>
            </a:r>
            <a:r>
              <a:rPr lang="en-GB" b="1" dirty="0">
                <a:latin typeface="Times New Roman" charset="0"/>
              </a:rPr>
              <a:t>WP7: Biodiversity literature access</a:t>
            </a:r>
          </a:p>
          <a:p>
            <a:r>
              <a:rPr lang="en-GB" sz="1200" kern="1200" dirty="0" smtClean="0">
                <a:solidFill>
                  <a:schemeClr val="tx1"/>
                </a:solidFill>
                <a:effectLst/>
                <a:latin typeface="Arial" charset="0"/>
                <a:ea typeface="ＭＳ Ｐゴシック" charset="0"/>
                <a:cs typeface="ＭＳ Ｐゴシック" charset="0"/>
              </a:rPr>
              <a:t>OU with KIT, PENSOFT, NHM </a:t>
            </a:r>
          </a:p>
          <a:p>
            <a:pPr lvl="0"/>
            <a:r>
              <a:rPr lang="en-US" sz="1200" kern="1200" dirty="0" smtClean="0">
                <a:solidFill>
                  <a:schemeClr val="tx1"/>
                </a:solidFill>
                <a:effectLst/>
                <a:latin typeface="Arial" charset="0"/>
                <a:ea typeface="ＭＳ Ｐゴシック" charset="0"/>
                <a:cs typeface="ＭＳ Ｐゴシック" charset="0"/>
              </a:rPr>
              <a:t> Community bibliography (OU)</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ZooKeys</a:t>
            </a:r>
            <a:r>
              <a:rPr lang="en-US" sz="1200" kern="1200" dirty="0" smtClean="0">
                <a:solidFill>
                  <a:schemeClr val="tx1"/>
                </a:solidFill>
                <a:effectLst/>
                <a:latin typeface="Arial" charset="0"/>
                <a:ea typeface="ＭＳ Ｐゴシック" charset="0"/>
                <a:cs typeface="+mn-cs"/>
              </a:rPr>
              <a:t> Review, </a:t>
            </a:r>
            <a:r>
              <a:rPr lang="en-US" sz="1200" kern="1200" dirty="0" err="1" smtClean="0">
                <a:solidFill>
                  <a:schemeClr val="tx1"/>
                </a:solidFill>
                <a:effectLst/>
                <a:latin typeface="Arial" charset="0"/>
                <a:ea typeface="ＭＳ Ｐゴシック" charset="0"/>
                <a:cs typeface="+mn-cs"/>
              </a:rPr>
              <a:t>RefBank</a:t>
            </a:r>
            <a:r>
              <a:rPr lang="en-US" sz="1200" kern="1200" dirty="0" smtClean="0">
                <a:solidFill>
                  <a:schemeClr val="tx1"/>
                </a:solidFill>
                <a:effectLst/>
                <a:latin typeface="Arial" charset="0"/>
                <a:ea typeface="ＭＳ Ｐゴシック" charset="0"/>
                <a:cs typeface="+mn-cs"/>
              </a:rPr>
              <a:t> implementation “dirty bucket”</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Article level de-duplication (OU)</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Test-cases developed</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Biodiversity lit. markup (KIT / OU / PENSOFT / NHM)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GoldenGATE</a:t>
            </a:r>
            <a:r>
              <a:rPr lang="en-US" sz="1200" kern="1200" dirty="0" smtClean="0">
                <a:solidFill>
                  <a:schemeClr val="tx1"/>
                </a:solidFill>
                <a:effectLst/>
                <a:latin typeface="Arial" charset="0"/>
                <a:ea typeface="ＭＳ Ｐゴシック" charset="0"/>
                <a:cs typeface="+mn-cs"/>
              </a:rPr>
              <a:t> simplified &amp; extended, </a:t>
            </a:r>
            <a:r>
              <a:rPr lang="en-US" sz="1200" kern="1200" dirty="0" err="1" smtClean="0">
                <a:solidFill>
                  <a:schemeClr val="tx1"/>
                </a:solidFill>
                <a:effectLst/>
                <a:latin typeface="Arial" charset="0"/>
                <a:ea typeface="ＭＳ Ｐゴシック" charset="0"/>
                <a:cs typeface="+mn-cs"/>
              </a:rPr>
              <a:t>ZooKeys</a:t>
            </a:r>
            <a:r>
              <a:rPr lang="en-US" sz="1200" kern="1200" dirty="0" smtClean="0">
                <a:solidFill>
                  <a:schemeClr val="tx1"/>
                </a:solidFill>
                <a:effectLst/>
                <a:latin typeface="Arial" charset="0"/>
                <a:ea typeface="ＭＳ Ｐゴシック" charset="0"/>
                <a:cs typeface="+mn-cs"/>
              </a:rPr>
              <a:t> lit. markup review</a:t>
            </a:r>
            <a:endParaRPr lang="en-GB" sz="1200" kern="1200" dirty="0" smtClean="0">
              <a:solidFill>
                <a:schemeClr val="tx1"/>
              </a:solidFill>
              <a:effectLst/>
              <a:latin typeface="Arial" charset="0"/>
              <a:ea typeface="ＭＳ Ｐゴシック" charset="0"/>
              <a:cs typeface="+mn-cs"/>
            </a:endParaRPr>
          </a:p>
          <a:p>
            <a:endParaRPr lang="en-GB" dirty="0" smtClean="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CCC0C7E-9BEE-DE4C-AA99-207E7A4AB2AA}" type="slidenum">
              <a:rPr lang="en-US"/>
              <a:pPr/>
              <a:t>11</a:t>
            </a:fld>
            <a:endParaRPr lang="en-US"/>
          </a:p>
        </p:txBody>
      </p:sp>
      <p:sp>
        <p:nvSpPr>
          <p:cNvPr id="142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EA3D986-BE18-984B-8B6F-331AAFB9A9E5}" type="slidenum">
              <a:rPr lang="en-US" sz="1200"/>
              <a:pPr algn="r"/>
              <a:t>11</a:t>
            </a:fld>
            <a:endParaRPr lang="en-US" sz="1200"/>
          </a:p>
        </p:txBody>
      </p:sp>
      <p:sp>
        <p:nvSpPr>
          <p:cNvPr id="1423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234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11: </a:t>
            </a:r>
            <a:r>
              <a:rPr lang="en-GB" b="1" dirty="0">
                <a:latin typeface="Times New Roman" charset="0"/>
              </a:rPr>
              <a:t>WP8: Ecol. &amp; conservation data </a:t>
            </a:r>
            <a:r>
              <a:rPr lang="en-GB" b="1" dirty="0" err="1">
                <a:latin typeface="Times New Roman" charset="0"/>
              </a:rPr>
              <a:t>mobalisation</a:t>
            </a:r>
            <a:endParaRPr lang="en-GB" b="1" dirty="0">
              <a:latin typeface="Times New Roman" charset="0"/>
            </a:endParaRPr>
          </a:p>
          <a:p>
            <a:r>
              <a:rPr lang="en-GB" sz="1200" kern="1200" dirty="0" smtClean="0">
                <a:solidFill>
                  <a:schemeClr val="tx1"/>
                </a:solidFill>
                <a:effectLst/>
                <a:latin typeface="Arial" charset="0"/>
                <a:ea typeface="ＭＳ Ｐゴシック" charset="0"/>
                <a:cs typeface="ＭＳ Ｐゴシック" charset="0"/>
              </a:rPr>
              <a:t>HCMR, </a:t>
            </a:r>
            <a:r>
              <a:rPr lang="en-GB" sz="1200" kern="1200" dirty="0" err="1" smtClean="0">
                <a:solidFill>
                  <a:schemeClr val="tx1"/>
                </a:solidFill>
                <a:effectLst/>
                <a:latin typeface="Arial" charset="0"/>
                <a:ea typeface="ＭＳ Ｐゴシック" charset="0"/>
                <a:cs typeface="ＭＳ Ｐゴシック" charset="0"/>
              </a:rPr>
              <a:t>MfN</a:t>
            </a:r>
            <a:r>
              <a:rPr lang="en-GB" sz="1200" kern="1200" dirty="0" smtClean="0">
                <a:solidFill>
                  <a:schemeClr val="tx1"/>
                </a:solidFill>
                <a:effectLst/>
                <a:latin typeface="Arial" charset="0"/>
                <a:ea typeface="ＭＳ Ｐゴシック" charset="0"/>
                <a:cs typeface="ＭＳ Ｐゴシック" charset="0"/>
              </a:rPr>
              <a:t>, </a:t>
            </a:r>
            <a:r>
              <a:rPr lang="en-GB" sz="1200" kern="1200" dirty="0" err="1" smtClean="0">
                <a:solidFill>
                  <a:schemeClr val="tx1"/>
                </a:solidFill>
                <a:effectLst/>
                <a:latin typeface="Arial" charset="0"/>
                <a:ea typeface="ＭＳ Ｐゴシック" charset="0"/>
                <a:cs typeface="ＭＳ Ｐゴシック" charset="0"/>
              </a:rPr>
              <a:t>Vizz</a:t>
            </a:r>
            <a:r>
              <a:rPr lang="en-GB" sz="1200" kern="1200" dirty="0" smtClean="0">
                <a:solidFill>
                  <a:schemeClr val="tx1"/>
                </a:solidFill>
                <a:effectLst/>
                <a:latin typeface="Arial" charset="0"/>
                <a:ea typeface="ＭＳ Ｐゴシック" charset="0"/>
                <a:cs typeface="ＭＳ Ｐゴシック" charset="0"/>
              </a:rPr>
              <a:t>, PENSOFT, GBIF </a:t>
            </a:r>
          </a:p>
          <a:p>
            <a:pPr lvl="0"/>
            <a:r>
              <a:rPr lang="en-US" sz="1200" kern="1200" dirty="0" smtClean="0">
                <a:solidFill>
                  <a:schemeClr val="tx1"/>
                </a:solidFill>
                <a:effectLst/>
                <a:latin typeface="Arial" charset="0"/>
                <a:ea typeface="ＭＳ Ｐゴシック" charset="0"/>
                <a:cs typeface="ＭＳ Ｐゴシック" charset="0"/>
              </a:rPr>
              <a:t> Cit. Net. for the Obs. of Marine </a:t>
            </a:r>
            <a:r>
              <a:rPr lang="en-US" sz="1200" kern="1200" dirty="0" err="1" smtClean="0">
                <a:solidFill>
                  <a:schemeClr val="tx1"/>
                </a:solidFill>
                <a:effectLst/>
                <a:latin typeface="Arial" charset="0"/>
                <a:ea typeface="ＭＳ Ｐゴシック" charset="0"/>
                <a:cs typeface="ＭＳ Ｐゴシック" charset="0"/>
              </a:rPr>
              <a:t>BiodivERsity</a:t>
            </a:r>
            <a:r>
              <a:rPr lang="en-US" sz="1200" kern="1200" dirty="0" smtClean="0">
                <a:solidFill>
                  <a:schemeClr val="tx1"/>
                </a:solidFill>
                <a:effectLst/>
                <a:latin typeface="Arial" charset="0"/>
                <a:ea typeface="ＭＳ Ｐゴシック" charset="0"/>
                <a:cs typeface="ＭＳ Ｐゴシック" charset="0"/>
              </a:rPr>
              <a:t> (HCMR)</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COMBER dive club </a:t>
            </a:r>
            <a:r>
              <a:rPr lang="en-US" sz="1200" kern="1200" dirty="0" err="1" smtClean="0">
                <a:solidFill>
                  <a:schemeClr val="tx1"/>
                </a:solidFill>
                <a:effectLst/>
                <a:latin typeface="Arial" charset="0"/>
                <a:ea typeface="ＭＳ Ｐゴシック" charset="0"/>
                <a:cs typeface="+mn-cs"/>
              </a:rPr>
              <a:t>programme</a:t>
            </a:r>
            <a:r>
              <a:rPr lang="en-US" sz="1200" kern="1200" dirty="0" smtClean="0">
                <a:solidFill>
                  <a:schemeClr val="tx1"/>
                </a:solidFill>
                <a:effectLst/>
                <a:latin typeface="Arial" charset="0"/>
                <a:ea typeface="ＭＳ Ｐゴシック" charset="0"/>
                <a:cs typeface="+mn-cs"/>
              </a:rPr>
              <a:t> &amp; 2 papers</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GBIF data improvement (GBIF)</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Algorithms for misinterpretations &amp; costal regions</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Ecol. &amp; conservation module (HCMR)</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Routines for indices written (starts Feb. </a:t>
            </a:r>
            <a:r>
              <a:rPr lang="en-US" sz="1200" kern="1200" dirty="0" err="1" smtClean="0">
                <a:solidFill>
                  <a:schemeClr val="tx1"/>
                </a:solidFill>
                <a:effectLst/>
                <a:latin typeface="Arial" charset="0"/>
                <a:ea typeface="ＭＳ Ｐゴシック" charset="0"/>
                <a:cs typeface="+mn-cs"/>
              </a:rPr>
              <a:t>yr</a:t>
            </a:r>
            <a:r>
              <a:rPr lang="en-US" sz="1200" kern="1200" dirty="0" smtClean="0">
                <a:solidFill>
                  <a:schemeClr val="tx1"/>
                </a:solidFill>
                <a:effectLst/>
                <a:latin typeface="Arial" charset="0"/>
                <a:ea typeface="ＭＳ Ｐゴシック" charset="0"/>
                <a:cs typeface="+mn-cs"/>
              </a:rPr>
              <a:t> 2)</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Mobile field recording (</a:t>
            </a:r>
            <a:r>
              <a:rPr lang="en-US" sz="1200" kern="1200" dirty="0" err="1" smtClean="0">
                <a:solidFill>
                  <a:schemeClr val="tx1"/>
                </a:solidFill>
                <a:effectLst/>
                <a:latin typeface="Arial" charset="0"/>
                <a:ea typeface="ＭＳ Ｐゴシック" charset="0"/>
                <a:cs typeface="ＭＳ Ｐゴシック" charset="0"/>
              </a:rPr>
              <a:t>MfN</a:t>
            </a:r>
            <a:r>
              <a:rPr lang="en-US" sz="1200" kern="120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Review report (immature tech., mobile style sheets) </a:t>
            </a:r>
            <a:endParaRPr lang="en-GB" sz="1200" kern="1200" dirty="0" smtClean="0">
              <a:solidFill>
                <a:schemeClr val="tx1"/>
              </a:solidFill>
              <a:effectLst/>
              <a:latin typeface="Arial" charset="0"/>
              <a:ea typeface="ＭＳ Ｐゴシック" charset="0"/>
              <a:cs typeface="+mn-cs"/>
            </a:endParaRPr>
          </a:p>
          <a:p>
            <a:r>
              <a:rPr lang="en-GB" sz="1200" kern="1200" dirty="0" smtClean="0">
                <a:solidFill>
                  <a:schemeClr val="tx1"/>
                </a:solidFill>
                <a:effectLst/>
                <a:latin typeface="Arial" charset="0"/>
                <a:ea typeface="ＭＳ Ｐゴシック" charset="0"/>
                <a:cs typeface="ＭＳ Ｐゴシック" charset="0"/>
              </a:rPr>
              <a:t> </a:t>
            </a:r>
          </a:p>
          <a:p>
            <a:pPr lvl="1" eaLnBrk="1" hangingPunct="1">
              <a:lnSpc>
                <a:spcPct val="80000"/>
              </a:lnSpc>
              <a:spcBef>
                <a:spcPct val="50000"/>
              </a:spcBef>
              <a:buFont typeface="Wingdings" charset="0"/>
              <a:buChar char="§"/>
            </a:pPr>
            <a:endParaRPr lang="en-US" sz="1400" dirty="0" smtClean="0"/>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E34008F-E921-EF41-BCE6-17A8A3943F5F}" type="slidenum">
              <a:rPr lang="en-US"/>
              <a:pPr/>
              <a:t>12</a:t>
            </a:fld>
            <a:endParaRPr lang="en-US"/>
          </a:p>
        </p:txBody>
      </p:sp>
      <p:sp>
        <p:nvSpPr>
          <p:cNvPr id="154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A54E563-4F64-1F43-8C13-72131FCFD686}" type="slidenum">
              <a:rPr lang="en-US" sz="1200"/>
              <a:pPr algn="r"/>
              <a:t>12</a:t>
            </a:fld>
            <a:endParaRPr lang="en-US" sz="1200"/>
          </a:p>
        </p:txBody>
      </p:sp>
      <p:sp>
        <p:nvSpPr>
          <p:cNvPr id="15462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462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b="1" dirty="0" smtClean="0">
                <a:latin typeface="Times New Roman" charset="0"/>
              </a:rPr>
              <a:t>Slide 17: Key Impacts</a:t>
            </a:r>
          </a:p>
          <a:p>
            <a:r>
              <a:rPr lang="en-GB" sz="1200" kern="1200" dirty="0" smtClean="0">
                <a:solidFill>
                  <a:schemeClr val="tx1"/>
                </a:solidFill>
                <a:effectLst/>
                <a:latin typeface="Arial" charset="0"/>
                <a:ea typeface="ＭＳ Ｐゴシック" charset="0"/>
                <a:cs typeface="ＭＳ Ｐゴシック" charset="0"/>
              </a:rPr>
              <a:t>This slide puts some figures on some key elements of these activities, which provide a measure of the impact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is having. </a:t>
            </a:r>
          </a:p>
          <a:p>
            <a:r>
              <a:rPr lang="en-US" sz="1200" kern="1200" dirty="0" smtClean="0">
                <a:solidFill>
                  <a:schemeClr val="tx1"/>
                </a:solidFill>
                <a:effectLst/>
                <a:latin typeface="Arial" charset="0"/>
                <a:ea typeface="ＭＳ Ｐゴシック" charset="0"/>
                <a:cs typeface="ＭＳ Ｐゴシック" charset="0"/>
              </a:rPr>
              <a:t>Scratchpad Usage</a:t>
            </a:r>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 </a:t>
            </a:r>
          </a:p>
          <a:p>
            <a:r>
              <a:rPr lang="en-GB" sz="1200" kern="1200" dirty="0" smtClean="0">
                <a:solidFill>
                  <a:schemeClr val="tx1"/>
                </a:solidFill>
                <a:effectLst/>
                <a:latin typeface="Arial" charset="0"/>
                <a:ea typeface="ＭＳ Ｐゴシック" charset="0"/>
                <a:cs typeface="ＭＳ Ｐゴシック" charset="0"/>
              </a:rPr>
              <a:t>With respect to the Scratchpads there has been substantial growth in the number of users and the number of project sites that have been established during 2011. You can see from this grate that the rate of growth has rapidly accelerated. This has just started to tail off at the end of 2011 as we advised new users to wait until the new version of the Scratchpads has been released next month. Nevertheless, the growth is still very significant. </a:t>
            </a:r>
          </a:p>
          <a:p>
            <a:r>
              <a:rPr lang="en-GB" sz="1200" kern="1200" dirty="0" smtClean="0">
                <a:solidFill>
                  <a:schemeClr val="tx1"/>
                </a:solidFill>
                <a:effectLst/>
                <a:latin typeface="Arial" charset="0"/>
                <a:ea typeface="ＭＳ Ｐゴシック" charset="0"/>
                <a:cs typeface="ＭＳ Ｐゴシック" charset="0"/>
              </a:rPr>
              <a:t>In terms of publications we published the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special issue looking an e-infrastructures for data publishing. This includes 20 papers looking at different data publishing platforms, modules of software and crucially how people are using the infrastructure. In fact half of the special issue (10 papers) was devoted to this topic of how people are using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infrastructure and these papers were written by members of the user community.</a:t>
            </a:r>
          </a:p>
          <a:p>
            <a:r>
              <a:rPr lang="en-GB" sz="1200" kern="1200" dirty="0" smtClean="0">
                <a:solidFill>
                  <a:schemeClr val="tx1"/>
                </a:solidFill>
                <a:effectLst/>
                <a:latin typeface="Arial" charset="0"/>
                <a:ea typeface="ＭＳ Ｐゴシック" charset="0"/>
                <a:cs typeface="ＭＳ Ｐゴシック" charset="0"/>
              </a:rPr>
              <a:t> </a:t>
            </a:r>
          </a:p>
          <a:p>
            <a:r>
              <a:rPr lang="en-US" sz="1200" kern="1200" dirty="0" err="1" smtClean="0">
                <a:solidFill>
                  <a:schemeClr val="tx1"/>
                </a:solidFill>
                <a:effectLst/>
                <a:latin typeface="Arial" charset="0"/>
                <a:ea typeface="ＭＳ Ｐゴシック" charset="0"/>
                <a:cs typeface="ＭＳ Ｐゴシック" charset="0"/>
              </a:rPr>
              <a:t>ViBRANT</a:t>
            </a:r>
            <a:r>
              <a:rPr lang="en-US" sz="1200" kern="1200" dirty="0" smtClean="0">
                <a:solidFill>
                  <a:schemeClr val="tx1"/>
                </a:solidFill>
                <a:effectLst/>
                <a:latin typeface="Arial" charset="0"/>
                <a:ea typeface="ＭＳ Ｐゴシック" charset="0"/>
                <a:cs typeface="ＭＳ Ｐゴシック" charset="0"/>
              </a:rPr>
              <a:t> project partners have taken given </a:t>
            </a:r>
            <a:r>
              <a:rPr lang="en-GB" sz="1200" kern="1200" dirty="0" smtClean="0">
                <a:solidFill>
                  <a:schemeClr val="tx1"/>
                </a:solidFill>
                <a:effectLst/>
                <a:latin typeface="Arial" charset="0"/>
                <a:ea typeface="ＭＳ Ｐゴシック" charset="0"/>
                <a:cs typeface="ＭＳ Ｐゴシック" charset="0"/>
              </a:rPr>
              <a:t>3</a:t>
            </a:r>
            <a:r>
              <a:rPr lang="en-US" sz="1200" kern="1200" dirty="0" smtClean="0">
                <a:solidFill>
                  <a:schemeClr val="tx1"/>
                </a:solidFill>
                <a:effectLst/>
                <a:latin typeface="Arial" charset="0"/>
                <a:ea typeface="ＭＳ Ｐゴシック" charset="0"/>
                <a:cs typeface="ＭＳ Ｐゴシック" charset="0"/>
              </a:rPr>
              <a:t>2 presentations in the first year of the project, and attended 26 workshops, produced 3 flyers, attended 2 exhibitions and produced 2 posters.</a:t>
            </a:r>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Finally we have the Scripting Life opening conference in Paris which had</a:t>
            </a:r>
            <a:r>
              <a:rPr lang="en-GB" sz="1200" kern="1200" dirty="0" smtClean="0">
                <a:solidFill>
                  <a:schemeClr val="tx1"/>
                </a:solidFill>
                <a:effectLst/>
                <a:latin typeface="Arial" charset="0"/>
                <a:ea typeface="ＭＳ Ｐゴシック" charset="0"/>
                <a:cs typeface="ＭＳ Ｐゴシック" charset="0"/>
              </a:rPr>
              <a:t> 55 delegates and included a further 47 presentations (although most of these were lightening talks) covering various parts of the biodiversity informatics landscape.</a:t>
            </a:r>
          </a:p>
          <a:p>
            <a:endParaRPr lang="en-GB" dirty="0" smtClean="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D28083-AA39-1745-BD97-54A5392E93C6}" type="slidenum">
              <a:rPr lang="en-US"/>
              <a:pPr/>
              <a:t>2</a:t>
            </a:fld>
            <a:endParaRPr lang="en-US"/>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0D16FB-E340-0A40-9C63-1A94731E2521}" type="slidenum">
              <a:rPr lang="en-US" sz="1200"/>
              <a:pPr algn="r"/>
              <a:t>2</a:t>
            </a:fld>
            <a:endParaRPr lang="en-US" sz="1200"/>
          </a:p>
        </p:txBody>
      </p:sp>
      <p:sp>
        <p:nvSpPr>
          <p:cNvPr id="9933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9933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4: </a:t>
            </a:r>
            <a:r>
              <a:rPr lang="en-US" b="1" dirty="0" err="1" smtClean="0"/>
              <a:t>ViBRANTs</a:t>
            </a:r>
            <a:r>
              <a:rPr lang="en-US" b="1" dirty="0" smtClean="0"/>
              <a:t> contribution</a:t>
            </a:r>
            <a:endParaRPr lang="en-GB" b="1" dirty="0">
              <a:latin typeface="Times New Roman" charset="0"/>
            </a:endParaRPr>
          </a:p>
          <a:p>
            <a:endParaRPr lang="en-GB" dirty="0" smtClean="0">
              <a:latin typeface="Times New Roman" charset="0"/>
            </a:endParaRPr>
          </a:p>
          <a:p>
            <a:r>
              <a:rPr lang="en-GB" sz="1200" kern="1200" dirty="0" smtClean="0">
                <a:solidFill>
                  <a:schemeClr val="tx1"/>
                </a:solidFill>
                <a:effectLst/>
                <a:latin typeface="Arial" charset="0"/>
                <a:ea typeface="ＭＳ Ｐゴシック" charset="0"/>
                <a:cs typeface="ＭＳ Ｐゴシック" charset="0"/>
              </a:rPr>
              <a:t>To do this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has put together</a:t>
            </a:r>
            <a:r>
              <a:rPr lang="en-US" sz="1200" kern="1200" dirty="0" smtClean="0">
                <a:solidFill>
                  <a:schemeClr val="tx1"/>
                </a:solidFill>
                <a:effectLst/>
                <a:latin typeface="Arial" charset="0"/>
                <a:ea typeface="ＭＳ Ｐゴシック" charset="0"/>
                <a:cs typeface="ＭＳ Ｐゴシック" charset="0"/>
              </a:rPr>
              <a:t> a consortium of 17 partners in 9 different countries, all of whom are specialists in managing and building services on biodiversity data. Either in terms of interoperability, workflows, services, information modeling &amp; user support. The goal of </a:t>
            </a:r>
            <a:r>
              <a:rPr lang="en-US" sz="1200" kern="1200" dirty="0" err="1" smtClean="0">
                <a:solidFill>
                  <a:schemeClr val="tx1"/>
                </a:solidFill>
                <a:effectLst/>
                <a:latin typeface="Arial" charset="0"/>
                <a:ea typeface="ＭＳ Ｐゴシック" charset="0"/>
                <a:cs typeface="ＭＳ Ｐゴシック" charset="0"/>
              </a:rPr>
              <a:t>ViBRANT</a:t>
            </a:r>
            <a:r>
              <a:rPr lang="en-US" sz="1200" kern="1200" dirty="0" smtClean="0">
                <a:solidFill>
                  <a:schemeClr val="tx1"/>
                </a:solidFill>
                <a:effectLst/>
                <a:latin typeface="Arial" charset="0"/>
                <a:ea typeface="ＭＳ Ｐゴシック" charset="0"/>
                <a:cs typeface="ＭＳ Ｐゴシック" charset="0"/>
              </a:rPr>
              <a:t> is to federate the activities of these partners in order to provide a more effective framework for European Biodiversity Research. </a:t>
            </a:r>
            <a:endParaRPr lang="en-GB"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D28083-AA39-1745-BD97-54A5392E93C6}" type="slidenum">
              <a:rPr lang="en-US"/>
              <a:pPr/>
              <a:t>3</a:t>
            </a:fld>
            <a:endParaRPr lang="en-US"/>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0D16FB-E340-0A40-9C63-1A94731E2521}" type="slidenum">
              <a:rPr lang="en-US" sz="1200"/>
              <a:pPr algn="r"/>
              <a:t>3</a:t>
            </a:fld>
            <a:endParaRPr lang="en-US" sz="1200"/>
          </a:p>
        </p:txBody>
      </p:sp>
      <p:sp>
        <p:nvSpPr>
          <p:cNvPr id="9933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9933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3: </a:t>
            </a:r>
            <a:r>
              <a:rPr lang="en-US" b="1" dirty="0" smtClean="0"/>
              <a:t>Biodiversity informatics landscape</a:t>
            </a:r>
            <a:endParaRPr lang="en-GB" b="1" dirty="0">
              <a:latin typeface="Times New Roman" charset="0"/>
            </a:endParaRPr>
          </a:p>
          <a:p>
            <a:r>
              <a:rPr lang="en-GB" sz="1200" kern="1200" dirty="0" smtClean="0">
                <a:solidFill>
                  <a:schemeClr val="tx1"/>
                </a:solidFill>
                <a:effectLst/>
                <a:latin typeface="Arial" charset="0"/>
                <a:ea typeface="ＭＳ Ｐゴシック" charset="0"/>
                <a:cs typeface="ＭＳ Ｐゴシック" charset="0"/>
              </a:rPr>
              <a:t>This figure shows in broadest terms of the world of biodiversity informatics. Purple boxes are the basic categories of data we are interested in, ranging from genotype and phenotypic information through ecology to data on human effects on biodiversity and biodiversity loss. The yellow boxes show the kinds of biodiversity information products that are generated for these data and are used within biodiversity science. Finally the blank text (which is very small) next to the boxes, are example systems that hold information relevant to each type of information.</a:t>
            </a:r>
          </a:p>
          <a:p>
            <a:r>
              <a:rPr lang="en-GB" sz="1200" kern="1200" dirty="0" smtClean="0">
                <a:solidFill>
                  <a:schemeClr val="tx1"/>
                </a:solidFill>
                <a:effectLst/>
                <a:latin typeface="Arial" charset="0"/>
                <a:ea typeface="ＭＳ Ｐゴシック" charset="0"/>
                <a:cs typeface="ＭＳ Ｐゴシック" charset="0"/>
              </a:rPr>
              <a:t> </a:t>
            </a:r>
          </a:p>
          <a:p>
            <a:r>
              <a:rPr lang="en-GB" sz="1200" kern="1200" dirty="0" smtClean="0">
                <a:solidFill>
                  <a:schemeClr val="tx1"/>
                </a:solidFill>
                <a:effectLst/>
                <a:latin typeface="Arial" charset="0"/>
                <a:ea typeface="ＭＳ Ｐゴシック" charset="0"/>
                <a:cs typeface="ＭＳ Ｐゴシック" charset="0"/>
              </a:rPr>
              <a:t>Now there are three (or possibly four) fundamental problems that the community have in navigation this information. Firstly the </a:t>
            </a:r>
            <a:r>
              <a:rPr lang="en-US" sz="1200" kern="1200" dirty="0" smtClean="0">
                <a:solidFill>
                  <a:schemeClr val="tx1"/>
                </a:solidFill>
                <a:effectLst/>
                <a:latin typeface="Arial" charset="0"/>
                <a:ea typeface="ＭＳ Ｐゴシック" charset="0"/>
                <a:cs typeface="ＭＳ Ｐゴシック" charset="0"/>
              </a:rPr>
              <a:t>landscape of these systems and data is extremely complex, fragmented &amp; hard to navigate. This is made worse by the fact that there are many different audiences for these kinds of information, each requiring their own specific presentations for these data. Also we have needs for these kinds of information across many different scales. </a:t>
            </a:r>
            <a:r>
              <a:rPr lang="en-GB" sz="1200" kern="1200" dirty="0" smtClean="0">
                <a:solidFill>
                  <a:schemeClr val="tx1"/>
                </a:solidFill>
                <a:effectLst/>
                <a:latin typeface="Arial" charset="0"/>
                <a:ea typeface="ＭＳ Ｐゴシック" charset="0"/>
                <a:cs typeface="ＭＳ Ｐゴシック" charset="0"/>
              </a:rPr>
              <a:t>Much of the science we are doing, especially in the field of taxonomy and biodiversity studies, need to happen on a global scale. It requires global standards for software to talk to each other, global workflows to make that process of interaction seamless. However, the practice of taxonomy happens locally. Local groups of scientists, using local infrastructures, and usually with local funders carry it out. </a:t>
            </a:r>
          </a:p>
          <a:p>
            <a:r>
              <a:rPr lang="en-GB" sz="1200" kern="1200" dirty="0" smtClean="0">
                <a:solidFill>
                  <a:schemeClr val="tx1"/>
                </a:solidFill>
                <a:effectLst/>
                <a:latin typeface="Arial" charset="0"/>
                <a:ea typeface="ＭＳ Ｐゴシック" charset="0"/>
                <a:cs typeface="ＭＳ Ｐゴシック" charset="0"/>
              </a:rPr>
              <a:t> </a:t>
            </a:r>
          </a:p>
          <a:p>
            <a:r>
              <a:rPr lang="en-GB" sz="1200" kern="1200" dirty="0" smtClean="0">
                <a:solidFill>
                  <a:schemeClr val="tx1"/>
                </a:solidFill>
                <a:effectLst/>
                <a:latin typeface="Arial" charset="0"/>
                <a:ea typeface="ＭＳ Ｐゴシック" charset="0"/>
                <a:cs typeface="ＭＳ Ｐゴシック" charset="0"/>
              </a:rPr>
              <a:t>So the real challenge is to link these fragmented activities, to many tem accessible for many audiences across many scales, and to do this in a sustainable way. This is fundamentally the problem that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in conjunction with a number of other initiatives, is trying to address.</a:t>
            </a:r>
            <a:endParaRPr lang="en-GB"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D28083-AA39-1745-BD97-54A5392E93C6}" type="slidenum">
              <a:rPr lang="en-US"/>
              <a:pPr/>
              <a:t>4</a:t>
            </a:fld>
            <a:endParaRPr lang="en-US"/>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0D16FB-E340-0A40-9C63-1A94731E2521}" type="slidenum">
              <a:rPr lang="en-US" sz="1200"/>
              <a:pPr algn="r"/>
              <a:t>4</a:t>
            </a:fld>
            <a:endParaRPr lang="en-US" sz="1200"/>
          </a:p>
        </p:txBody>
      </p:sp>
      <p:sp>
        <p:nvSpPr>
          <p:cNvPr id="9933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9933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5: </a:t>
            </a:r>
            <a:r>
              <a:rPr lang="en-GB" b="1" dirty="0" err="1" smtClean="0">
                <a:latin typeface="Times New Roman" charset="0"/>
              </a:rPr>
              <a:t>ViBRANT’s</a:t>
            </a:r>
            <a:r>
              <a:rPr lang="en-GB" b="1" dirty="0" smtClean="0">
                <a:latin typeface="Times New Roman" charset="0"/>
              </a:rPr>
              <a:t> goals</a:t>
            </a:r>
          </a:p>
          <a:p>
            <a:r>
              <a:rPr lang="en-GB" sz="1200" kern="1200" dirty="0" smtClean="0">
                <a:solidFill>
                  <a:schemeClr val="tx1"/>
                </a:solidFill>
                <a:effectLst/>
                <a:latin typeface="Arial" charset="0"/>
                <a:ea typeface="ＭＳ Ｐゴシック" charset="0"/>
                <a:cs typeface="ＭＳ Ｐゴシック" charset="0"/>
              </a:rPr>
              <a:t>The goal of the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project is expressed through our Vision, our Position and our Mission statements, which are shown here. </a:t>
            </a:r>
          </a:p>
          <a:p>
            <a:r>
              <a:rPr lang="en-GB" sz="1200" kern="1200" dirty="0" smtClean="0">
                <a:solidFill>
                  <a:schemeClr val="tx1"/>
                </a:solidFill>
                <a:effectLst/>
                <a:latin typeface="Arial" charset="0"/>
                <a:ea typeface="ＭＳ Ｐゴシック" charset="0"/>
                <a:cs typeface="ＭＳ Ｐゴシック" charset="0"/>
              </a:rPr>
              <a:t> </a:t>
            </a:r>
          </a:p>
          <a:p>
            <a:r>
              <a:rPr lang="en-GB" sz="1200" kern="1200" dirty="0" err="1" smtClean="0">
                <a:solidFill>
                  <a:schemeClr val="tx1"/>
                </a:solidFill>
                <a:effectLst/>
                <a:latin typeface="Arial" charset="0"/>
                <a:ea typeface="ＭＳ Ｐゴシック" charset="0"/>
                <a:cs typeface="ＭＳ Ｐゴシック" charset="0"/>
              </a:rPr>
              <a:t>ViBRANT’s</a:t>
            </a:r>
            <a:r>
              <a:rPr lang="en-GB" sz="1200" kern="1200" dirty="0" smtClean="0">
                <a:solidFill>
                  <a:schemeClr val="tx1"/>
                </a:solidFill>
                <a:effectLst/>
                <a:latin typeface="Arial" charset="0"/>
                <a:ea typeface="ＭＳ Ｐゴシック" charset="0"/>
                <a:cs typeface="ＭＳ Ｐゴシック" charset="0"/>
              </a:rPr>
              <a:t> Vision is to </a:t>
            </a:r>
            <a:r>
              <a:rPr lang="en-US" sz="1200" kern="1200" dirty="0" smtClean="0">
                <a:solidFill>
                  <a:schemeClr val="tx1"/>
                </a:solidFill>
                <a:effectLst/>
                <a:latin typeface="Arial" charset="0"/>
                <a:ea typeface="ＭＳ Ｐゴシック" charset="0"/>
                <a:cs typeface="ＭＳ Ｐゴシック" charset="0"/>
              </a:rPr>
              <a:t>connect up the people, data &amp; science of biodiversity</a:t>
            </a:r>
            <a:r>
              <a:rPr lang="en-GB" sz="1200" kern="1200" dirty="0" smtClean="0">
                <a:solidFill>
                  <a:schemeClr val="tx1"/>
                </a:solidFill>
                <a:effectLst/>
                <a:latin typeface="Arial" charset="0"/>
                <a:ea typeface="ＭＳ Ｐゴシック" charset="0"/>
                <a:cs typeface="ＭＳ Ｐゴシック" charset="0"/>
              </a:rPr>
              <a:t>, with a focus on Europe, but with an eye on the global landscape of activities. Our position (the way we want to be seen as a project) is through the </a:t>
            </a:r>
            <a:r>
              <a:rPr lang="en-US" sz="1200" kern="1200" dirty="0" smtClean="0">
                <a:solidFill>
                  <a:schemeClr val="tx1"/>
                </a:solidFill>
                <a:effectLst/>
                <a:latin typeface="Arial" charset="0"/>
                <a:ea typeface="ＭＳ Ｐゴシック" charset="0"/>
                <a:cs typeface="ＭＳ Ｐゴシック" charset="0"/>
              </a:rPr>
              <a:t>open &amp; sustainable development of a federated network of biodiversity informatics infrastructures. With out overall mission to Facilitate the mobilization, sharing, reuse and publication of biodiversity data. </a:t>
            </a:r>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 </a:t>
            </a:r>
          </a:p>
          <a:p>
            <a:r>
              <a:rPr lang="en-GB" sz="1200" kern="1200" dirty="0" smtClean="0">
                <a:solidFill>
                  <a:schemeClr val="tx1"/>
                </a:solidFill>
                <a:effectLst/>
                <a:latin typeface="Arial" charset="0"/>
                <a:ea typeface="ＭＳ Ｐゴシック" charset="0"/>
                <a:cs typeface="ＭＳ Ｐゴシック" charset="0"/>
              </a:rPr>
              <a:t>We are doing this through a series of NETWORKING, SERVICE, and RESEARCH </a:t>
            </a:r>
            <a:r>
              <a:rPr lang="en-GB" sz="1200" kern="1200" dirty="0" err="1" smtClean="0">
                <a:solidFill>
                  <a:schemeClr val="tx1"/>
                </a:solidFill>
                <a:effectLst/>
                <a:latin typeface="Arial" charset="0"/>
                <a:ea typeface="ＭＳ Ｐゴシック" charset="0"/>
                <a:cs typeface="ＭＳ Ｐゴシック" charset="0"/>
              </a:rPr>
              <a:t>workpackages</a:t>
            </a:r>
            <a:r>
              <a:rPr lang="en-GB" sz="1200" kern="1200" dirty="0" smtClean="0">
                <a:solidFill>
                  <a:schemeClr val="tx1"/>
                </a:solidFill>
                <a:effectLst/>
                <a:latin typeface="Arial" charset="0"/>
                <a:ea typeface="ＭＳ Ｐゴシック" charset="0"/>
                <a:cs typeface="ＭＳ Ｐゴシック" charset="0"/>
              </a:rPr>
              <a:t> which are broken into the major activities shown in this diagram, which I colloquially called </a:t>
            </a:r>
            <a:r>
              <a:rPr lang="en-US" sz="1200" kern="1200" dirty="0" smtClean="0">
                <a:solidFill>
                  <a:schemeClr val="tx1"/>
                </a:solidFill>
                <a:effectLst/>
                <a:latin typeface="Arial" charset="0"/>
                <a:ea typeface="ＭＳ Ｐゴシック" charset="0"/>
                <a:cs typeface="ＭＳ Ｐゴシック" charset="0"/>
              </a:rPr>
              <a:t>“the</a:t>
            </a:r>
            <a:r>
              <a:rPr lang="en-GB" sz="1200" kern="1200" dirty="0" smtClean="0">
                <a:solidFill>
                  <a:schemeClr val="tx1"/>
                </a:solidFill>
                <a:effectLst/>
                <a:latin typeface="Arial" charset="0"/>
                <a:ea typeface="ＭＳ Ｐゴシック" charset="0"/>
                <a:cs typeface="ＭＳ Ｐゴシック" charset="0"/>
              </a:rPr>
              <a:t>e chromosome” because this is in effect the DNA of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a:t>
            </a:r>
          </a:p>
          <a:p>
            <a:r>
              <a:rPr lang="en-GB" sz="1200" kern="1200" dirty="0" smtClean="0">
                <a:solidFill>
                  <a:schemeClr val="tx1"/>
                </a:solidFill>
                <a:effectLst/>
                <a:latin typeface="Arial" charset="0"/>
                <a:ea typeface="ＭＳ Ｐゴシック" charset="0"/>
                <a:cs typeface="ＭＳ Ｐゴシック" charset="0"/>
              </a:rPr>
              <a:t> </a:t>
            </a:r>
          </a:p>
          <a:p>
            <a:r>
              <a:rPr lang="en-GB" sz="1200" kern="1200" dirty="0" smtClean="0">
                <a:solidFill>
                  <a:schemeClr val="tx1"/>
                </a:solidFill>
                <a:effectLst/>
                <a:latin typeface="Arial" charset="0"/>
                <a:ea typeface="ＭＳ Ｐゴシック" charset="0"/>
                <a:cs typeface="ＭＳ Ｐゴシック" charset="0"/>
              </a:rPr>
              <a:t>Our networking Activities are split into 4 </a:t>
            </a:r>
            <a:r>
              <a:rPr lang="en-GB" sz="1200" kern="1200" dirty="0" err="1" smtClean="0">
                <a:solidFill>
                  <a:schemeClr val="tx1"/>
                </a:solidFill>
                <a:effectLst/>
                <a:latin typeface="Arial" charset="0"/>
                <a:ea typeface="ＭＳ Ｐゴシック" charset="0"/>
                <a:cs typeface="ＭＳ Ｐゴシック" charset="0"/>
              </a:rPr>
              <a:t>workpackages</a:t>
            </a:r>
            <a:r>
              <a:rPr lang="en-GB" sz="1200" kern="1200" dirty="0" smtClean="0">
                <a:solidFill>
                  <a:schemeClr val="tx1"/>
                </a:solidFill>
                <a:effectLst/>
                <a:latin typeface="Arial" charset="0"/>
                <a:ea typeface="ＭＳ Ｐゴシック" charset="0"/>
                <a:cs typeface="ＭＳ Ｐゴシック" charset="0"/>
              </a:rPr>
              <a:t>. These are WP3, which is primarily about training and study of our user community, which feeds bask into our development work plan. WP4 is about standardisation in its broadest sense and WP8 is about the more effective mobilisation of taxonomic data into the ecological and conservation communities</a:t>
            </a:r>
          </a:p>
          <a:p>
            <a:r>
              <a:rPr lang="en-GB" sz="1200" kern="1200" dirty="0" smtClean="0">
                <a:solidFill>
                  <a:schemeClr val="tx1"/>
                </a:solidFill>
                <a:effectLst/>
                <a:latin typeface="Arial" charset="0"/>
                <a:ea typeface="ＭＳ Ｐゴシック" charset="0"/>
                <a:cs typeface="ＭＳ Ｐゴシック" charset="0"/>
              </a:rPr>
              <a:t>Our service activities are split into two </a:t>
            </a:r>
            <a:r>
              <a:rPr lang="en-GB" sz="1200" kern="1200" dirty="0" err="1" smtClean="0">
                <a:solidFill>
                  <a:schemeClr val="tx1"/>
                </a:solidFill>
                <a:effectLst/>
                <a:latin typeface="Arial" charset="0"/>
                <a:ea typeface="ＭＳ Ｐゴシック" charset="0"/>
                <a:cs typeface="ＭＳ Ｐゴシック" charset="0"/>
              </a:rPr>
              <a:t>workpackages</a:t>
            </a:r>
            <a:r>
              <a:rPr lang="en-GB" sz="1200" kern="1200" dirty="0" smtClean="0">
                <a:solidFill>
                  <a:schemeClr val="tx1"/>
                </a:solidFill>
                <a:effectLst/>
                <a:latin typeface="Arial" charset="0"/>
                <a:ea typeface="ＭＳ Ｐゴシック" charset="0"/>
                <a:cs typeface="ＭＳ Ｐゴシック" charset="0"/>
              </a:rPr>
              <a:t> and primarily concern data analysis and publishing services on data within the network. </a:t>
            </a:r>
          </a:p>
          <a:p>
            <a:r>
              <a:rPr lang="en-GB" sz="1200" kern="1200" dirty="0" smtClean="0">
                <a:solidFill>
                  <a:schemeClr val="tx1"/>
                </a:solidFill>
                <a:effectLst/>
                <a:latin typeface="Arial" charset="0"/>
                <a:ea typeface="ＭＳ Ｐゴシック" charset="0"/>
                <a:cs typeface="ＭＳ Ｐゴシック" charset="0"/>
              </a:rPr>
              <a:t>Finally under our two research </a:t>
            </a:r>
            <a:r>
              <a:rPr lang="en-GB" sz="1200" kern="1200" dirty="0" err="1" smtClean="0">
                <a:solidFill>
                  <a:schemeClr val="tx1"/>
                </a:solidFill>
                <a:effectLst/>
                <a:latin typeface="Arial" charset="0"/>
                <a:ea typeface="ＭＳ Ｐゴシック" charset="0"/>
                <a:cs typeface="ＭＳ Ｐゴシック" charset="0"/>
              </a:rPr>
              <a:t>workpackages</a:t>
            </a:r>
            <a:r>
              <a:rPr lang="en-GB" sz="1200" kern="1200" dirty="0" smtClean="0">
                <a:solidFill>
                  <a:schemeClr val="tx1"/>
                </a:solidFill>
                <a:effectLst/>
                <a:latin typeface="Arial" charset="0"/>
                <a:ea typeface="ＭＳ Ｐゴシック" charset="0"/>
                <a:cs typeface="ＭＳ Ｐゴシック" charset="0"/>
              </a:rPr>
              <a:t> are about enhancing and expanding our technical architecture. WP2 primarily concerns the technical architecture of the Scratchpads, which are a central hub component of </a:t>
            </a:r>
            <a:r>
              <a:rPr lang="en-GB" sz="1200" kern="1200" dirty="0" err="1" smtClean="0">
                <a:solidFill>
                  <a:schemeClr val="tx1"/>
                </a:solidFill>
                <a:effectLst/>
                <a:latin typeface="Arial" charset="0"/>
                <a:ea typeface="ＭＳ Ｐゴシック" charset="0"/>
                <a:cs typeface="ＭＳ Ｐゴシック" charset="0"/>
              </a:rPr>
              <a:t>ViBRANT</a:t>
            </a:r>
            <a:r>
              <a:rPr lang="en-GB" sz="1200" kern="1200" dirty="0" smtClean="0">
                <a:solidFill>
                  <a:schemeClr val="tx1"/>
                </a:solidFill>
                <a:effectLst/>
                <a:latin typeface="Arial" charset="0"/>
                <a:ea typeface="ＭＳ Ｐゴシック" charset="0"/>
                <a:cs typeface="ＭＳ Ｐゴシック" charset="0"/>
              </a:rPr>
              <a:t> and provide the mechanism with which we reach out users. WP7 is concerned with access and extraction of information from biodiversity literature, which is a fundamental resource to the biodiversity science community. </a:t>
            </a:r>
          </a:p>
          <a:p>
            <a:endParaRPr lang="en-GB" b="1"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EA0D37D-EEE4-2041-B4BC-9F2B15996922}" type="slidenum">
              <a:rPr lang="en-US"/>
              <a:pPr/>
              <a:t>5</a:t>
            </a:fld>
            <a:endParaRPr lang="en-US"/>
          </a:p>
        </p:txBody>
      </p:sp>
      <p:sp>
        <p:nvSpPr>
          <p:cNvPr id="1382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A3BC460-4926-B749-BBD0-08E479497466}" type="slidenum">
              <a:rPr lang="en-US" sz="1200"/>
              <a:pPr algn="r"/>
              <a:t>5</a:t>
            </a:fld>
            <a:endParaRPr lang="en-US" sz="1200"/>
          </a:p>
        </p:txBody>
      </p:sp>
      <p:sp>
        <p:nvSpPr>
          <p:cNvPr id="1382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382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smtClean="0">
                <a:latin typeface="Times New Roman" charset="0"/>
              </a:rPr>
              <a:t>Slide 14: </a:t>
            </a:r>
            <a:r>
              <a:rPr lang="en-GB" b="1" dirty="0">
                <a:latin typeface="Times New Roman" charset="0"/>
              </a:rPr>
              <a:t>WP2: Technical architecture</a:t>
            </a:r>
          </a:p>
          <a:p>
            <a:r>
              <a:rPr lang="en-GB" sz="1200" kern="1200" dirty="0" smtClean="0">
                <a:solidFill>
                  <a:schemeClr val="tx1"/>
                </a:solidFill>
                <a:effectLst/>
                <a:latin typeface="Arial" charset="0"/>
                <a:ea typeface="ＭＳ Ｐゴシック" charset="0"/>
                <a:cs typeface="ＭＳ Ｐゴシック" charset="0"/>
              </a:rPr>
              <a:t>NHM with BGBM </a:t>
            </a:r>
          </a:p>
          <a:p>
            <a:pPr lvl="0"/>
            <a:r>
              <a:rPr lang="en-US" sz="1200" kern="1200" dirty="0" smtClean="0">
                <a:solidFill>
                  <a:schemeClr val="tx1"/>
                </a:solidFill>
                <a:effectLst/>
                <a:latin typeface="Arial" charset="0"/>
                <a:ea typeface="ＭＳ Ｐゴシック" charset="0"/>
                <a:cs typeface="ＭＳ Ｐゴシック" charset="0"/>
              </a:rPr>
              <a:t> Distributed Scratchpad hosting (NHM / BGBM)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Mirroring &amp; failover</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New hosting infrastructure (NHM)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Aegir &gt; new hosts easy to add (Kew, MBL, GBIF)</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Scratchpad upgrade SP1 &gt; SP2 (NHM)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Complete rewrite, Drupal 6 to 7, 70 contrib. 45 SP modules</a:t>
            </a:r>
            <a:endParaRPr lang="en-GB" sz="1200" kern="1200" dirty="0" smtClean="0">
              <a:solidFill>
                <a:schemeClr val="tx1"/>
              </a:solidFill>
              <a:effectLst/>
              <a:latin typeface="Arial" charset="0"/>
              <a:ea typeface="ＭＳ Ｐゴシック" charset="0"/>
              <a:cs typeface="+mn-cs"/>
            </a:endParaRPr>
          </a:p>
          <a:p>
            <a:endParaRPr lang="en-GB" dirty="0">
              <a:latin typeface="Times New Roman" charset="0"/>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E5A0012-45EB-584D-8EBB-E50E781258EF}" type="slidenum">
              <a:rPr lang="en-US"/>
              <a:pPr/>
              <a:t>6</a:t>
            </a:fld>
            <a:endParaRPr lang="en-US"/>
          </a:p>
        </p:txBody>
      </p:sp>
      <p:sp>
        <p:nvSpPr>
          <p:cNvPr id="144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28B5E85-2918-3B4F-B142-A203B52931DA}" type="slidenum">
              <a:rPr lang="en-US" sz="1200"/>
              <a:pPr algn="r"/>
              <a:t>6</a:t>
            </a:fld>
            <a:endParaRPr lang="en-US" sz="1200"/>
          </a:p>
        </p:txBody>
      </p:sp>
      <p:sp>
        <p:nvSpPr>
          <p:cNvPr id="14438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438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9: </a:t>
            </a:r>
            <a:r>
              <a:rPr lang="en-GB" b="1" dirty="0">
                <a:latin typeface="Times New Roman" charset="0"/>
              </a:rPr>
              <a:t>WP3: Training, outreach &amp; community support</a:t>
            </a:r>
          </a:p>
          <a:p>
            <a:r>
              <a:rPr lang="en-GB" sz="1200" kern="1200" dirty="0" smtClean="0">
                <a:solidFill>
                  <a:schemeClr val="tx1"/>
                </a:solidFill>
                <a:effectLst/>
                <a:latin typeface="Arial" charset="0"/>
                <a:ea typeface="ＭＳ Ｐゴシック" charset="0"/>
                <a:cs typeface="ＭＳ Ｐゴシック" charset="0"/>
              </a:rPr>
              <a:t>RBINS with VU &amp; NHM </a:t>
            </a:r>
          </a:p>
          <a:p>
            <a:pPr lvl="0"/>
            <a:r>
              <a:rPr lang="en-US" sz="1200" kern="1200" dirty="0" smtClean="0">
                <a:solidFill>
                  <a:schemeClr val="tx1"/>
                </a:solidFill>
                <a:effectLst/>
                <a:latin typeface="Arial" charset="0"/>
                <a:ea typeface="ＭＳ Ｐゴシック" charset="0"/>
                <a:cs typeface="ＭＳ Ｐゴシック" charset="0"/>
              </a:rPr>
              <a:t> Training (RBINS / NHM)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6 courses, ambassador </a:t>
            </a:r>
            <a:r>
              <a:rPr lang="en-US" sz="1200" kern="1200" dirty="0" err="1" smtClean="0">
                <a:solidFill>
                  <a:schemeClr val="tx1"/>
                </a:solidFill>
                <a:effectLst/>
                <a:latin typeface="Arial" charset="0"/>
                <a:ea typeface="ＭＳ Ｐゴシック" charset="0"/>
                <a:cs typeface="+mn-cs"/>
              </a:rPr>
              <a:t>programme</a:t>
            </a:r>
            <a:r>
              <a:rPr lang="en-US" sz="1200" kern="1200" dirty="0" smtClean="0">
                <a:solidFill>
                  <a:schemeClr val="tx1"/>
                </a:solidFill>
                <a:effectLst/>
                <a:latin typeface="Arial" charset="0"/>
                <a:ea typeface="ＭＳ Ｐゴシック" charset="0"/>
                <a:cs typeface="+mn-cs"/>
              </a:rPr>
              <a:t> (12) &amp; integrated help syst.</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User study (VU)</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Soc. study of user needs &amp; user metrics &gt; inform </a:t>
            </a:r>
            <a:r>
              <a:rPr lang="en-US" sz="1200" kern="1200" dirty="0" err="1" smtClean="0">
                <a:solidFill>
                  <a:schemeClr val="tx1"/>
                </a:solidFill>
                <a:effectLst/>
                <a:latin typeface="Arial" charset="0"/>
                <a:ea typeface="ＭＳ Ｐゴシック" charset="0"/>
                <a:cs typeface="+mn-cs"/>
              </a:rPr>
              <a:t>yr</a:t>
            </a:r>
            <a:r>
              <a:rPr lang="en-US" sz="1200" kern="1200" dirty="0" smtClean="0">
                <a:solidFill>
                  <a:schemeClr val="tx1"/>
                </a:solidFill>
                <a:effectLst/>
                <a:latin typeface="Arial" charset="0"/>
                <a:ea typeface="ＭＳ Ｐゴシック" charset="0"/>
                <a:cs typeface="+mn-cs"/>
              </a:rPr>
              <a:t> 2 activities</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Outreach (RBINS / UNITS)</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Help desk, promotion &amp; bug / feature request management</a:t>
            </a:r>
            <a:endParaRPr lang="en-GB" sz="1200" kern="1200" dirty="0" smtClean="0">
              <a:solidFill>
                <a:schemeClr val="tx1"/>
              </a:solidFill>
              <a:effectLst/>
              <a:latin typeface="Arial" charset="0"/>
              <a:ea typeface="ＭＳ Ｐゴシック" charset="0"/>
              <a:cs typeface="+mn-cs"/>
            </a:endParaRPr>
          </a:p>
          <a:p>
            <a:endParaRPr lang="en-GB" dirty="0">
              <a:latin typeface="Times New Roman" charset="0"/>
            </a:endParaRPr>
          </a:p>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9A6089-BFE0-4C4E-8369-B56748ABE652}" type="slidenum">
              <a:rPr lang="en-US"/>
              <a:pPr/>
              <a:t>7</a:t>
            </a:fld>
            <a:endParaRPr lang="en-US"/>
          </a:p>
        </p:txBody>
      </p:sp>
      <p:sp>
        <p:nvSpPr>
          <p:cNvPr id="1402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8545829-A9AD-8E43-AB87-5BB56C49E23D}" type="slidenum">
              <a:rPr lang="en-US" sz="1200"/>
              <a:pPr algn="r"/>
              <a:t>7</a:t>
            </a:fld>
            <a:endParaRPr lang="en-US" sz="1200"/>
          </a:p>
        </p:txBody>
      </p:sp>
      <p:sp>
        <p:nvSpPr>
          <p:cNvPr id="1402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0292"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10: </a:t>
            </a:r>
            <a:r>
              <a:rPr lang="en-GB" b="1" dirty="0">
                <a:latin typeface="Times New Roman" charset="0"/>
              </a:rPr>
              <a:t>WP4: Standardisation</a:t>
            </a:r>
          </a:p>
          <a:p>
            <a:r>
              <a:rPr lang="en-GB" sz="1200" kern="1200" dirty="0" err="1" smtClean="0">
                <a:solidFill>
                  <a:schemeClr val="tx1"/>
                </a:solidFill>
                <a:effectLst/>
                <a:latin typeface="Arial" charset="0"/>
                <a:ea typeface="ＭＳ Ｐゴシック" charset="0"/>
                <a:cs typeface="ＭＳ Ｐゴシック" charset="0"/>
              </a:rPr>
              <a:t>UvA</a:t>
            </a:r>
            <a:r>
              <a:rPr lang="en-GB" sz="1200" kern="1200" dirty="0" smtClean="0">
                <a:solidFill>
                  <a:schemeClr val="tx1"/>
                </a:solidFill>
                <a:effectLst/>
                <a:latin typeface="Arial" charset="0"/>
                <a:ea typeface="ＭＳ Ｐゴシック" charset="0"/>
                <a:cs typeface="ＭＳ Ｐゴシック" charset="0"/>
              </a:rPr>
              <a:t> with JKI, PENSOFT, GBIF, BGMB</a:t>
            </a:r>
          </a:p>
          <a:p>
            <a:pPr lvl="0"/>
            <a:r>
              <a:rPr lang="en-US" sz="1200" kern="1200" dirty="0" smtClean="0">
                <a:solidFill>
                  <a:schemeClr val="tx1"/>
                </a:solidFill>
                <a:effectLst/>
                <a:latin typeface="Arial" charset="0"/>
                <a:ea typeface="ＭＳ Ｐゴシック" charset="0"/>
                <a:cs typeface="ＭＳ Ｐゴシック" charset="0"/>
              </a:rPr>
              <a:t> Controlled vocabularies / ontologies (GBIF / JKI)</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GBIF task group report, TDWG KOS symposium, </a:t>
            </a:r>
            <a:r>
              <a:rPr lang="en-US" sz="1200" kern="1200" dirty="0" err="1" smtClean="0">
                <a:solidFill>
                  <a:schemeClr val="tx1"/>
                </a:solidFill>
                <a:effectLst/>
                <a:latin typeface="Arial" charset="0"/>
                <a:ea typeface="ＭＳ Ｐゴシック" charset="0"/>
                <a:cs typeface="+mn-cs"/>
              </a:rPr>
              <a:t>Sp</a:t>
            </a:r>
            <a:r>
              <a:rPr lang="en-US" sz="1200" kern="1200" dirty="0" smtClean="0">
                <a:solidFill>
                  <a:schemeClr val="tx1"/>
                </a:solidFill>
                <a:effectLst/>
                <a:latin typeface="Arial" charset="0"/>
                <a:ea typeface="ＭＳ Ｐゴシック" charset="0"/>
                <a:cs typeface="+mn-cs"/>
              </a:rPr>
              <a:t>-ID vocab.</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Standards control (JKI)</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Species-ID (Sem. Media Wiki [RDF]), vocabs. , licensing</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Cross-platform data integration (BGBM, </a:t>
            </a:r>
            <a:r>
              <a:rPr lang="en-US" sz="1200" kern="1200" dirty="0" err="1" smtClean="0">
                <a:solidFill>
                  <a:schemeClr val="tx1"/>
                </a:solidFill>
                <a:effectLst/>
                <a:latin typeface="Arial" charset="0"/>
                <a:ea typeface="ＭＳ Ｐゴシック" charset="0"/>
                <a:cs typeface="ＭＳ Ｐゴシック" charset="0"/>
              </a:rPr>
              <a:t>UvA</a:t>
            </a:r>
            <a:r>
              <a:rPr lang="en-US" sz="1200" kern="120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DwC</a:t>
            </a:r>
            <a:r>
              <a:rPr lang="en-US" sz="1200" kern="1200" dirty="0" smtClean="0">
                <a:solidFill>
                  <a:schemeClr val="tx1"/>
                </a:solidFill>
                <a:effectLst/>
                <a:latin typeface="Arial" charset="0"/>
                <a:ea typeface="ＭＳ Ｐゴシック" charset="0"/>
                <a:cs typeface="+mn-cs"/>
              </a:rPr>
              <a:t>-A module for SP2, feeds to CDM in yr. 2</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Liaise with major initiatives (</a:t>
            </a:r>
            <a:r>
              <a:rPr lang="en-US" sz="1200" kern="1200" dirty="0" err="1" smtClean="0">
                <a:solidFill>
                  <a:schemeClr val="tx1"/>
                </a:solidFill>
                <a:effectLst/>
                <a:latin typeface="Arial" charset="0"/>
                <a:ea typeface="ＭＳ Ｐゴシック" charset="0"/>
                <a:cs typeface="ＭＳ Ｐゴシック" charset="0"/>
              </a:rPr>
              <a:t>UvA</a:t>
            </a:r>
            <a:r>
              <a:rPr lang="en-US" sz="1200" kern="120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LifeWatch</a:t>
            </a:r>
            <a:r>
              <a:rPr lang="en-US" sz="1200" kern="1200" dirty="0" smtClean="0">
                <a:solidFill>
                  <a:schemeClr val="tx1"/>
                </a:solidFill>
                <a:effectLst/>
                <a:latin typeface="Arial" charset="0"/>
                <a:ea typeface="ＭＳ Ｐゴシック" charset="0"/>
                <a:cs typeface="+mn-cs"/>
              </a:rPr>
              <a:t>, PESI, EOL, BHL, EU-BON…</a:t>
            </a:r>
            <a:endParaRPr lang="en-GB" sz="1200" kern="1200" dirty="0" smtClean="0">
              <a:solidFill>
                <a:schemeClr val="tx1"/>
              </a:solidFill>
              <a:effectLst/>
              <a:latin typeface="Arial" charset="0"/>
              <a:ea typeface="ＭＳ Ｐゴシック" charset="0"/>
              <a:cs typeface="+mn-cs"/>
            </a:endParaRP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B55F9E0-07DB-F04B-856F-9E20D0A94B53}" type="slidenum">
              <a:rPr lang="en-US"/>
              <a:pPr/>
              <a:t>8</a:t>
            </a:fld>
            <a:endParaRPr lang="en-US"/>
          </a:p>
        </p:txBody>
      </p:sp>
      <p:sp>
        <p:nvSpPr>
          <p:cNvPr id="1484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381CAAC-F0FE-7A40-A200-182C5EB49CBA}" type="slidenum">
              <a:rPr lang="en-US" sz="1200"/>
              <a:pPr algn="r"/>
              <a:t>8</a:t>
            </a:fld>
            <a:endParaRPr lang="en-US" sz="1200"/>
          </a:p>
        </p:txBody>
      </p:sp>
      <p:sp>
        <p:nvSpPr>
          <p:cNvPr id="1484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848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a:latin typeface="Times New Roman" charset="0"/>
              </a:rPr>
              <a:t>Slide </a:t>
            </a:r>
            <a:r>
              <a:rPr lang="en-GB" b="1" dirty="0" smtClean="0">
                <a:latin typeface="Times New Roman" charset="0"/>
              </a:rPr>
              <a:t>12: </a:t>
            </a:r>
            <a:r>
              <a:rPr lang="en-GB" b="1" dirty="0">
                <a:latin typeface="Times New Roman" charset="0"/>
              </a:rPr>
              <a:t>WP5: Data services</a:t>
            </a:r>
          </a:p>
          <a:p>
            <a:r>
              <a:rPr lang="en-GB" sz="1200" kern="1200" dirty="0" smtClean="0">
                <a:solidFill>
                  <a:schemeClr val="tx1"/>
                </a:solidFill>
                <a:effectLst/>
                <a:latin typeface="Arial" charset="0"/>
                <a:ea typeface="ＭＳ Ｐゴシック" charset="0"/>
                <a:cs typeface="ＭＳ Ｐゴシック" charset="0"/>
              </a:rPr>
              <a:t>UOXF with UPMC, JKI, </a:t>
            </a:r>
            <a:r>
              <a:rPr lang="en-GB" sz="1200" kern="1200" dirty="0" err="1" smtClean="0">
                <a:solidFill>
                  <a:schemeClr val="tx1"/>
                </a:solidFill>
                <a:effectLst/>
                <a:latin typeface="Arial" charset="0"/>
                <a:ea typeface="ＭＳ Ｐゴシック" charset="0"/>
                <a:cs typeface="ＭＳ Ｐゴシック" charset="0"/>
              </a:rPr>
              <a:t>Vizz</a:t>
            </a:r>
            <a:r>
              <a:rPr lang="en-GB" sz="1200" kern="1200" dirty="0" smtClean="0">
                <a:solidFill>
                  <a:schemeClr val="tx1"/>
                </a:solidFill>
                <a:effectLst/>
                <a:latin typeface="Arial" charset="0"/>
                <a:ea typeface="ＭＳ Ｐゴシック" charset="0"/>
                <a:cs typeface="ＭＳ Ｐゴシック" charset="0"/>
              </a:rPr>
              <a:t>, </a:t>
            </a:r>
            <a:r>
              <a:rPr lang="en-GB" sz="1200" kern="1200" dirty="0" err="1" smtClean="0">
                <a:solidFill>
                  <a:schemeClr val="tx1"/>
                </a:solidFill>
                <a:effectLst/>
                <a:latin typeface="Arial" charset="0"/>
                <a:ea typeface="ＭＳ Ｐゴシック" charset="0"/>
                <a:cs typeface="ＭＳ Ｐゴシック" charset="0"/>
              </a:rPr>
              <a:t>UdIR</a:t>
            </a:r>
            <a:r>
              <a:rPr lang="en-GB"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 Oxford Batch Operation Engine (UOXF)</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Multi-platforms support for comp. intensive services</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Key construction (UPMC / </a:t>
            </a:r>
            <a:r>
              <a:rPr lang="en-US" sz="1200" kern="1200" dirty="0" err="1" smtClean="0">
                <a:solidFill>
                  <a:schemeClr val="tx1"/>
                </a:solidFill>
                <a:effectLst/>
                <a:latin typeface="Arial" charset="0"/>
                <a:ea typeface="ＭＳ Ｐゴシック" charset="0"/>
                <a:cs typeface="ＭＳ Ｐゴシック" charset="0"/>
              </a:rPr>
              <a:t>UdIR</a:t>
            </a:r>
            <a:r>
              <a:rPr lang="en-US" sz="1200" kern="120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Enhancements to Xper2 &amp; integration as a service</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a:t>
            </a:r>
            <a:r>
              <a:rPr lang="en-US" sz="1200" kern="1200" dirty="0" err="1" smtClean="0">
                <a:solidFill>
                  <a:schemeClr val="tx1"/>
                </a:solidFill>
                <a:effectLst/>
                <a:latin typeface="Arial" charset="0"/>
                <a:ea typeface="ＭＳ Ｐゴシック" charset="0"/>
                <a:cs typeface="ＭＳ Ｐゴシック" charset="0"/>
              </a:rPr>
              <a:t>GeoCat</a:t>
            </a:r>
            <a:r>
              <a:rPr lang="en-US" sz="1200" kern="1200" dirty="0" smtClean="0">
                <a:solidFill>
                  <a:schemeClr val="tx1"/>
                </a:solidFill>
                <a:effectLst/>
                <a:latin typeface="Arial" charset="0"/>
                <a:ea typeface="ＭＳ Ｐゴシック" charset="0"/>
                <a:cs typeface="ＭＳ Ｐゴシック" charset="0"/>
              </a:rPr>
              <a:t> conservation assessments (</a:t>
            </a:r>
            <a:r>
              <a:rPr lang="en-US" sz="1200" kern="1200" dirty="0" err="1" smtClean="0">
                <a:solidFill>
                  <a:schemeClr val="tx1"/>
                </a:solidFill>
                <a:effectLst/>
                <a:latin typeface="Arial" charset="0"/>
                <a:ea typeface="ＭＳ Ｐゴシック" charset="0"/>
                <a:cs typeface="ＭＳ Ｐゴシック" charset="0"/>
              </a:rPr>
              <a:t>Vizz</a:t>
            </a:r>
            <a:r>
              <a:rPr lang="en-US" sz="1200" kern="120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Import data, range maps, niche overlays</a:t>
            </a:r>
            <a:endParaRPr lang="en-GB" sz="1200" kern="1200" dirty="0" smtClean="0">
              <a:solidFill>
                <a:schemeClr val="tx1"/>
              </a:solidFill>
              <a:effectLst/>
              <a:latin typeface="Arial" charset="0"/>
              <a:ea typeface="ＭＳ Ｐゴシック" charset="0"/>
              <a:cs typeface="+mn-cs"/>
            </a:endParaRPr>
          </a:p>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51B981A-0987-7141-8A60-A746E0685716}" type="slidenum">
              <a:rPr lang="en-US"/>
              <a:pPr/>
              <a:t>9</a:t>
            </a:fld>
            <a:endParaRPr lang="en-US"/>
          </a:p>
        </p:txBody>
      </p:sp>
      <p:sp>
        <p:nvSpPr>
          <p:cNvPr id="1464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C98BFD6-755B-6748-86A4-6579070E8853}" type="slidenum">
              <a:rPr lang="en-US" sz="1200"/>
              <a:pPr algn="r"/>
              <a:t>9</a:t>
            </a:fld>
            <a:endParaRPr lang="en-US" sz="1200"/>
          </a:p>
        </p:txBody>
      </p:sp>
      <p:sp>
        <p:nvSpPr>
          <p:cNvPr id="14643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6436"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b="1" dirty="0" smtClean="0">
                <a:latin typeface="Times New Roman" charset="0"/>
              </a:rPr>
              <a:t>Slide 13: </a:t>
            </a:r>
            <a:r>
              <a:rPr lang="en-GB" b="1" dirty="0">
                <a:latin typeface="Times New Roman" charset="0"/>
              </a:rPr>
              <a:t>WP6: Scholarly publishing</a:t>
            </a:r>
          </a:p>
          <a:p>
            <a:r>
              <a:rPr lang="en-GB" sz="1200" kern="1200" dirty="0" smtClean="0">
                <a:solidFill>
                  <a:schemeClr val="tx1"/>
                </a:solidFill>
                <a:effectLst/>
                <a:latin typeface="Arial" charset="0"/>
                <a:ea typeface="ＭＳ Ｐゴシック" charset="0"/>
                <a:cs typeface="ＭＳ Ｐゴシック" charset="0"/>
              </a:rPr>
              <a:t>PENSOFT with NHM </a:t>
            </a:r>
          </a:p>
          <a:p>
            <a:pPr lvl="0"/>
            <a:r>
              <a:rPr lang="en-US" sz="1200" kern="1200" dirty="0" smtClean="0">
                <a:solidFill>
                  <a:schemeClr val="tx1"/>
                </a:solidFill>
                <a:effectLst/>
                <a:latin typeface="Arial" charset="0"/>
                <a:ea typeface="ＭＳ Ｐゴシック" charset="0"/>
                <a:cs typeface="ＭＳ Ｐゴシック" charset="0"/>
              </a:rPr>
              <a:t> XML Publication workflows for SP2 (PENSOFT / NHM)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Workshops, publishing from a Scratchpad to </a:t>
            </a:r>
            <a:r>
              <a:rPr lang="en-US" sz="1200" kern="1200" dirty="0" err="1" smtClean="0">
                <a:solidFill>
                  <a:schemeClr val="tx1"/>
                </a:solidFill>
                <a:effectLst/>
                <a:latin typeface="Arial" charset="0"/>
                <a:ea typeface="ＭＳ Ｐゴシック" charset="0"/>
                <a:cs typeface="+mn-cs"/>
              </a:rPr>
              <a:t>Zookeys</a:t>
            </a:r>
            <a:r>
              <a:rPr lang="en-US" sz="1200" kern="1200" dirty="0" smtClean="0">
                <a:solidFill>
                  <a:schemeClr val="tx1"/>
                </a:solidFill>
                <a:effectLst/>
                <a:latin typeface="Arial" charset="0"/>
                <a:ea typeface="ＭＳ Ｐゴシック" charset="0"/>
                <a:cs typeface="+mn-cs"/>
              </a:rPr>
              <a:t> &amp; </a:t>
            </a:r>
            <a:r>
              <a:rPr lang="en-US" sz="1200" kern="1200" dirty="0" err="1" smtClean="0">
                <a:solidFill>
                  <a:schemeClr val="tx1"/>
                </a:solidFill>
                <a:effectLst/>
                <a:latin typeface="Arial" charset="0"/>
                <a:ea typeface="ＭＳ Ｐゴシック" charset="0"/>
                <a:cs typeface="+mn-cs"/>
              </a:rPr>
              <a:t>Phytokeys</a:t>
            </a:r>
            <a:endParaRPr lang="en-GB" sz="1200" kern="1200" dirty="0" smtClean="0">
              <a:solidFill>
                <a:schemeClr val="tx1"/>
              </a:solidFill>
              <a:effectLst/>
              <a:latin typeface="Arial" charset="0"/>
              <a:ea typeface="ＭＳ Ｐゴシック" charset="0"/>
              <a:cs typeface="+mn-cs"/>
            </a:endParaRPr>
          </a:p>
          <a:p>
            <a:pPr lvl="1"/>
            <a:r>
              <a:rPr lang="en-US" sz="1200" kern="1200" dirty="0" smtClean="0">
                <a:solidFill>
                  <a:schemeClr val="tx1"/>
                </a:solidFill>
                <a:effectLst/>
                <a:latin typeface="Arial" charset="0"/>
                <a:ea typeface="ＭＳ Ｐゴシック" charset="0"/>
                <a:cs typeface="+mn-cs"/>
              </a:rPr>
              <a:t> Content pushed to multiple outlets (PENSOFT / NHM)</a:t>
            </a:r>
            <a:endParaRPr lang="en-GB" sz="1200" kern="1200" dirty="0" smtClean="0">
              <a:solidFill>
                <a:schemeClr val="tx1"/>
              </a:solidFill>
              <a:effectLst/>
              <a:latin typeface="Arial" charset="0"/>
              <a:ea typeface="ＭＳ Ｐゴシック" charset="0"/>
              <a:cs typeface="+mn-cs"/>
            </a:endParaRPr>
          </a:p>
          <a:p>
            <a:pPr lvl="1"/>
            <a:r>
              <a:rPr lang="en-US" sz="1200" kern="1200" dirty="0" smtClean="0">
                <a:solidFill>
                  <a:schemeClr val="tx1"/>
                </a:solidFill>
                <a:effectLst/>
                <a:latin typeface="Arial" charset="0"/>
                <a:ea typeface="ＭＳ Ｐゴシック" charset="0"/>
                <a:cs typeface="+mn-cs"/>
              </a:rPr>
              <a:t> EOL, Species-ID, GBIF</a:t>
            </a:r>
            <a:endParaRPr lang="en-GB" sz="1200" kern="1200" dirty="0" smtClean="0">
              <a:solidFill>
                <a:schemeClr val="tx1"/>
              </a:solidFill>
              <a:effectLst/>
              <a:latin typeface="Arial" charset="0"/>
              <a:ea typeface="ＭＳ Ｐゴシック" charset="0"/>
              <a:cs typeface="+mn-cs"/>
            </a:endParaRPr>
          </a:p>
          <a:p>
            <a:pPr lvl="0"/>
            <a:r>
              <a:rPr lang="en-US" sz="1200" kern="1200" dirty="0" smtClean="0">
                <a:solidFill>
                  <a:schemeClr val="tx1"/>
                </a:solidFill>
                <a:effectLst/>
                <a:latin typeface="Arial" charset="0"/>
                <a:ea typeface="ＭＳ Ｐゴシック" charset="0"/>
                <a:cs typeface="ＭＳ Ｐゴシック" charset="0"/>
              </a:rPr>
              <a:t> </a:t>
            </a:r>
            <a:r>
              <a:rPr lang="en-US" sz="1200" kern="1200" dirty="0" err="1" smtClean="0">
                <a:solidFill>
                  <a:schemeClr val="tx1"/>
                </a:solidFill>
                <a:effectLst/>
                <a:latin typeface="Arial" charset="0"/>
                <a:ea typeface="ＭＳ Ｐゴシック" charset="0"/>
                <a:cs typeface="ＭＳ Ｐゴシック" charset="0"/>
              </a:rPr>
              <a:t>ViBRANT</a:t>
            </a:r>
            <a:r>
              <a:rPr lang="en-US" sz="1200" kern="1200" dirty="0" smtClean="0">
                <a:solidFill>
                  <a:schemeClr val="tx1"/>
                </a:solidFill>
                <a:effectLst/>
                <a:latin typeface="Arial" charset="0"/>
                <a:ea typeface="ＭＳ Ｐゴシック" charset="0"/>
                <a:cs typeface="ＭＳ Ｐゴシック" charset="0"/>
              </a:rPr>
              <a:t> Special Issue (PENSOFT /NHM)</a:t>
            </a:r>
            <a:endParaRPr lang="en-GB" sz="1200" kern="1200" dirty="0" smtClean="0">
              <a:solidFill>
                <a:schemeClr val="tx1"/>
              </a:solidFill>
              <a:effectLst/>
              <a:latin typeface="Arial" charset="0"/>
              <a:ea typeface="ＭＳ Ｐゴシック" charset="0"/>
              <a:cs typeface="ＭＳ Ｐゴシック" charset="0"/>
            </a:endParaRPr>
          </a:p>
          <a:p>
            <a:pPr lvl="1"/>
            <a:r>
              <a:rPr lang="en-US" sz="1200" kern="1200" dirty="0" smtClean="0">
                <a:solidFill>
                  <a:schemeClr val="tx1"/>
                </a:solidFill>
                <a:effectLst/>
                <a:latin typeface="Arial" charset="0"/>
                <a:ea typeface="ＭＳ Ｐゴシック" charset="0"/>
                <a:cs typeface="+mn-cs"/>
              </a:rPr>
              <a:t> e-Infrastructures for Data publishing</a:t>
            </a:r>
            <a:endParaRPr lang="en-GB" sz="1200" kern="1200" dirty="0" smtClean="0">
              <a:solidFill>
                <a:schemeClr val="tx1"/>
              </a:solidFill>
              <a:effectLst/>
              <a:latin typeface="Arial" charset="0"/>
              <a:ea typeface="ＭＳ Ｐゴシック" charset="0"/>
              <a:cs typeface="+mn-cs"/>
            </a:endParaRPr>
          </a:p>
          <a:p>
            <a:pPr eaLnBrk="1" hangingPunct="1">
              <a:lnSpc>
                <a:spcPct val="80000"/>
              </a:lnSpc>
              <a:spcBef>
                <a:spcPct val="50000"/>
              </a:spcBef>
              <a:buFont typeface="Times" charset="0"/>
              <a:buNone/>
            </a:pPr>
            <a:endParaRPr lang="en-US" sz="1400" dirty="0" smtClean="0"/>
          </a:p>
          <a:p>
            <a:endParaRPr lang="en-GB"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7182" name="Picture 14" descr="Background-PowerpointSize2"/>
          <p:cNvPicPr>
            <a:picLocks noChangeAspect="1" noChangeArrowheads="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00" y="-6350"/>
            <a:ext cx="8910638" cy="68643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170" name="Rectangle 2"/>
          <p:cNvSpPr>
            <a:spLocks noGrp="1" noChangeArrowheads="1"/>
          </p:cNvSpPr>
          <p:nvPr>
            <p:ph type="ctrTitle"/>
          </p:nvPr>
        </p:nvSpPr>
        <p:spPr>
          <a:xfrm>
            <a:off x="5000625" y="3556000"/>
            <a:ext cx="3786188" cy="776288"/>
          </a:xfrm>
        </p:spPr>
        <p:txBody>
          <a:bodyPr/>
          <a:lstStyle>
            <a:lvl1pPr>
              <a:defRPr sz="2400" b="1"/>
            </a:lvl1pPr>
          </a:lstStyle>
          <a:p>
            <a:pPr lvl="0"/>
            <a:r>
              <a:rPr lang="en-US" noProof="0" smtClean="0"/>
              <a:t>Click to edit Master title style</a:t>
            </a:r>
          </a:p>
        </p:txBody>
      </p:sp>
      <p:sp>
        <p:nvSpPr>
          <p:cNvPr id="7171" name="Rectangle 3"/>
          <p:cNvSpPr>
            <a:spLocks noGrp="1" noChangeArrowheads="1"/>
          </p:cNvSpPr>
          <p:nvPr>
            <p:ph type="subTitle" idx="1"/>
          </p:nvPr>
        </p:nvSpPr>
        <p:spPr>
          <a:xfrm>
            <a:off x="4991100" y="4403725"/>
            <a:ext cx="3792538" cy="842963"/>
          </a:xfrm>
        </p:spPr>
        <p:txBody>
          <a:bodyPr/>
          <a:lstStyle>
            <a:lvl1pPr marL="0" indent="0">
              <a:defRPr sz="1800" i="1">
                <a:solidFill>
                  <a:srgbClr val="000080"/>
                </a:solidFill>
              </a:defRPr>
            </a:lvl1pPr>
          </a:lstStyle>
          <a:p>
            <a:pPr lvl="0"/>
            <a:r>
              <a:rPr lang="en-US" noProof="0" smtClean="0"/>
              <a:t>Click to edit Master subtitle style</a:t>
            </a:r>
          </a:p>
        </p:txBody>
      </p:sp>
      <p:pic>
        <p:nvPicPr>
          <p:cNvPr id="7187" name="Picture 19" descr="e-infrastructure-logo2"/>
          <p:cNvPicPr>
            <a:picLocks noChangeAspect="1" noChangeArrowheads="1"/>
          </p:cNvPicPr>
          <p:nvPr userDrawn="1"/>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88313" y="6448425"/>
            <a:ext cx="871537" cy="36036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88" name="Picture 20" descr="fp7logo2"/>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900" y="6359525"/>
            <a:ext cx="641350" cy="4762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194" name="Text Box 26"/>
          <p:cNvSpPr txBox="1">
            <a:spLocks noChangeArrowheads="1"/>
          </p:cNvSpPr>
          <p:nvPr userDrawn="1"/>
        </p:nvSpPr>
        <p:spPr bwMode="auto">
          <a:xfrm>
            <a:off x="8366125" y="360363"/>
            <a:ext cx="706438" cy="168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pPr algn="r"/>
            <a:r>
              <a:rPr lang="en-US" sz="500" i="1"/>
              <a:t>Virtual Biodiversity</a:t>
            </a:r>
          </a:p>
        </p:txBody>
      </p:sp>
      <p:sp>
        <p:nvSpPr>
          <p:cNvPr id="7195" name="Text Box 27"/>
          <p:cNvSpPr txBox="1">
            <a:spLocks noChangeArrowheads="1"/>
          </p:cNvSpPr>
          <p:nvPr userDrawn="1"/>
        </p:nvSpPr>
        <p:spPr bwMode="auto">
          <a:xfrm>
            <a:off x="8264525" y="219075"/>
            <a:ext cx="727075" cy="244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000">
                <a:latin typeface="Helvetica" charset="0"/>
              </a:rPr>
              <a:t>ViBRANT</a:t>
            </a:r>
          </a:p>
        </p:txBody>
      </p:sp>
      <p:pic>
        <p:nvPicPr>
          <p:cNvPr id="7196" name="Picture 28" descr="ViBRANT Logo BLACK Small"/>
          <p:cNvPicPr>
            <a:picLocks noChangeAspect="1" noChangeArrowheads="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94650" y="38100"/>
            <a:ext cx="636588" cy="4127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Footer Placeholder 3"/>
          <p:cNvSpPr>
            <a:spLocks noGrp="1"/>
          </p:cNvSpPr>
          <p:nvPr>
            <p:ph type="ftr" sz="quarter" idx="10"/>
          </p:nvPr>
        </p:nvSpPr>
        <p:spPr/>
        <p:txBody>
          <a:bodyPr/>
          <a:lstStyle>
            <a:lvl1pPr>
              <a:defRPr/>
            </a:lvl1pPr>
          </a:lstStyle>
          <a:p>
            <a:fld id="{75C96C11-1734-5040-8B50-617EEFA5B053}"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974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8625" y="631825"/>
            <a:ext cx="2201863" cy="507206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73038" y="631825"/>
            <a:ext cx="6453187" cy="50720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Footer Placeholder 3"/>
          <p:cNvSpPr>
            <a:spLocks noGrp="1"/>
          </p:cNvSpPr>
          <p:nvPr>
            <p:ph type="ftr" sz="quarter" idx="10"/>
          </p:nvPr>
        </p:nvSpPr>
        <p:spPr/>
        <p:txBody>
          <a:bodyPr/>
          <a:lstStyle>
            <a:lvl1pPr>
              <a:defRPr/>
            </a:lvl1pPr>
          </a:lstStyle>
          <a:p>
            <a:fld id="{0B7D1B7B-DFD6-6B46-A78E-C6D5BD4F7668}"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215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Footer Placeholder 3"/>
          <p:cNvSpPr>
            <a:spLocks noGrp="1"/>
          </p:cNvSpPr>
          <p:nvPr>
            <p:ph type="ftr" sz="quarter" idx="10"/>
          </p:nvPr>
        </p:nvSpPr>
        <p:spPr/>
        <p:txBody>
          <a:bodyPr/>
          <a:lstStyle>
            <a:lvl1pPr>
              <a:defRPr/>
            </a:lvl1pPr>
          </a:lstStyle>
          <a:p>
            <a:fld id="{D195EF0C-BCA4-8340-AF19-88A8939B3675}"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616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Footer Placeholder 3"/>
          <p:cNvSpPr>
            <a:spLocks noGrp="1"/>
          </p:cNvSpPr>
          <p:nvPr>
            <p:ph type="ftr" sz="quarter" idx="10"/>
          </p:nvPr>
        </p:nvSpPr>
        <p:spPr/>
        <p:txBody>
          <a:bodyPr/>
          <a:lstStyle>
            <a:lvl1pPr>
              <a:defRPr/>
            </a:lvl1pPr>
          </a:lstStyle>
          <a:p>
            <a:fld id="{B7A57461-727B-B84E-B8D8-160E3619543A}"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222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15950" y="15890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78350" y="15890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Footer Placeholder 4"/>
          <p:cNvSpPr>
            <a:spLocks noGrp="1"/>
          </p:cNvSpPr>
          <p:nvPr>
            <p:ph type="ftr" sz="quarter" idx="10"/>
          </p:nvPr>
        </p:nvSpPr>
        <p:spPr/>
        <p:txBody>
          <a:bodyPr/>
          <a:lstStyle>
            <a:lvl1pPr>
              <a:defRPr/>
            </a:lvl1pPr>
          </a:lstStyle>
          <a:p>
            <a:fld id="{8587D05C-5DD5-F54B-A898-008A15087F9E}"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376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Footer Placeholder 6"/>
          <p:cNvSpPr>
            <a:spLocks noGrp="1"/>
          </p:cNvSpPr>
          <p:nvPr>
            <p:ph type="ftr" sz="quarter" idx="10"/>
          </p:nvPr>
        </p:nvSpPr>
        <p:spPr/>
        <p:txBody>
          <a:bodyPr/>
          <a:lstStyle>
            <a:lvl1pPr>
              <a:defRPr/>
            </a:lvl1pPr>
          </a:lstStyle>
          <a:p>
            <a:fld id="{A43DA651-1246-F946-A96D-48319E0B434D}"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710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fld id="{BED544F7-EF74-4E4F-85A8-54B9EA82DC21}"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72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fld id="{F2C2ECAD-4970-374C-8C6C-B0735A71C622}"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502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Footer Placeholder 4"/>
          <p:cNvSpPr>
            <a:spLocks noGrp="1"/>
          </p:cNvSpPr>
          <p:nvPr>
            <p:ph type="ftr" sz="quarter" idx="10"/>
          </p:nvPr>
        </p:nvSpPr>
        <p:spPr/>
        <p:txBody>
          <a:bodyPr/>
          <a:lstStyle>
            <a:lvl1pPr>
              <a:defRPr/>
            </a:lvl1pPr>
          </a:lstStyle>
          <a:p>
            <a:fld id="{D81A3D15-A109-6343-A916-62A32D6D496D}"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406477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Footer Placeholder 4"/>
          <p:cNvSpPr>
            <a:spLocks noGrp="1"/>
          </p:cNvSpPr>
          <p:nvPr>
            <p:ph type="ftr" sz="quarter" idx="10"/>
          </p:nvPr>
        </p:nvSpPr>
        <p:spPr/>
        <p:txBody>
          <a:bodyPr/>
          <a:lstStyle>
            <a:lvl1pPr>
              <a:defRPr/>
            </a:lvl1pPr>
          </a:lstStyle>
          <a:p>
            <a:fld id="{786D9533-E17F-E243-B80C-FDC6A980C365}" type="slidenum">
              <a:rPr lang="en-US"/>
              <a:pPr/>
              <a:t>‹#›</a:t>
            </a:fld>
            <a:r>
              <a:rPr lang="en-US"/>
              <a:t> of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95033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15950" y="1589088"/>
            <a:ext cx="7772400"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2" name="Picture 8" descr="Header-PowerpointSize"/>
          <p:cNvPicPr>
            <a:picLocks noChangeAspect="1" noChangeArrowheads="1"/>
          </p:cNvPicPr>
          <p:nvPr userDrawn="1"/>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00" y="-6350"/>
            <a:ext cx="6689725" cy="58896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3" name="Picture 9" descr="Footer-PowerpointSize"/>
          <p:cNvPicPr>
            <a:picLocks noChangeAspect="1" noChangeArrowheads="1"/>
          </p:cNvPicPr>
          <p:nvPr userDrawn="1"/>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75" y="6270625"/>
            <a:ext cx="8763000" cy="58896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4" name="Picture 10" descr="e-infrastructure-logo2"/>
          <p:cNvPicPr>
            <a:picLocks noChangeAspect="1" noChangeArrowheads="1"/>
          </p:cNvPicPr>
          <p:nvPr userDrawn="1"/>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94663" y="6456363"/>
            <a:ext cx="871537" cy="36036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5" name="Picture 11" descr="fp7logo2"/>
          <p:cNvPicPr>
            <a:picLocks noChangeAspect="1" noChangeArrowheads="1"/>
          </p:cNvPicPr>
          <p:nvPr userDrawn="1"/>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250" y="6367463"/>
            <a:ext cx="641350" cy="4762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29" name="Rectangle 5"/>
          <p:cNvSpPr>
            <a:spLocks noGrp="1" noChangeArrowheads="1"/>
          </p:cNvSpPr>
          <p:nvPr>
            <p:ph type="ftr" sz="quarter" idx="3"/>
          </p:nvPr>
        </p:nvSpPr>
        <p:spPr bwMode="auto">
          <a:xfrm>
            <a:off x="3028950" y="6502400"/>
            <a:ext cx="2895600" cy="238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ctr">
              <a:defRPr sz="1200"/>
            </a:lvl1pPr>
          </a:lstStyle>
          <a:p>
            <a:fld id="{E1E62410-16CD-134B-9ECE-94D5F474FEB0}" type="slidenum">
              <a:rPr lang="en-US"/>
              <a:pPr/>
              <a:t>‹#›</a:t>
            </a:fld>
            <a:r>
              <a:rPr lang="en-US"/>
              <a:t> of </a:t>
            </a:r>
          </a:p>
        </p:txBody>
      </p:sp>
      <p:sp>
        <p:nvSpPr>
          <p:cNvPr id="1026" name="Rectangle 2"/>
          <p:cNvSpPr>
            <a:spLocks noGrp="1" noChangeArrowheads="1"/>
          </p:cNvSpPr>
          <p:nvPr>
            <p:ph type="title"/>
          </p:nvPr>
        </p:nvSpPr>
        <p:spPr bwMode="auto">
          <a:xfrm>
            <a:off x="173038" y="631825"/>
            <a:ext cx="8807450" cy="492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054" name="Group 30"/>
          <p:cNvGrpSpPr>
            <a:grpSpLocks/>
          </p:cNvGrpSpPr>
          <p:nvPr userDrawn="1"/>
        </p:nvGrpSpPr>
        <p:grpSpPr bwMode="auto">
          <a:xfrm>
            <a:off x="7994650" y="38100"/>
            <a:ext cx="1077913" cy="490538"/>
            <a:chOff x="5036" y="24"/>
            <a:chExt cx="679" cy="309"/>
          </a:xfrm>
        </p:grpSpPr>
        <p:sp>
          <p:nvSpPr>
            <p:cNvPr id="1051" name="Text Box 27"/>
            <p:cNvSpPr txBox="1">
              <a:spLocks noChangeArrowheads="1"/>
            </p:cNvSpPr>
            <p:nvPr userDrawn="1"/>
          </p:nvSpPr>
          <p:spPr bwMode="auto">
            <a:xfrm>
              <a:off x="5270" y="227"/>
              <a:ext cx="445" cy="10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pPr algn="r"/>
              <a:r>
                <a:rPr lang="en-US" sz="500" i="1"/>
                <a:t>Virtual Biodiversity</a:t>
              </a:r>
            </a:p>
          </p:txBody>
        </p:sp>
        <p:sp>
          <p:nvSpPr>
            <p:cNvPr id="1052" name="Text Box 28"/>
            <p:cNvSpPr txBox="1">
              <a:spLocks noChangeArrowheads="1"/>
            </p:cNvSpPr>
            <p:nvPr userDrawn="1"/>
          </p:nvSpPr>
          <p:spPr bwMode="auto">
            <a:xfrm>
              <a:off x="5206" y="138"/>
              <a:ext cx="458" cy="1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000">
                  <a:latin typeface="Helvetica" charset="0"/>
                </a:rPr>
                <a:t>ViBRANT</a:t>
              </a:r>
            </a:p>
          </p:txBody>
        </p:sp>
        <p:pic>
          <p:nvPicPr>
            <p:cNvPr id="1053" name="Picture 29" descr="ViBRANT Logo BLACK Small"/>
            <p:cNvPicPr>
              <a:picLocks noChangeAspect="1" noChangeArrowheads="1"/>
            </p:cNvPicPr>
            <p:nvPr userDrawn="1"/>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36" y="24"/>
              <a:ext cx="401" cy="26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rtl="0" fontAlgn="base">
        <a:spcBef>
          <a:spcPct val="0"/>
        </a:spcBef>
        <a:spcAft>
          <a:spcPct val="0"/>
        </a:spcAft>
        <a:defRPr sz="3200">
          <a:solidFill>
            <a:srgbClr val="000080"/>
          </a:solidFill>
          <a:latin typeface="+mj-lt"/>
          <a:ea typeface="+mj-ea"/>
          <a:cs typeface="+mj-cs"/>
        </a:defRPr>
      </a:lvl1pPr>
      <a:lvl2pPr algn="l" rtl="0" fontAlgn="base">
        <a:spcBef>
          <a:spcPct val="0"/>
        </a:spcBef>
        <a:spcAft>
          <a:spcPct val="0"/>
        </a:spcAft>
        <a:defRPr sz="3200">
          <a:solidFill>
            <a:srgbClr val="000080"/>
          </a:solidFill>
          <a:latin typeface="Arial" charset="0"/>
          <a:ea typeface="ＭＳ Ｐゴシック" charset="0"/>
          <a:cs typeface="ＭＳ Ｐゴシック" charset="0"/>
        </a:defRPr>
      </a:lvl2pPr>
      <a:lvl3pPr algn="l" rtl="0" fontAlgn="base">
        <a:spcBef>
          <a:spcPct val="0"/>
        </a:spcBef>
        <a:spcAft>
          <a:spcPct val="0"/>
        </a:spcAft>
        <a:defRPr sz="3200">
          <a:solidFill>
            <a:srgbClr val="000080"/>
          </a:solidFill>
          <a:latin typeface="Arial" charset="0"/>
          <a:ea typeface="ＭＳ Ｐゴシック" charset="0"/>
          <a:cs typeface="ＭＳ Ｐゴシック" charset="0"/>
        </a:defRPr>
      </a:lvl3pPr>
      <a:lvl4pPr algn="l" rtl="0" fontAlgn="base">
        <a:spcBef>
          <a:spcPct val="0"/>
        </a:spcBef>
        <a:spcAft>
          <a:spcPct val="0"/>
        </a:spcAft>
        <a:defRPr sz="3200">
          <a:solidFill>
            <a:srgbClr val="000080"/>
          </a:solidFill>
          <a:latin typeface="Arial" charset="0"/>
          <a:ea typeface="ＭＳ Ｐゴシック" charset="0"/>
          <a:cs typeface="ＭＳ Ｐゴシック" charset="0"/>
        </a:defRPr>
      </a:lvl4pPr>
      <a:lvl5pPr algn="l" rtl="0" fontAlgn="base">
        <a:spcBef>
          <a:spcPct val="0"/>
        </a:spcBef>
        <a:spcAft>
          <a:spcPct val="0"/>
        </a:spcAft>
        <a:defRPr sz="3200">
          <a:solidFill>
            <a:srgbClr val="000080"/>
          </a:solidFill>
          <a:latin typeface="Arial" charset="0"/>
          <a:ea typeface="ＭＳ Ｐゴシック" charset="0"/>
          <a:cs typeface="ＭＳ Ｐゴシック" charset="0"/>
        </a:defRPr>
      </a:lvl5pPr>
      <a:lvl6pPr marL="457200" algn="l" rtl="0" fontAlgn="base">
        <a:spcBef>
          <a:spcPct val="0"/>
        </a:spcBef>
        <a:spcAft>
          <a:spcPct val="0"/>
        </a:spcAft>
        <a:defRPr sz="3200">
          <a:solidFill>
            <a:srgbClr val="000080"/>
          </a:solidFill>
          <a:latin typeface="Arial" charset="0"/>
          <a:ea typeface="ＭＳ Ｐゴシック" charset="0"/>
          <a:cs typeface="ＭＳ Ｐゴシック" charset="0"/>
        </a:defRPr>
      </a:lvl6pPr>
      <a:lvl7pPr marL="914400" algn="l" rtl="0" fontAlgn="base">
        <a:spcBef>
          <a:spcPct val="0"/>
        </a:spcBef>
        <a:spcAft>
          <a:spcPct val="0"/>
        </a:spcAft>
        <a:defRPr sz="3200">
          <a:solidFill>
            <a:srgbClr val="000080"/>
          </a:solidFill>
          <a:latin typeface="Arial" charset="0"/>
          <a:ea typeface="ＭＳ Ｐゴシック" charset="0"/>
          <a:cs typeface="ＭＳ Ｐゴシック" charset="0"/>
        </a:defRPr>
      </a:lvl7pPr>
      <a:lvl8pPr marL="1371600" algn="l" rtl="0" fontAlgn="base">
        <a:spcBef>
          <a:spcPct val="0"/>
        </a:spcBef>
        <a:spcAft>
          <a:spcPct val="0"/>
        </a:spcAft>
        <a:defRPr sz="3200">
          <a:solidFill>
            <a:srgbClr val="000080"/>
          </a:solidFill>
          <a:latin typeface="Arial" charset="0"/>
          <a:ea typeface="ＭＳ Ｐゴシック" charset="0"/>
          <a:cs typeface="ＭＳ Ｐゴシック" charset="0"/>
        </a:defRPr>
      </a:lvl8pPr>
      <a:lvl9pPr marL="1828800" algn="l" rtl="0" fontAlgn="base">
        <a:spcBef>
          <a:spcPct val="0"/>
        </a:spcBef>
        <a:spcAft>
          <a:spcPct val="0"/>
        </a:spcAft>
        <a:defRPr sz="3200">
          <a:solidFill>
            <a:srgbClr val="000080"/>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defRPr sz="2000" b="1">
          <a:solidFill>
            <a:srgbClr val="000E69"/>
          </a:solidFill>
          <a:latin typeface="+mn-lt"/>
          <a:ea typeface="+mn-ea"/>
          <a:cs typeface="+mn-cs"/>
        </a:defRPr>
      </a:lvl1pPr>
      <a:lvl2pPr marL="742950" indent="-285750" algn="l" rtl="0" fontAlgn="base">
        <a:spcBef>
          <a:spcPct val="20000"/>
        </a:spcBef>
        <a:spcAft>
          <a:spcPct val="0"/>
        </a:spcAft>
        <a:buFont typeface="Times" charset="0"/>
        <a:buChar char="•"/>
        <a:defRPr>
          <a:solidFill>
            <a:srgbClr val="993333"/>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Font typeface="Times" charset="0"/>
        <a:buChar char="•"/>
        <a:defRPr sz="1600">
          <a:solidFill>
            <a:schemeClr val="tx1"/>
          </a:solidFill>
          <a:latin typeface="+mn-lt"/>
          <a:ea typeface="+mn-ea"/>
        </a:defRPr>
      </a:lvl4pPr>
      <a:lvl5pPr marL="2057400" indent="-228600" algn="l" rtl="0" fontAlgn="base">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20" Type="http://schemas.openxmlformats.org/officeDocument/2006/relationships/image" Target="../media/image25.png"/><Relationship Id="rId21" Type="http://schemas.openxmlformats.org/officeDocument/2006/relationships/image" Target="../media/image26.jpeg"/><Relationship Id="rId22" Type="http://schemas.openxmlformats.org/officeDocument/2006/relationships/image" Target="../media/image27.jpeg"/><Relationship Id="rId10" Type="http://schemas.openxmlformats.org/officeDocument/2006/relationships/image" Target="../media/image15.jpeg"/><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jpeg"/><Relationship Id="rId19"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jpeg"/><Relationship Id="rId10"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3" name="Text Box 25"/>
          <p:cNvSpPr txBox="1">
            <a:spLocks noChangeArrowheads="1"/>
          </p:cNvSpPr>
          <p:nvPr/>
        </p:nvSpPr>
        <p:spPr bwMode="auto">
          <a:xfrm>
            <a:off x="5108575" y="5356225"/>
            <a:ext cx="3821113" cy="825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bg1">
                    <a:alpha val="74001"/>
                  </a:scheme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algn="r"/>
            <a:r>
              <a:rPr lang="en-US" sz="1600" b="1" dirty="0">
                <a:solidFill>
                  <a:srgbClr val="000080"/>
                </a:solidFill>
                <a:latin typeface="Helvetica" charset="0"/>
              </a:rPr>
              <a:t>Vince </a:t>
            </a:r>
            <a:r>
              <a:rPr lang="en-US" sz="1600" b="1" dirty="0" smtClean="0">
                <a:solidFill>
                  <a:srgbClr val="000080"/>
                </a:solidFill>
                <a:latin typeface="Helvetica" charset="0"/>
              </a:rPr>
              <a:t>Smith &amp; Dave </a:t>
            </a:r>
            <a:r>
              <a:rPr lang="en-US" sz="1600" b="1" dirty="0">
                <a:solidFill>
                  <a:srgbClr val="000080"/>
                </a:solidFill>
                <a:latin typeface="Helvetica" charset="0"/>
              </a:rPr>
              <a:t>R</a:t>
            </a:r>
            <a:r>
              <a:rPr lang="en-US" sz="1600" b="1" dirty="0" smtClean="0">
                <a:solidFill>
                  <a:srgbClr val="000080"/>
                </a:solidFill>
                <a:latin typeface="Helvetica" charset="0"/>
              </a:rPr>
              <a:t>oberts</a:t>
            </a:r>
            <a:endParaRPr lang="en-US" sz="1600" b="1" i="1" dirty="0">
              <a:solidFill>
                <a:srgbClr val="000080"/>
              </a:solidFill>
              <a:latin typeface="Helvetica" charset="0"/>
            </a:endParaRPr>
          </a:p>
          <a:p>
            <a:pPr algn="r"/>
            <a:r>
              <a:rPr lang="en-US" sz="1600" i="1" dirty="0">
                <a:solidFill>
                  <a:srgbClr val="000080"/>
                </a:solidFill>
                <a:latin typeface="Helvetica" charset="0"/>
              </a:rPr>
              <a:t>Natural History Museum, London</a:t>
            </a:r>
          </a:p>
          <a:p>
            <a:pPr algn="r"/>
            <a:r>
              <a:rPr lang="en-US" sz="1600" i="1" dirty="0" err="1">
                <a:solidFill>
                  <a:srgbClr val="000080"/>
                </a:solidFill>
                <a:latin typeface="Helvetica" charset="0"/>
              </a:rPr>
              <a:t>vince@vsmith.info</a:t>
            </a:r>
            <a:endParaRPr lang="en-US" sz="1600" i="1" dirty="0">
              <a:solidFill>
                <a:srgbClr val="000080"/>
              </a:solidFill>
              <a:latin typeface="Helvetica" charset="0"/>
            </a:endParaRPr>
          </a:p>
        </p:txBody>
      </p:sp>
      <p:grpSp>
        <p:nvGrpSpPr>
          <p:cNvPr id="2087" name="Group 39"/>
          <p:cNvGrpSpPr>
            <a:grpSpLocks/>
          </p:cNvGrpSpPr>
          <p:nvPr/>
        </p:nvGrpSpPr>
        <p:grpSpPr bwMode="auto">
          <a:xfrm>
            <a:off x="1027113" y="1195388"/>
            <a:ext cx="4756150" cy="2176462"/>
            <a:chOff x="647" y="753"/>
            <a:chExt cx="2996" cy="1371"/>
          </a:xfrm>
        </p:grpSpPr>
        <p:pic>
          <p:nvPicPr>
            <p:cNvPr id="2086" name="Picture 38" descr="ViBRANT Logo No Text-Large"/>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 y="753"/>
              <a:ext cx="2008" cy="130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80" name="Text Box 32"/>
            <p:cNvSpPr txBox="1">
              <a:spLocks noChangeArrowheads="1"/>
            </p:cNvSpPr>
            <p:nvPr/>
          </p:nvSpPr>
          <p:spPr bwMode="auto">
            <a:xfrm>
              <a:off x="1684" y="1417"/>
              <a:ext cx="1759" cy="51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4800" dirty="0" err="1">
                  <a:latin typeface="Helvetica" charset="0"/>
                </a:rPr>
                <a:t>ViBRANT</a:t>
              </a:r>
              <a:endParaRPr lang="en-US" sz="4800" dirty="0">
                <a:latin typeface="Helvetica" charset="0"/>
              </a:endParaRPr>
            </a:p>
          </p:txBody>
        </p:sp>
        <p:sp>
          <p:nvSpPr>
            <p:cNvPr id="2081" name="Text Box 33"/>
            <p:cNvSpPr txBox="1">
              <a:spLocks noChangeArrowheads="1"/>
            </p:cNvSpPr>
            <p:nvPr/>
          </p:nvSpPr>
          <p:spPr bwMode="auto">
            <a:xfrm>
              <a:off x="1948" y="1836"/>
              <a:ext cx="1695" cy="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i="1"/>
                <a:t>Virtual Biodiversity</a:t>
              </a:r>
            </a:p>
          </p:txBody>
        </p:sp>
      </p:gr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1"/>
          <p:cNvSpPr>
            <a:spLocks noGrp="1"/>
          </p:cNvSpPr>
          <p:nvPr>
            <p:ph type="ftr" sz="quarter" idx="10"/>
          </p:nvPr>
        </p:nvSpPr>
        <p:spPr/>
        <p:txBody>
          <a:bodyPr/>
          <a:lstStyle/>
          <a:p>
            <a:fld id="{15CF68F9-4E96-8040-A08F-956C9592D7EB}" type="slidenum">
              <a:rPr lang="en-US"/>
              <a:pPr/>
              <a:t>10</a:t>
            </a:fld>
            <a:r>
              <a:rPr lang="en-US"/>
              <a:t> of </a:t>
            </a:r>
          </a:p>
        </p:txBody>
      </p:sp>
      <p:sp>
        <p:nvSpPr>
          <p:cNvPr id="149506" name="Rectangle 2"/>
          <p:cNvSpPr>
            <a:spLocks noGrp="1" noChangeArrowheads="1"/>
          </p:cNvSpPr>
          <p:nvPr>
            <p:ph type="title" idx="4294967295"/>
          </p:nvPr>
        </p:nvSpPr>
        <p:spPr/>
        <p:txBody>
          <a:bodyPr/>
          <a:lstStyle/>
          <a:p>
            <a:r>
              <a:rPr lang="en-US" dirty="0"/>
              <a:t>WP7 Highlights: </a:t>
            </a:r>
            <a:r>
              <a:rPr lang="en-US" sz="2400" dirty="0"/>
              <a:t>Biodiversity literature access</a:t>
            </a:r>
          </a:p>
        </p:txBody>
      </p:sp>
      <p:sp>
        <p:nvSpPr>
          <p:cNvPr id="149509" name="Text Box 5"/>
          <p:cNvSpPr txBox="1">
            <a:spLocks noChangeArrowheads="1"/>
          </p:cNvSpPr>
          <p:nvPr/>
        </p:nvSpPr>
        <p:spPr bwMode="auto">
          <a:xfrm>
            <a:off x="482600" y="1776413"/>
            <a:ext cx="6107113" cy="191231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buFont typeface="Times" charset="0"/>
              <a:buChar char="•"/>
            </a:pPr>
            <a:r>
              <a:rPr lang="en-US" sz="1800" dirty="0"/>
              <a:t> </a:t>
            </a:r>
            <a:r>
              <a:rPr lang="en-US" sz="1800" b="1" dirty="0"/>
              <a:t>Community </a:t>
            </a:r>
            <a:r>
              <a:rPr lang="en-US" sz="1800" b="1" dirty="0" smtClean="0"/>
              <a:t>bibliography</a:t>
            </a:r>
            <a:endParaRPr lang="en-US" sz="1800" dirty="0" smtClean="0"/>
          </a:p>
          <a:p>
            <a:pPr lvl="1" eaLnBrk="1" hangingPunct="1">
              <a:lnSpc>
                <a:spcPct val="80000"/>
              </a:lnSpc>
              <a:spcBef>
                <a:spcPct val="50000"/>
              </a:spcBef>
              <a:buFont typeface="Wingdings" charset="0"/>
              <a:buChar char="§"/>
            </a:pPr>
            <a:r>
              <a:rPr lang="en-US" sz="1400" dirty="0"/>
              <a:t> </a:t>
            </a:r>
            <a:r>
              <a:rPr lang="en-US" sz="1400" dirty="0" err="1" smtClean="0"/>
              <a:t>ZooKeys</a:t>
            </a:r>
            <a:r>
              <a:rPr lang="en-US" sz="1400" dirty="0" smtClean="0"/>
              <a:t> Review, </a:t>
            </a:r>
            <a:r>
              <a:rPr lang="en-US" sz="1400" dirty="0" err="1" smtClean="0"/>
              <a:t>RefBank</a:t>
            </a:r>
            <a:r>
              <a:rPr lang="en-US" sz="1400" dirty="0" smtClean="0"/>
              <a:t> implementation “dirty bucket”</a:t>
            </a:r>
            <a:endParaRPr lang="en-US" sz="1600" dirty="0"/>
          </a:p>
          <a:p>
            <a:pPr eaLnBrk="1" hangingPunct="1">
              <a:lnSpc>
                <a:spcPct val="80000"/>
              </a:lnSpc>
              <a:spcBef>
                <a:spcPct val="50000"/>
              </a:spcBef>
              <a:buFont typeface="Times" charset="0"/>
              <a:buChar char="•"/>
            </a:pPr>
            <a:r>
              <a:rPr lang="en-US" sz="1800" dirty="0"/>
              <a:t> </a:t>
            </a:r>
            <a:r>
              <a:rPr lang="en-US" sz="1800" b="1" dirty="0"/>
              <a:t>Article level de-</a:t>
            </a:r>
            <a:r>
              <a:rPr lang="en-US" sz="1800" b="1" dirty="0" smtClean="0"/>
              <a:t>duplication</a:t>
            </a:r>
            <a:endParaRPr lang="en-US" sz="1800" dirty="0" smtClean="0"/>
          </a:p>
          <a:p>
            <a:pPr lvl="1" eaLnBrk="1" hangingPunct="1">
              <a:lnSpc>
                <a:spcPct val="80000"/>
              </a:lnSpc>
              <a:spcBef>
                <a:spcPct val="50000"/>
              </a:spcBef>
              <a:buFont typeface="Wingdings" charset="0"/>
              <a:buChar char="§"/>
            </a:pPr>
            <a:r>
              <a:rPr lang="en-US" sz="1400" dirty="0"/>
              <a:t> Test-cases </a:t>
            </a:r>
            <a:r>
              <a:rPr lang="en-US" sz="1400" dirty="0" smtClean="0"/>
              <a:t>developed</a:t>
            </a:r>
            <a:endParaRPr lang="en-US" sz="1800" dirty="0" smtClean="0"/>
          </a:p>
          <a:p>
            <a:pPr eaLnBrk="1" hangingPunct="1">
              <a:lnSpc>
                <a:spcPct val="80000"/>
              </a:lnSpc>
              <a:spcBef>
                <a:spcPct val="50000"/>
              </a:spcBef>
              <a:buFont typeface="Times" charset="0"/>
              <a:buChar char="•"/>
            </a:pPr>
            <a:r>
              <a:rPr lang="en-US" sz="1800" dirty="0" smtClean="0"/>
              <a:t> </a:t>
            </a:r>
            <a:r>
              <a:rPr lang="en-US" sz="1800" b="1" dirty="0" smtClean="0"/>
              <a:t>Biodiversity </a:t>
            </a:r>
            <a:r>
              <a:rPr lang="en-US" sz="1800" b="1" dirty="0"/>
              <a:t>lit. </a:t>
            </a:r>
            <a:r>
              <a:rPr lang="en-US" sz="1800" b="1" dirty="0" smtClean="0"/>
              <a:t>markup</a:t>
            </a:r>
            <a:endParaRPr lang="en-US" sz="1800" dirty="0" smtClean="0"/>
          </a:p>
          <a:p>
            <a:pPr lvl="1" eaLnBrk="1" hangingPunct="1">
              <a:lnSpc>
                <a:spcPct val="80000"/>
              </a:lnSpc>
              <a:spcBef>
                <a:spcPct val="50000"/>
              </a:spcBef>
              <a:buFont typeface="Wingdings" charset="0"/>
              <a:buChar char="§"/>
            </a:pPr>
            <a:r>
              <a:rPr lang="en-US" sz="1400" dirty="0"/>
              <a:t> </a:t>
            </a:r>
            <a:r>
              <a:rPr lang="en-US" sz="1400" dirty="0" err="1" smtClean="0"/>
              <a:t>GoldenGATE</a:t>
            </a:r>
            <a:r>
              <a:rPr lang="en-US" sz="1400" dirty="0" smtClean="0"/>
              <a:t> simplified &amp; extended, </a:t>
            </a:r>
            <a:r>
              <a:rPr lang="en-US" sz="1400" dirty="0" err="1" smtClean="0"/>
              <a:t>ZooKeys</a:t>
            </a:r>
            <a:r>
              <a:rPr lang="en-US" sz="1400" dirty="0" smtClean="0"/>
              <a:t> lit. markup review</a:t>
            </a:r>
            <a:endParaRPr lang="en-US" sz="1600" dirty="0"/>
          </a:p>
        </p:txBody>
      </p:sp>
      <p:pic>
        <p:nvPicPr>
          <p:cNvPr id="149511" name="Picture 7" descr="CiteBank"/>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56054" y="3235487"/>
            <a:ext cx="2821585" cy="1897987"/>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9512" name="Picture 8" descr="Biblio"/>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07200" y="4737100"/>
            <a:ext cx="2073275" cy="1365250"/>
          </a:xfrm>
          <a:prstGeom prst="rect">
            <a:avLst/>
          </a:prstGeom>
          <a:noFill/>
          <a:ln>
            <a:solidFill>
              <a:srgbClr val="000000"/>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9510" name="Picture 6" descr="Mendeley"/>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29536" y="1486903"/>
            <a:ext cx="2394957" cy="1948781"/>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9513" name="Picture 9" descr="Plazi"/>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70157" y="3680995"/>
            <a:ext cx="2747963" cy="2070100"/>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9515" name="Text Box 11"/>
          <p:cNvSpPr txBox="1">
            <a:spLocks noChangeArrowheads="1"/>
          </p:cNvSpPr>
          <p:nvPr/>
        </p:nvSpPr>
        <p:spPr bwMode="auto">
          <a:xfrm>
            <a:off x="225425" y="141288"/>
            <a:ext cx="14541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a:t>RESEARCH</a:t>
            </a:r>
          </a:p>
        </p:txBody>
      </p:sp>
      <p:pic>
        <p:nvPicPr>
          <p:cNvPr id="2" name="Picture 1" descr="Refbank.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16000" y="4127850"/>
            <a:ext cx="2767263" cy="1954782"/>
          </a:xfrm>
          <a:prstGeom prst="rect">
            <a:avLst/>
          </a:prstGeom>
          <a:ln>
            <a:solidFill>
              <a:srgbClr val="000000"/>
            </a:solidFill>
          </a:ln>
        </p:spPr>
      </p:pic>
      <p:sp>
        <p:nvSpPr>
          <p:cNvPr id="14" name="Text Box 16"/>
          <p:cNvSpPr txBox="1">
            <a:spLocks noChangeArrowheads="1"/>
          </p:cNvSpPr>
          <p:nvPr/>
        </p:nvSpPr>
        <p:spPr bwMode="auto">
          <a:xfrm>
            <a:off x="4570413"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320" name="Picture 8" descr="Vizzuality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10418" y="1337344"/>
            <a:ext cx="1752600" cy="1323975"/>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Footer Placeholder 1"/>
          <p:cNvSpPr>
            <a:spLocks noGrp="1"/>
          </p:cNvSpPr>
          <p:nvPr>
            <p:ph type="ftr" sz="quarter" idx="10"/>
          </p:nvPr>
        </p:nvSpPr>
        <p:spPr/>
        <p:txBody>
          <a:bodyPr/>
          <a:lstStyle/>
          <a:p>
            <a:fld id="{7B6FCAD4-D604-E949-B57F-B01CEE4CD41E}" type="slidenum">
              <a:rPr lang="en-US"/>
              <a:pPr/>
              <a:t>11</a:t>
            </a:fld>
            <a:r>
              <a:rPr lang="en-US"/>
              <a:t> of </a:t>
            </a:r>
          </a:p>
        </p:txBody>
      </p:sp>
      <p:sp>
        <p:nvSpPr>
          <p:cNvPr id="141314" name="Rectangle 2"/>
          <p:cNvSpPr>
            <a:spLocks noGrp="1" noChangeArrowheads="1"/>
          </p:cNvSpPr>
          <p:nvPr>
            <p:ph type="title" idx="4294967295"/>
          </p:nvPr>
        </p:nvSpPr>
        <p:spPr/>
        <p:txBody>
          <a:bodyPr/>
          <a:lstStyle/>
          <a:p>
            <a:r>
              <a:rPr lang="en-GB" dirty="0" smtClean="0"/>
              <a:t>WP8 Highlights: </a:t>
            </a:r>
            <a:r>
              <a:rPr lang="en-GB" sz="2400" dirty="0" smtClean="0"/>
              <a:t>Data mobilisation modules </a:t>
            </a:r>
            <a:endParaRPr lang="en-GB" sz="2400" dirty="0"/>
          </a:p>
        </p:txBody>
      </p:sp>
      <p:sp>
        <p:nvSpPr>
          <p:cNvPr id="141317" name="Text Box 5"/>
          <p:cNvSpPr txBox="1">
            <a:spLocks noChangeArrowheads="1"/>
          </p:cNvSpPr>
          <p:nvPr/>
        </p:nvSpPr>
        <p:spPr bwMode="auto">
          <a:xfrm>
            <a:off x="482600" y="1776413"/>
            <a:ext cx="6839004" cy="280179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80000"/>
              </a:lnSpc>
              <a:spcBef>
                <a:spcPct val="50000"/>
              </a:spcBef>
              <a:buFont typeface="Times" charset="0"/>
              <a:buChar char="•"/>
            </a:pPr>
            <a:r>
              <a:rPr lang="en-GB" sz="1800" dirty="0" smtClean="0"/>
              <a:t> </a:t>
            </a:r>
            <a:r>
              <a:rPr lang="en-GB" sz="1800" b="1" dirty="0" smtClean="0"/>
              <a:t>Citizen Network for the Observation of Marine </a:t>
            </a:r>
            <a:r>
              <a:rPr lang="en-GB" sz="1800" b="1" dirty="0" err="1" smtClean="0"/>
              <a:t>BiodivERsity</a:t>
            </a:r>
            <a:r>
              <a:rPr lang="en-GB" sz="1800" b="1" dirty="0" smtClean="0"/>
              <a:t> </a:t>
            </a:r>
            <a:endParaRPr lang="en-GB" sz="1800" dirty="0" smtClean="0"/>
          </a:p>
          <a:p>
            <a:pPr lvl="1" eaLnBrk="1" hangingPunct="1">
              <a:lnSpc>
                <a:spcPct val="80000"/>
              </a:lnSpc>
              <a:spcBef>
                <a:spcPct val="50000"/>
              </a:spcBef>
              <a:buFont typeface="Wingdings" charset="0"/>
              <a:buChar char="§"/>
            </a:pPr>
            <a:r>
              <a:rPr lang="en-GB" sz="1400" dirty="0" smtClean="0"/>
              <a:t> COMBER dive club programme &amp; 2 papers</a:t>
            </a:r>
            <a:endParaRPr lang="en-GB" sz="1600" dirty="0" smtClean="0"/>
          </a:p>
          <a:p>
            <a:pPr eaLnBrk="1" hangingPunct="1">
              <a:lnSpc>
                <a:spcPct val="80000"/>
              </a:lnSpc>
              <a:spcBef>
                <a:spcPct val="50000"/>
              </a:spcBef>
              <a:buFont typeface="Times" charset="0"/>
              <a:buChar char="•"/>
            </a:pPr>
            <a:r>
              <a:rPr lang="en-GB" sz="1800" dirty="0" smtClean="0"/>
              <a:t> </a:t>
            </a:r>
            <a:r>
              <a:rPr lang="en-GB" sz="1800" b="1" dirty="0" smtClean="0"/>
              <a:t>GBIF data improvement</a:t>
            </a:r>
            <a:endParaRPr lang="en-GB" sz="1800" dirty="0" smtClean="0"/>
          </a:p>
          <a:p>
            <a:pPr lvl="1" eaLnBrk="1" hangingPunct="1">
              <a:lnSpc>
                <a:spcPct val="80000"/>
              </a:lnSpc>
              <a:spcBef>
                <a:spcPct val="50000"/>
              </a:spcBef>
              <a:buFont typeface="Wingdings" charset="0"/>
              <a:buChar char="§"/>
            </a:pPr>
            <a:r>
              <a:rPr lang="en-GB" sz="1400" dirty="0" smtClean="0"/>
              <a:t> Algorithms for misinterpretations &amp; costal regions</a:t>
            </a:r>
            <a:endParaRPr lang="en-GB" sz="1600" dirty="0" smtClean="0"/>
          </a:p>
          <a:p>
            <a:pPr eaLnBrk="1" hangingPunct="1">
              <a:lnSpc>
                <a:spcPct val="80000"/>
              </a:lnSpc>
              <a:spcBef>
                <a:spcPct val="50000"/>
              </a:spcBef>
              <a:buFont typeface="Times" charset="0"/>
              <a:buChar char="•"/>
            </a:pPr>
            <a:r>
              <a:rPr lang="en-GB" sz="1800" dirty="0" smtClean="0"/>
              <a:t> </a:t>
            </a:r>
            <a:r>
              <a:rPr lang="en-GB" sz="1800" b="1" dirty="0" smtClean="0"/>
              <a:t>Ecol. &amp; conservation module</a:t>
            </a:r>
            <a:endParaRPr lang="en-GB" sz="1800" dirty="0" smtClean="0"/>
          </a:p>
          <a:p>
            <a:pPr lvl="1" eaLnBrk="1" hangingPunct="1">
              <a:lnSpc>
                <a:spcPct val="80000"/>
              </a:lnSpc>
              <a:spcBef>
                <a:spcPct val="50000"/>
              </a:spcBef>
              <a:buFont typeface="Wingdings" charset="0"/>
              <a:buChar char="§"/>
            </a:pPr>
            <a:r>
              <a:rPr lang="en-GB" sz="1400" dirty="0" smtClean="0"/>
              <a:t> Routines for indices written (starts Feb. </a:t>
            </a:r>
            <a:r>
              <a:rPr lang="en-GB" sz="1400" dirty="0" err="1" smtClean="0"/>
              <a:t>yr</a:t>
            </a:r>
            <a:r>
              <a:rPr lang="en-GB" sz="1400" dirty="0" smtClean="0"/>
              <a:t> 2)</a:t>
            </a:r>
          </a:p>
          <a:p>
            <a:pPr eaLnBrk="1" hangingPunct="1">
              <a:lnSpc>
                <a:spcPct val="80000"/>
              </a:lnSpc>
              <a:spcBef>
                <a:spcPct val="50000"/>
              </a:spcBef>
              <a:buFont typeface="Times" charset="0"/>
              <a:buChar char="•"/>
            </a:pPr>
            <a:r>
              <a:rPr lang="en-GB" sz="1800" dirty="0" smtClean="0"/>
              <a:t> </a:t>
            </a:r>
            <a:r>
              <a:rPr lang="en-GB" sz="1800" b="1" dirty="0" smtClean="0"/>
              <a:t>Mobile field recording</a:t>
            </a:r>
            <a:endParaRPr lang="en-GB" sz="1800" dirty="0" smtClean="0"/>
          </a:p>
          <a:p>
            <a:pPr lvl="1" eaLnBrk="1" hangingPunct="1">
              <a:lnSpc>
                <a:spcPct val="80000"/>
              </a:lnSpc>
              <a:spcBef>
                <a:spcPct val="50000"/>
              </a:spcBef>
              <a:buFont typeface="Wingdings" charset="0"/>
              <a:buChar char="§"/>
            </a:pPr>
            <a:r>
              <a:rPr lang="en-GB" sz="1400" dirty="0" smtClean="0"/>
              <a:t> Review report (immature tech., mobile style sheets) </a:t>
            </a:r>
          </a:p>
          <a:p>
            <a:pPr lvl="1" eaLnBrk="1" hangingPunct="1">
              <a:lnSpc>
                <a:spcPct val="80000"/>
              </a:lnSpc>
              <a:spcBef>
                <a:spcPct val="50000"/>
              </a:spcBef>
              <a:buFont typeface="Wingdings" charset="0"/>
              <a:buChar char="§"/>
            </a:pPr>
            <a:endParaRPr lang="en-GB" sz="1400" dirty="0"/>
          </a:p>
        </p:txBody>
      </p:sp>
      <p:sp>
        <p:nvSpPr>
          <p:cNvPr id="141322" name="Text Box 10"/>
          <p:cNvSpPr txBox="1">
            <a:spLocks noChangeArrowheads="1"/>
          </p:cNvSpPr>
          <p:nvPr/>
        </p:nvSpPr>
        <p:spPr bwMode="auto">
          <a:xfrm>
            <a:off x="225425" y="141288"/>
            <a:ext cx="17589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a:t>NETWORKING</a:t>
            </a:r>
          </a:p>
        </p:txBody>
      </p:sp>
      <p:pic>
        <p:nvPicPr>
          <p:cNvPr id="2" name="Picture 1" descr="COMBER.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92271" y="2138947"/>
            <a:ext cx="3310021" cy="2727158"/>
          </a:xfrm>
          <a:prstGeom prst="rect">
            <a:avLst/>
          </a:prstGeom>
          <a:ln>
            <a:solidFill>
              <a:srgbClr val="000000"/>
            </a:solidFill>
          </a:ln>
        </p:spPr>
      </p:pic>
      <p:pic>
        <p:nvPicPr>
          <p:cNvPr id="3" name="Picture 2" descr="GBIF1.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4842" y="4501842"/>
            <a:ext cx="2486527" cy="1246579"/>
          </a:xfrm>
          <a:prstGeom prst="rect">
            <a:avLst/>
          </a:prstGeom>
        </p:spPr>
      </p:pic>
      <p:pic>
        <p:nvPicPr>
          <p:cNvPr id="4" name="Picture 3" descr="GBIF2.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76842" y="4508971"/>
            <a:ext cx="2445642" cy="1226082"/>
          </a:xfrm>
          <a:prstGeom prst="rect">
            <a:avLst/>
          </a:prstGeom>
        </p:spPr>
      </p:pic>
      <p:pic>
        <p:nvPicPr>
          <p:cNvPr id="141319" name="Picture 7" descr="GBIF"/>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14308" y="4104105"/>
            <a:ext cx="2034835" cy="1834064"/>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1" name="Line 21"/>
          <p:cNvSpPr>
            <a:spLocks noChangeShapeType="1"/>
          </p:cNvSpPr>
          <p:nvPr/>
        </p:nvSpPr>
        <p:spPr bwMode="auto">
          <a:xfrm rot="5400000" flipH="1" flipV="1">
            <a:off x="4214300" y="5529313"/>
            <a:ext cx="0" cy="254657"/>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23"/>
          <p:cNvSpPr>
            <a:spLocks noChangeShapeType="1"/>
          </p:cNvSpPr>
          <p:nvPr/>
        </p:nvSpPr>
        <p:spPr bwMode="auto">
          <a:xfrm rot="5400000" flipH="1" flipV="1">
            <a:off x="3455491" y="5015201"/>
            <a:ext cx="0" cy="326656"/>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ln w="57150" cmpd="sng">
                <a:solidFill>
                  <a:schemeClr val="tx1"/>
                </a:solidFill>
                <a:tailEnd type="triangle"/>
              </a:ln>
            </a:endParaRPr>
          </a:p>
        </p:txBody>
      </p:sp>
      <p:sp>
        <p:nvSpPr>
          <p:cNvPr id="24" name="Text Box 16"/>
          <p:cNvSpPr txBox="1">
            <a:spLocks noChangeArrowheads="1"/>
          </p:cNvSpPr>
          <p:nvPr/>
        </p:nvSpPr>
        <p:spPr bwMode="auto">
          <a:xfrm>
            <a:off x="4570413"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Footer Placeholder 1"/>
          <p:cNvSpPr>
            <a:spLocks noGrp="1"/>
          </p:cNvSpPr>
          <p:nvPr>
            <p:ph type="ftr" sz="quarter" idx="10"/>
          </p:nvPr>
        </p:nvSpPr>
        <p:spPr/>
        <p:txBody>
          <a:bodyPr/>
          <a:lstStyle/>
          <a:p>
            <a:fld id="{26FC319E-2038-3445-B5C8-067BEA373262}" type="slidenum">
              <a:rPr lang="en-US"/>
              <a:pPr/>
              <a:t>12</a:t>
            </a:fld>
            <a:r>
              <a:rPr lang="en-US"/>
              <a:t> of </a:t>
            </a:r>
          </a:p>
        </p:txBody>
      </p:sp>
      <p:sp>
        <p:nvSpPr>
          <p:cNvPr id="153623" name="Rectangle 2"/>
          <p:cNvSpPr>
            <a:spLocks noGrp="1" noChangeArrowheads="1"/>
          </p:cNvSpPr>
          <p:nvPr>
            <p:ph type="title" idx="4294967295"/>
          </p:nvPr>
        </p:nvSpPr>
        <p:spPr/>
        <p:txBody>
          <a:bodyPr/>
          <a:lstStyle/>
          <a:p>
            <a:r>
              <a:rPr lang="en-US" dirty="0" smtClean="0"/>
              <a:t>Key Impacts</a:t>
            </a:r>
            <a:endParaRPr lang="en-US" dirty="0"/>
          </a:p>
        </p:txBody>
      </p:sp>
      <p:sp>
        <p:nvSpPr>
          <p:cNvPr id="34" name="Rectangle 34"/>
          <p:cNvSpPr>
            <a:spLocks noChangeArrowheads="1"/>
          </p:cNvSpPr>
          <p:nvPr/>
        </p:nvSpPr>
        <p:spPr bwMode="auto">
          <a:xfrm>
            <a:off x="192088" y="4047900"/>
            <a:ext cx="941634"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b="1" dirty="0" smtClean="0"/>
              <a:t>Events</a:t>
            </a:r>
            <a:endParaRPr lang="en-US" sz="1800" b="1" dirty="0"/>
          </a:p>
        </p:txBody>
      </p:sp>
      <p:sp>
        <p:nvSpPr>
          <p:cNvPr id="36" name="Rectangle 34"/>
          <p:cNvSpPr>
            <a:spLocks noChangeArrowheads="1"/>
          </p:cNvSpPr>
          <p:nvPr/>
        </p:nvSpPr>
        <p:spPr bwMode="auto">
          <a:xfrm>
            <a:off x="192088" y="1200416"/>
            <a:ext cx="2198814"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b="1" dirty="0" smtClean="0"/>
              <a:t>Scratchpad Usage</a:t>
            </a:r>
            <a:endParaRPr lang="en-US" sz="1800" b="1" dirty="0"/>
          </a:p>
        </p:txBody>
      </p:sp>
      <p:sp>
        <p:nvSpPr>
          <p:cNvPr id="40" name="Rectangle 34"/>
          <p:cNvSpPr>
            <a:spLocks noChangeArrowheads="1"/>
          </p:cNvSpPr>
          <p:nvPr/>
        </p:nvSpPr>
        <p:spPr bwMode="auto">
          <a:xfrm>
            <a:off x="192088" y="2911571"/>
            <a:ext cx="155703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b="1" dirty="0" smtClean="0"/>
              <a:t>Publications</a:t>
            </a:r>
            <a:endParaRPr lang="en-US" sz="1800" b="1" dirty="0"/>
          </a:p>
        </p:txBody>
      </p:sp>
      <p:pic>
        <p:nvPicPr>
          <p:cNvPr id="19" name="Picture 3" descr="Figure-1-12.jpe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87665" y="1069480"/>
            <a:ext cx="4284662" cy="48021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 name="Rectangle 4"/>
          <p:cNvSpPr>
            <a:spLocks noChangeArrowheads="1"/>
          </p:cNvSpPr>
          <p:nvPr/>
        </p:nvSpPr>
        <p:spPr bwMode="auto">
          <a:xfrm>
            <a:off x="5576715" y="5460505"/>
            <a:ext cx="1184275" cy="368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800"/>
              <a:t>ViBRANT </a:t>
            </a:r>
          </a:p>
        </p:txBody>
      </p:sp>
      <p:sp>
        <p:nvSpPr>
          <p:cNvPr id="21" name="Rectangle 25"/>
          <p:cNvSpPr>
            <a:spLocks noChangeArrowheads="1"/>
          </p:cNvSpPr>
          <p:nvPr/>
        </p:nvSpPr>
        <p:spPr bwMode="auto">
          <a:xfrm>
            <a:off x="7692852" y="5447805"/>
            <a:ext cx="68103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800" dirty="0"/>
              <a:t>SP 2</a:t>
            </a:r>
          </a:p>
        </p:txBody>
      </p:sp>
      <p:sp>
        <p:nvSpPr>
          <p:cNvPr id="22" name="Bent-Up Arrow 21"/>
          <p:cNvSpPr/>
          <p:nvPr/>
        </p:nvSpPr>
        <p:spPr bwMode="auto">
          <a:xfrm>
            <a:off x="6665740" y="5457330"/>
            <a:ext cx="254000" cy="230188"/>
          </a:xfrm>
          <a:prstGeom prst="bentUpArrow">
            <a:avLst>
              <a:gd name="adj1" fmla="val 25000"/>
              <a:gd name="adj2" fmla="val 25000"/>
              <a:gd name="adj3" fmla="val 42960"/>
            </a:avLst>
          </a:prstGeom>
          <a:solidFill>
            <a:schemeClr val="accent3">
              <a:lumMod val="50000"/>
            </a:schemeClr>
          </a:solidFill>
          <a:ln>
            <a:noFill/>
          </a:ln>
          <a:effectLst/>
          <a:extLst/>
        </p:spPr>
        <p:txBody>
          <a:bodyPr/>
          <a:lstStyle/>
          <a:p>
            <a:pPr>
              <a:defRPr/>
            </a:pP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3" name="Bent-Up Arrow 22"/>
          <p:cNvSpPr/>
          <p:nvPr/>
        </p:nvSpPr>
        <p:spPr bwMode="auto">
          <a:xfrm flipH="1">
            <a:off x="7488065" y="5457330"/>
            <a:ext cx="254000" cy="230188"/>
          </a:xfrm>
          <a:prstGeom prst="bentUpArrow">
            <a:avLst>
              <a:gd name="adj1" fmla="val 25000"/>
              <a:gd name="adj2" fmla="val 25000"/>
              <a:gd name="adj3" fmla="val 42960"/>
            </a:avLst>
          </a:prstGeom>
          <a:solidFill>
            <a:srgbClr val="7F7F7F"/>
          </a:solidFill>
          <a:ln>
            <a:noFill/>
          </a:ln>
          <a:effectLst/>
          <a:extLst/>
        </p:spPr>
        <p:txBody>
          <a:bodyPr/>
          <a:lstStyle/>
          <a:p>
            <a:pPr>
              <a:defRPr/>
            </a:pP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4" name="Rectangle 18"/>
          <p:cNvSpPr>
            <a:spLocks noChangeArrowheads="1"/>
          </p:cNvSpPr>
          <p:nvPr/>
        </p:nvSpPr>
        <p:spPr bwMode="auto">
          <a:xfrm rot="16200000">
            <a:off x="3726483" y="3091162"/>
            <a:ext cx="862013" cy="457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dirty="0"/>
              <a:t>Sites</a:t>
            </a:r>
          </a:p>
        </p:txBody>
      </p:sp>
      <p:sp>
        <p:nvSpPr>
          <p:cNvPr id="25" name="Rectangle 19"/>
          <p:cNvSpPr>
            <a:spLocks noChangeArrowheads="1"/>
          </p:cNvSpPr>
          <p:nvPr/>
        </p:nvSpPr>
        <p:spPr bwMode="auto">
          <a:xfrm rot="16200000">
            <a:off x="8290546" y="3107037"/>
            <a:ext cx="979487" cy="457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dirty="0">
                <a:solidFill>
                  <a:srgbClr val="3187B9"/>
                </a:solidFill>
              </a:rPr>
              <a:t>Users</a:t>
            </a:r>
          </a:p>
        </p:txBody>
      </p:sp>
      <p:sp>
        <p:nvSpPr>
          <p:cNvPr id="26" name="Oval 15"/>
          <p:cNvSpPr>
            <a:spLocks noChangeArrowheads="1"/>
          </p:cNvSpPr>
          <p:nvPr/>
        </p:nvSpPr>
        <p:spPr bwMode="auto">
          <a:xfrm>
            <a:off x="596900" y="1911688"/>
            <a:ext cx="104775" cy="104775"/>
          </a:xfrm>
          <a:prstGeom prst="ellipse">
            <a:avLst/>
          </a:prstGeom>
          <a:solidFill>
            <a:srgbClr val="3187B9"/>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27" name="Oval 16"/>
          <p:cNvSpPr>
            <a:spLocks noChangeArrowheads="1"/>
          </p:cNvSpPr>
          <p:nvPr/>
        </p:nvSpPr>
        <p:spPr bwMode="auto">
          <a:xfrm>
            <a:off x="604838" y="2173626"/>
            <a:ext cx="104775" cy="104775"/>
          </a:xfrm>
          <a:prstGeom prst="ellipse">
            <a:avLst/>
          </a:prstGeom>
          <a:solidFill>
            <a:srgbClr val="FF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endParaRPr lang="en-US"/>
          </a:p>
        </p:txBody>
      </p:sp>
      <p:sp>
        <p:nvSpPr>
          <p:cNvPr id="28" name="Text Box 17"/>
          <p:cNvSpPr txBox="1">
            <a:spLocks noChangeArrowheads="1"/>
          </p:cNvSpPr>
          <p:nvPr/>
        </p:nvSpPr>
        <p:spPr bwMode="auto">
          <a:xfrm>
            <a:off x="746125" y="1489413"/>
            <a:ext cx="2276672" cy="14773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sz="1800" dirty="0"/>
              <a:t>Sites 326</a:t>
            </a:r>
          </a:p>
          <a:p>
            <a:pPr>
              <a:defRPr/>
            </a:pPr>
            <a:r>
              <a:rPr lang="en-US" sz="1800" dirty="0">
                <a:solidFill>
                  <a:srgbClr val="3187B9"/>
                </a:solidFill>
              </a:rPr>
              <a:t>Users 6279</a:t>
            </a:r>
            <a:endParaRPr lang="en-US" sz="1800" dirty="0"/>
          </a:p>
          <a:p>
            <a:pPr>
              <a:defRPr/>
            </a:pPr>
            <a:r>
              <a:rPr lang="en-US" sz="1800" dirty="0">
                <a:solidFill>
                  <a:srgbClr val="FF0000"/>
                </a:solidFill>
              </a:rPr>
              <a:t>Active Users 5139</a:t>
            </a:r>
          </a:p>
          <a:p>
            <a:pPr>
              <a:defRPr/>
            </a:pPr>
            <a:r>
              <a:rPr lang="en-US" sz="1800" dirty="0">
                <a:solidFill>
                  <a:srgbClr val="FF0000"/>
                </a:solidFill>
              </a:rPr>
              <a:t>(273 w / 759 m</a:t>
            </a:r>
            <a:r>
              <a:rPr lang="en-US" sz="1800" dirty="0" smtClean="0">
                <a:solidFill>
                  <a:srgbClr val="FF0000"/>
                </a:solidFill>
              </a:rPr>
              <a:t>)</a:t>
            </a:r>
            <a:endParaRPr lang="en-US" sz="800" dirty="0">
              <a:solidFill>
                <a:srgbClr val="337A4F"/>
              </a:solidFill>
            </a:endParaRPr>
          </a:p>
          <a:p>
            <a:pPr>
              <a:defRPr/>
            </a:pPr>
            <a:r>
              <a:rPr lang="en-US" sz="1800" dirty="0" smtClean="0"/>
              <a:t>Total pages </a:t>
            </a:r>
            <a:r>
              <a:rPr lang="en-US" sz="1800" dirty="0"/>
              <a:t>424,972</a:t>
            </a:r>
          </a:p>
        </p:txBody>
      </p:sp>
      <p:sp>
        <p:nvSpPr>
          <p:cNvPr id="29" name="Oval 15"/>
          <p:cNvSpPr>
            <a:spLocks noChangeArrowheads="1"/>
          </p:cNvSpPr>
          <p:nvPr/>
        </p:nvSpPr>
        <p:spPr bwMode="auto">
          <a:xfrm>
            <a:off x="592138" y="1641813"/>
            <a:ext cx="104775" cy="104775"/>
          </a:xfrm>
          <a:prstGeom prst="ellipse">
            <a:avLst/>
          </a:prstGeom>
          <a:solidFill>
            <a:srgbClr val="000E69"/>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endParaRPr lang="en-US"/>
          </a:p>
        </p:txBody>
      </p:sp>
      <p:sp>
        <p:nvSpPr>
          <p:cNvPr id="30" name="Rectangle 38"/>
          <p:cNvSpPr>
            <a:spLocks noChangeArrowheads="1"/>
          </p:cNvSpPr>
          <p:nvPr/>
        </p:nvSpPr>
        <p:spPr bwMode="auto">
          <a:xfrm>
            <a:off x="381338" y="3185297"/>
            <a:ext cx="8618538" cy="1226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lstStyle/>
          <a:p>
            <a:pPr marL="342900" indent="-342900">
              <a:lnSpc>
                <a:spcPct val="110000"/>
              </a:lnSpc>
              <a:buFontTx/>
              <a:buChar char="•"/>
            </a:pPr>
            <a:r>
              <a:rPr lang="en-US" sz="1600" dirty="0" smtClean="0"/>
              <a:t>Special Issue (20 papers)</a:t>
            </a:r>
          </a:p>
          <a:p>
            <a:pPr marL="342900" indent="-342900">
              <a:lnSpc>
                <a:spcPct val="110000"/>
              </a:lnSpc>
              <a:buFontTx/>
              <a:buChar char="•"/>
            </a:pPr>
            <a:r>
              <a:rPr lang="en-US" sz="1600" dirty="0" smtClean="0"/>
              <a:t>Platforms, components &amp; users</a:t>
            </a:r>
          </a:p>
          <a:p>
            <a:pPr marL="342900" indent="-342900">
              <a:lnSpc>
                <a:spcPct val="110000"/>
              </a:lnSpc>
              <a:buFontTx/>
              <a:buChar char="•"/>
            </a:pPr>
            <a:r>
              <a:rPr lang="en-US" sz="1600" dirty="0" smtClean="0"/>
              <a:t>6 other (non-conference) papers</a:t>
            </a:r>
          </a:p>
        </p:txBody>
      </p:sp>
      <p:sp>
        <p:nvSpPr>
          <p:cNvPr id="32" name="Rectangle 38"/>
          <p:cNvSpPr>
            <a:spLocks noChangeArrowheads="1"/>
          </p:cNvSpPr>
          <p:nvPr/>
        </p:nvSpPr>
        <p:spPr bwMode="auto">
          <a:xfrm>
            <a:off x="381338" y="4294882"/>
            <a:ext cx="8618538" cy="122629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lstStyle/>
          <a:p>
            <a:pPr marL="342900" indent="-342900">
              <a:lnSpc>
                <a:spcPct val="110000"/>
              </a:lnSpc>
              <a:buFontTx/>
              <a:buChar char="•"/>
            </a:pPr>
            <a:r>
              <a:rPr lang="en-US" sz="1600" dirty="0" smtClean="0"/>
              <a:t>32 presentations</a:t>
            </a:r>
          </a:p>
          <a:p>
            <a:pPr marL="342900" indent="-342900">
              <a:lnSpc>
                <a:spcPct val="110000"/>
              </a:lnSpc>
              <a:buFontTx/>
              <a:buChar char="•"/>
            </a:pPr>
            <a:r>
              <a:rPr lang="en-US" sz="1600" dirty="0" smtClean="0"/>
              <a:t>26 workshops</a:t>
            </a:r>
          </a:p>
          <a:p>
            <a:pPr marL="342900" indent="-342900">
              <a:lnSpc>
                <a:spcPct val="110000"/>
              </a:lnSpc>
              <a:buFontTx/>
              <a:buChar char="•"/>
            </a:pPr>
            <a:r>
              <a:rPr lang="en-US" sz="1600" dirty="0" smtClean="0"/>
              <a:t>3 flyers</a:t>
            </a:r>
          </a:p>
          <a:p>
            <a:pPr marL="342900" indent="-342900">
              <a:lnSpc>
                <a:spcPct val="110000"/>
              </a:lnSpc>
              <a:buFontTx/>
              <a:buChar char="•"/>
            </a:pPr>
            <a:r>
              <a:rPr lang="en-US" sz="1600" dirty="0" smtClean="0"/>
              <a:t>2 exhibitions</a:t>
            </a:r>
          </a:p>
          <a:p>
            <a:pPr marL="342900" indent="-342900">
              <a:lnSpc>
                <a:spcPct val="110000"/>
              </a:lnSpc>
              <a:buFontTx/>
              <a:buChar char="•"/>
            </a:pPr>
            <a:r>
              <a:rPr lang="en-US" sz="1600" dirty="0" smtClean="0"/>
              <a:t>2 posters</a:t>
            </a:r>
          </a:p>
        </p:txBody>
      </p:sp>
      <p:sp>
        <p:nvSpPr>
          <p:cNvPr id="33" name="Rectangle 34"/>
          <p:cNvSpPr>
            <a:spLocks noChangeArrowheads="1"/>
          </p:cNvSpPr>
          <p:nvPr/>
        </p:nvSpPr>
        <p:spPr bwMode="auto">
          <a:xfrm>
            <a:off x="192088" y="5665469"/>
            <a:ext cx="4057521"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b="1" dirty="0" smtClean="0"/>
              <a:t>Scripting-Life ViBRANT conference</a:t>
            </a:r>
            <a:endParaRPr lang="en-US" sz="1800" b="1" dirty="0"/>
          </a:p>
        </p:txBody>
      </p:sp>
      <p:sp>
        <p:nvSpPr>
          <p:cNvPr id="38" name="Rectangle 38"/>
          <p:cNvSpPr>
            <a:spLocks noChangeArrowheads="1"/>
          </p:cNvSpPr>
          <p:nvPr/>
        </p:nvSpPr>
        <p:spPr bwMode="auto">
          <a:xfrm>
            <a:off x="381338" y="5939195"/>
            <a:ext cx="8618538" cy="47764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lstStyle/>
          <a:p>
            <a:pPr marL="342900" indent="-342900">
              <a:lnSpc>
                <a:spcPct val="110000"/>
              </a:lnSpc>
              <a:buFontTx/>
              <a:buChar char="•"/>
            </a:pPr>
            <a:r>
              <a:rPr lang="en-US" sz="1600" dirty="0" smtClean="0"/>
              <a:t>47 presentations (mostly lightning talks)</a:t>
            </a:r>
          </a:p>
        </p:txBody>
      </p:sp>
      <p:sp>
        <p:nvSpPr>
          <p:cNvPr id="39" name="Text Box 16"/>
          <p:cNvSpPr txBox="1">
            <a:spLocks noChangeArrowheads="1"/>
          </p:cNvSpPr>
          <p:nvPr/>
        </p:nvSpPr>
        <p:spPr bwMode="auto">
          <a:xfrm>
            <a:off x="4579938"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426766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fld id="{F2C2ECAD-4970-374C-8C6C-B0735A71C622}" type="slidenum">
              <a:rPr lang="en-US" smtClean="0"/>
              <a:pPr/>
              <a:t>13</a:t>
            </a:fld>
            <a:r>
              <a:rPr lang="en-US" smtClean="0"/>
              <a:t> of </a:t>
            </a:r>
            <a:endParaRPr lang="en-US"/>
          </a:p>
        </p:txBody>
      </p:sp>
      <p:sp>
        <p:nvSpPr>
          <p:cNvPr id="3" name="Rectangle 2"/>
          <p:cNvSpPr txBox="1">
            <a:spLocks noChangeArrowheads="1"/>
          </p:cNvSpPr>
          <p:nvPr/>
        </p:nvSpPr>
        <p:spPr bwMode="auto">
          <a:xfrm>
            <a:off x="173038" y="631825"/>
            <a:ext cx="8807450" cy="492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80"/>
                </a:solidFill>
                <a:effectLst/>
                <a:uLnTx/>
                <a:uFillTx/>
                <a:latin typeface="+mj-lt"/>
                <a:ea typeface="+mj-ea"/>
                <a:cs typeface="+mj-cs"/>
              </a:rPr>
              <a:t>Collaboration with GBIF nodes</a:t>
            </a:r>
            <a:endParaRPr kumimoji="0" lang="en-US" sz="2400" b="0" i="0" u="none" strike="noStrike" kern="0" cap="none" spc="0" normalizeH="0" baseline="0" noProof="0" dirty="0">
              <a:ln>
                <a:noFill/>
              </a:ln>
              <a:solidFill>
                <a:srgbClr val="000080"/>
              </a:solidFill>
              <a:effectLst/>
              <a:uLnTx/>
              <a:uFillTx/>
              <a:latin typeface="+mj-lt"/>
              <a:ea typeface="+mj-ea"/>
              <a:cs typeface="+mj-cs"/>
            </a:endParaRPr>
          </a:p>
        </p:txBody>
      </p:sp>
      <p:sp>
        <p:nvSpPr>
          <p:cNvPr id="4" name="Text Box 5"/>
          <p:cNvSpPr txBox="1">
            <a:spLocks noChangeArrowheads="1"/>
          </p:cNvSpPr>
          <p:nvPr/>
        </p:nvSpPr>
        <p:spPr bwMode="auto">
          <a:xfrm>
            <a:off x="482600" y="1431541"/>
            <a:ext cx="7906293" cy="408214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80000"/>
              </a:lnSpc>
              <a:spcBef>
                <a:spcPct val="50000"/>
              </a:spcBef>
              <a:buFont typeface="Times" charset="0"/>
              <a:buChar char="•"/>
            </a:pPr>
            <a:r>
              <a:rPr lang="en-GB" sz="1800" dirty="0" smtClean="0"/>
              <a:t> Promote Scratchpads as tool for data capture (monitoring / mobilisation)</a:t>
            </a:r>
          </a:p>
          <a:p>
            <a:pPr lvl="1" eaLnBrk="1" hangingPunct="1">
              <a:lnSpc>
                <a:spcPct val="80000"/>
              </a:lnSpc>
              <a:spcBef>
                <a:spcPct val="50000"/>
              </a:spcBef>
              <a:buFont typeface="Wingdings" charset="0"/>
              <a:buChar char="§"/>
            </a:pPr>
            <a:r>
              <a:rPr lang="en-GB" sz="1400" dirty="0" smtClean="0"/>
              <a:t> Dive clubs, Citizen Scientists,</a:t>
            </a:r>
            <a:r>
              <a:rPr lang="en-GB" sz="1400" dirty="0" smtClean="0"/>
              <a:t> crowd sourcing, Taxonomic </a:t>
            </a:r>
            <a:r>
              <a:rPr lang="en-GB" sz="1400" dirty="0" smtClean="0"/>
              <a:t>Societies, etc.</a:t>
            </a:r>
            <a:endParaRPr lang="en-GB" sz="1600" dirty="0" smtClean="0"/>
          </a:p>
          <a:p>
            <a:pPr eaLnBrk="1" hangingPunct="1">
              <a:lnSpc>
                <a:spcPct val="80000"/>
              </a:lnSpc>
              <a:spcBef>
                <a:spcPct val="50000"/>
              </a:spcBef>
              <a:buFont typeface="Arial"/>
              <a:buChar char="•"/>
            </a:pPr>
            <a:r>
              <a:rPr lang="en-GB" sz="1800" dirty="0" smtClean="0"/>
              <a:t> Promote Scratchpads as data a virtual work bench for taxonomists</a:t>
            </a:r>
          </a:p>
          <a:p>
            <a:pPr lvl="1" eaLnBrk="1" hangingPunct="1">
              <a:lnSpc>
                <a:spcPct val="80000"/>
              </a:lnSpc>
              <a:spcBef>
                <a:spcPct val="50000"/>
              </a:spcBef>
              <a:buFont typeface="Wingdings" charset="0"/>
              <a:buChar char="§"/>
            </a:pPr>
            <a:r>
              <a:rPr lang="en-GB" sz="1400" dirty="0" smtClean="0"/>
              <a:t> Standardised access to libraries, vocabularies, distributional data, pictures, etc.</a:t>
            </a:r>
            <a:endParaRPr lang="en-GB" sz="1600" dirty="0" smtClean="0"/>
          </a:p>
          <a:p>
            <a:pPr eaLnBrk="1" hangingPunct="1">
              <a:lnSpc>
                <a:spcPct val="80000"/>
              </a:lnSpc>
              <a:spcBef>
                <a:spcPct val="50000"/>
              </a:spcBef>
              <a:buFont typeface="Times" charset="0"/>
              <a:buChar char="•"/>
            </a:pPr>
            <a:r>
              <a:rPr lang="en-GB" sz="1800" dirty="0" smtClean="0"/>
              <a:t> Promote Scratchpads as a publishing tool</a:t>
            </a:r>
          </a:p>
          <a:p>
            <a:pPr lvl="1" eaLnBrk="1" hangingPunct="1">
              <a:lnSpc>
                <a:spcPct val="80000"/>
              </a:lnSpc>
              <a:spcBef>
                <a:spcPct val="50000"/>
              </a:spcBef>
              <a:buFont typeface="Wingdings" charset="0"/>
              <a:buChar char="§"/>
            </a:pPr>
            <a:r>
              <a:rPr lang="en-GB" sz="1400" dirty="0" smtClean="0"/>
              <a:t> Advanced workflows for data publishing</a:t>
            </a:r>
            <a:endParaRPr lang="en-GB" sz="1600" dirty="0" smtClean="0"/>
          </a:p>
          <a:p>
            <a:pPr eaLnBrk="1" hangingPunct="1">
              <a:lnSpc>
                <a:spcPct val="80000"/>
              </a:lnSpc>
              <a:spcBef>
                <a:spcPct val="50000"/>
              </a:spcBef>
              <a:buFont typeface="Times" charset="0"/>
              <a:buChar char="•"/>
            </a:pPr>
            <a:r>
              <a:rPr lang="en-GB" sz="1800" dirty="0" smtClean="0"/>
              <a:t> Promote Scratchpads </a:t>
            </a:r>
            <a:r>
              <a:rPr lang="en-GB" sz="1800" dirty="0" err="1" smtClean="0"/>
              <a:t>ontologies</a:t>
            </a:r>
            <a:r>
              <a:rPr lang="en-GB" sz="1800" dirty="0" smtClean="0"/>
              <a:t> / vocabularies management tool</a:t>
            </a:r>
          </a:p>
          <a:p>
            <a:pPr lvl="1" eaLnBrk="1" hangingPunct="1">
              <a:lnSpc>
                <a:spcPct val="80000"/>
              </a:lnSpc>
              <a:spcBef>
                <a:spcPct val="50000"/>
              </a:spcBef>
              <a:buFont typeface="Wingdings" charset="0"/>
              <a:buChar char="§"/>
            </a:pPr>
            <a:r>
              <a:rPr lang="en-GB" sz="1400" dirty="0" smtClean="0"/>
              <a:t> Advanced </a:t>
            </a:r>
            <a:r>
              <a:rPr lang="en-GB" sz="1400" dirty="0" err="1" smtClean="0"/>
              <a:t>MediaWiki's</a:t>
            </a:r>
            <a:r>
              <a:rPr lang="en-GB" sz="1400" dirty="0" smtClean="0"/>
              <a:t> facilitating community involvement</a:t>
            </a:r>
            <a:endParaRPr lang="en-GB" sz="1600" dirty="0" smtClean="0"/>
          </a:p>
          <a:p>
            <a:pPr eaLnBrk="1" hangingPunct="1">
              <a:lnSpc>
                <a:spcPct val="80000"/>
              </a:lnSpc>
              <a:spcBef>
                <a:spcPct val="50000"/>
              </a:spcBef>
              <a:buFont typeface="Times" charset="0"/>
              <a:buChar char="•"/>
            </a:pPr>
            <a:r>
              <a:rPr lang="en-GB" sz="1400" dirty="0" smtClean="0"/>
              <a:t> </a:t>
            </a:r>
            <a:r>
              <a:rPr lang="en-GB" sz="1800" dirty="0" smtClean="0"/>
              <a:t>Promote Scratchpads as a platform for 'proto-</a:t>
            </a:r>
            <a:r>
              <a:rPr lang="en-GB" sz="1800" dirty="0" err="1" smtClean="0"/>
              <a:t>GSDs</a:t>
            </a:r>
            <a:r>
              <a:rPr lang="en-GB" sz="1800" dirty="0" smtClean="0"/>
              <a:t>' development</a:t>
            </a:r>
          </a:p>
          <a:p>
            <a:pPr lvl="1" eaLnBrk="1" hangingPunct="1">
              <a:lnSpc>
                <a:spcPct val="80000"/>
              </a:lnSpc>
              <a:spcBef>
                <a:spcPct val="50000"/>
              </a:spcBef>
              <a:buFont typeface="Wingdings" charset="2"/>
              <a:buChar char="§"/>
            </a:pPr>
            <a:r>
              <a:rPr lang="en-GB" sz="1400" dirty="0" smtClean="0"/>
              <a:t> Contributing to –for instance– CoL/</a:t>
            </a:r>
            <a:r>
              <a:rPr lang="en-GB" sz="1400" dirty="0" smtClean="0"/>
              <a:t>Species2000</a:t>
            </a:r>
          </a:p>
          <a:p>
            <a:pPr eaLnBrk="1" hangingPunct="1">
              <a:lnSpc>
                <a:spcPct val="80000"/>
              </a:lnSpc>
              <a:spcBef>
                <a:spcPct val="50000"/>
              </a:spcBef>
              <a:buFont typeface="Times" charset="0"/>
              <a:buChar char="•"/>
            </a:pPr>
            <a:r>
              <a:rPr lang="en-GB" sz="1800" dirty="0" smtClean="0"/>
              <a:t>Possibility to use Scratchpads as a front-end for Virtual </a:t>
            </a:r>
            <a:r>
              <a:rPr lang="en-GB" sz="1800" dirty="0" err="1" smtClean="0"/>
              <a:t>e</a:t>
            </a:r>
            <a:r>
              <a:rPr lang="en-GB" sz="1800" dirty="0" smtClean="0"/>
              <a:t>-Labs</a:t>
            </a:r>
          </a:p>
          <a:p>
            <a:pPr lvl="1" eaLnBrk="1" hangingPunct="1">
              <a:lnSpc>
                <a:spcPct val="80000"/>
              </a:lnSpc>
              <a:spcBef>
                <a:spcPct val="50000"/>
              </a:spcBef>
              <a:buFont typeface="Wingdings" charset="2"/>
              <a:buChar char="§"/>
            </a:pPr>
            <a:r>
              <a:rPr lang="en-GB" sz="1400" dirty="0" smtClean="0"/>
              <a:t> Link to </a:t>
            </a:r>
            <a:r>
              <a:rPr lang="en-GB" sz="1400" dirty="0" err="1" smtClean="0"/>
              <a:t>BioVel</a:t>
            </a:r>
            <a:endParaRPr lang="en-GB" sz="1400" dirty="0" smtClean="0"/>
          </a:p>
          <a:p>
            <a:pPr lvl="1" eaLnBrk="1" hangingPunct="1">
              <a:lnSpc>
                <a:spcPct val="80000"/>
              </a:lnSpc>
              <a:spcBef>
                <a:spcPct val="50000"/>
              </a:spcBef>
              <a:buFont typeface="Wingdings" charset="2"/>
              <a:buChar char="§"/>
            </a:pPr>
            <a:endParaRPr lang="en-GB" sz="1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8" name="Group 2"/>
          <p:cNvGrpSpPr>
            <a:grpSpLocks/>
          </p:cNvGrpSpPr>
          <p:nvPr/>
        </p:nvGrpSpPr>
        <p:grpSpPr bwMode="auto">
          <a:xfrm>
            <a:off x="2390775" y="639763"/>
            <a:ext cx="4365625" cy="5199062"/>
            <a:chOff x="2605" y="676"/>
            <a:chExt cx="2838" cy="3380"/>
          </a:xfrm>
        </p:grpSpPr>
        <p:pic>
          <p:nvPicPr>
            <p:cNvPr id="69" name="Picture 3" descr="ViBRANT Map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05" y="676"/>
              <a:ext cx="2838" cy="33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70" name="Group 4"/>
            <p:cNvGrpSpPr>
              <a:grpSpLocks/>
            </p:cNvGrpSpPr>
            <p:nvPr/>
          </p:nvGrpSpPr>
          <p:grpSpPr bwMode="auto">
            <a:xfrm>
              <a:off x="3102" y="2230"/>
              <a:ext cx="2106" cy="1706"/>
              <a:chOff x="3102" y="2230"/>
              <a:chExt cx="2106" cy="1706"/>
            </a:xfrm>
          </p:grpSpPr>
          <p:sp>
            <p:nvSpPr>
              <p:cNvPr id="71" name="Oval 5"/>
              <p:cNvSpPr>
                <a:spLocks noChangeArrowheads="1"/>
              </p:cNvSpPr>
              <p:nvPr/>
            </p:nvSpPr>
            <p:spPr bwMode="auto">
              <a:xfrm>
                <a:off x="4238" y="3072"/>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Oval 6"/>
              <p:cNvSpPr>
                <a:spLocks noChangeArrowheads="1"/>
              </p:cNvSpPr>
              <p:nvPr/>
            </p:nvSpPr>
            <p:spPr bwMode="auto">
              <a:xfrm>
                <a:off x="4158" y="2420"/>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Oval 7"/>
              <p:cNvSpPr>
                <a:spLocks noChangeArrowheads="1"/>
              </p:cNvSpPr>
              <p:nvPr/>
            </p:nvSpPr>
            <p:spPr bwMode="auto">
              <a:xfrm>
                <a:off x="3454" y="2546"/>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Oval 8"/>
              <p:cNvSpPr>
                <a:spLocks noChangeArrowheads="1"/>
              </p:cNvSpPr>
              <p:nvPr/>
            </p:nvSpPr>
            <p:spPr bwMode="auto">
              <a:xfrm>
                <a:off x="4150" y="2230"/>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Oval 9"/>
              <p:cNvSpPr>
                <a:spLocks noChangeArrowheads="1"/>
              </p:cNvSpPr>
              <p:nvPr/>
            </p:nvSpPr>
            <p:spPr bwMode="auto">
              <a:xfrm>
                <a:off x="4918" y="3278"/>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Oval 10"/>
              <p:cNvSpPr>
                <a:spLocks noChangeArrowheads="1"/>
              </p:cNvSpPr>
              <p:nvPr/>
            </p:nvSpPr>
            <p:spPr bwMode="auto">
              <a:xfrm>
                <a:off x="3590" y="2760"/>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Oval 11"/>
              <p:cNvSpPr>
                <a:spLocks noChangeArrowheads="1"/>
              </p:cNvSpPr>
              <p:nvPr/>
            </p:nvSpPr>
            <p:spPr bwMode="auto">
              <a:xfrm>
                <a:off x="3102" y="3488"/>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Oval 12"/>
              <p:cNvSpPr>
                <a:spLocks noChangeArrowheads="1"/>
              </p:cNvSpPr>
              <p:nvPr/>
            </p:nvSpPr>
            <p:spPr bwMode="auto">
              <a:xfrm>
                <a:off x="3936" y="2786"/>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Oval 13"/>
              <p:cNvSpPr>
                <a:spLocks noChangeArrowheads="1"/>
              </p:cNvSpPr>
              <p:nvPr/>
            </p:nvSpPr>
            <p:spPr bwMode="auto">
              <a:xfrm>
                <a:off x="3414" y="2482"/>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Oval 14"/>
              <p:cNvSpPr>
                <a:spLocks noChangeArrowheads="1"/>
              </p:cNvSpPr>
              <p:nvPr/>
            </p:nvSpPr>
            <p:spPr bwMode="auto">
              <a:xfrm>
                <a:off x="3748" y="2516"/>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Oval 15"/>
              <p:cNvSpPr>
                <a:spLocks noChangeArrowheads="1"/>
              </p:cNvSpPr>
              <p:nvPr/>
            </p:nvSpPr>
            <p:spPr bwMode="auto">
              <a:xfrm>
                <a:off x="3442" y="2466"/>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Oval 16"/>
              <p:cNvSpPr>
                <a:spLocks noChangeArrowheads="1"/>
              </p:cNvSpPr>
              <p:nvPr/>
            </p:nvSpPr>
            <p:spPr bwMode="auto">
              <a:xfrm>
                <a:off x="3718" y="2620"/>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Oval 17"/>
              <p:cNvSpPr>
                <a:spLocks noChangeArrowheads="1"/>
              </p:cNvSpPr>
              <p:nvPr/>
            </p:nvSpPr>
            <p:spPr bwMode="auto">
              <a:xfrm>
                <a:off x="5168" y="3896"/>
                <a:ext cx="40" cy="40"/>
              </a:xfrm>
              <a:prstGeom prst="ellipse">
                <a:avLst/>
              </a:prstGeom>
              <a:solidFill>
                <a:schemeClr val="bg1"/>
              </a:solidFill>
              <a:ln w="9525">
                <a:solidFill>
                  <a:schemeClr val="tx1"/>
                </a:solidFill>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9" name="Footer Placeholder 1"/>
          <p:cNvSpPr>
            <a:spLocks noGrp="1"/>
          </p:cNvSpPr>
          <p:nvPr>
            <p:ph type="ftr" sz="quarter" idx="10"/>
          </p:nvPr>
        </p:nvSpPr>
        <p:spPr/>
        <p:txBody>
          <a:bodyPr/>
          <a:lstStyle/>
          <a:p>
            <a:fld id="{933F2E3E-122A-B440-9BF1-6860C5E24471}" type="slidenum">
              <a:rPr lang="en-US"/>
              <a:pPr/>
              <a:t>2</a:t>
            </a:fld>
            <a:r>
              <a:rPr lang="en-US"/>
              <a:t> of </a:t>
            </a:r>
          </a:p>
        </p:txBody>
      </p:sp>
      <p:sp>
        <p:nvSpPr>
          <p:cNvPr id="98306" name="Rectangle 2"/>
          <p:cNvSpPr>
            <a:spLocks noGrp="1" noChangeArrowheads="1"/>
          </p:cNvSpPr>
          <p:nvPr>
            <p:ph type="title" idx="4294967295"/>
          </p:nvPr>
        </p:nvSpPr>
        <p:spPr/>
        <p:txBody>
          <a:bodyPr/>
          <a:lstStyle/>
          <a:p>
            <a:r>
              <a:rPr lang="en-US" dirty="0" smtClean="0"/>
              <a:t>ViBRANT consortium</a:t>
            </a:r>
            <a:endParaRPr lang="en-US" dirty="0"/>
          </a:p>
        </p:txBody>
      </p:sp>
      <p:sp>
        <p:nvSpPr>
          <p:cNvPr id="67" name="Footer Placeholder 3"/>
          <p:cNvSpPr txBox="1">
            <a:spLocks/>
          </p:cNvSpPr>
          <p:nvPr/>
        </p:nvSpPr>
        <p:spPr bwMode="auto">
          <a:xfrm>
            <a:off x="3028950" y="6502400"/>
            <a:ext cx="2895600" cy="238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29C41E7D-887F-B843-84F3-F3C521FABE0A}" type="slidenum">
              <a:rPr lang="en-US" smtClean="0"/>
              <a:pPr/>
              <a:t>2</a:t>
            </a:fld>
            <a:r>
              <a:rPr lang="en-US" smtClean="0"/>
              <a:t> of </a:t>
            </a:r>
            <a:endParaRPr lang="en-US"/>
          </a:p>
        </p:txBody>
      </p:sp>
      <p:grpSp>
        <p:nvGrpSpPr>
          <p:cNvPr id="84" name="Group 18"/>
          <p:cNvGrpSpPr>
            <a:grpSpLocks/>
          </p:cNvGrpSpPr>
          <p:nvPr/>
        </p:nvGrpSpPr>
        <p:grpSpPr bwMode="auto">
          <a:xfrm>
            <a:off x="5634038" y="1357313"/>
            <a:ext cx="992187" cy="1138237"/>
            <a:chOff x="1866" y="3428"/>
            <a:chExt cx="700" cy="803"/>
          </a:xfrm>
        </p:grpSpPr>
        <p:pic>
          <p:nvPicPr>
            <p:cNvPr id="85" name="Picture 19" descr="Africa"/>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66" y="3428"/>
              <a:ext cx="700" cy="803"/>
            </a:xfrm>
            <a:prstGeom prst="rect">
              <a:avLst/>
            </a:prstGeom>
            <a:noFill/>
            <a:ln w="3175">
              <a:solidFill>
                <a:srgbClr val="C0C0C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6" name="Line 20"/>
            <p:cNvSpPr>
              <a:spLocks noChangeShapeType="1"/>
            </p:cNvSpPr>
            <p:nvPr/>
          </p:nvSpPr>
          <p:spPr bwMode="auto">
            <a:xfrm>
              <a:off x="2527" y="3983"/>
              <a:ext cx="29" cy="77"/>
            </a:xfrm>
            <a:prstGeom prst="line">
              <a:avLst/>
            </a:prstGeom>
            <a:noFill/>
            <a:ln w="9525">
              <a:solidFill>
                <a:schemeClr val="tx1"/>
              </a:solidFill>
              <a:round/>
              <a:headEnd type="triangle" w="med" len="me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9" name="Rectangle 21"/>
          <p:cNvSpPr>
            <a:spLocks noChangeArrowheads="1"/>
          </p:cNvSpPr>
          <p:nvPr/>
        </p:nvSpPr>
        <p:spPr bwMode="auto">
          <a:xfrm>
            <a:off x="1108998" y="1250449"/>
            <a:ext cx="3857625" cy="5191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600" dirty="0"/>
              <a:t>17 partners in 9 countries</a:t>
            </a:r>
            <a:endParaRPr lang="en-US" sz="1200" dirty="0"/>
          </a:p>
          <a:p>
            <a:pPr algn="ctr" eaLnBrk="1" hangingPunct="1"/>
            <a:r>
              <a:rPr lang="en-US" sz="1200" dirty="0"/>
              <a:t>(universities, museums &amp; SMEs)</a:t>
            </a:r>
          </a:p>
        </p:txBody>
      </p:sp>
      <p:grpSp>
        <p:nvGrpSpPr>
          <p:cNvPr id="90" name="Group 24"/>
          <p:cNvGrpSpPr>
            <a:grpSpLocks/>
          </p:cNvGrpSpPr>
          <p:nvPr/>
        </p:nvGrpSpPr>
        <p:grpSpPr bwMode="auto">
          <a:xfrm>
            <a:off x="750888" y="1679575"/>
            <a:ext cx="7772400" cy="4079875"/>
            <a:chOff x="473" y="1058"/>
            <a:chExt cx="4896" cy="2570"/>
          </a:xfrm>
        </p:grpSpPr>
        <p:sp>
          <p:nvSpPr>
            <p:cNvPr id="93" name="AutoShape 27"/>
            <p:cNvSpPr>
              <a:spLocks noChangeArrowheads="1"/>
            </p:cNvSpPr>
            <p:nvPr/>
          </p:nvSpPr>
          <p:spPr bwMode="auto">
            <a:xfrm rot="4869250">
              <a:off x="4093" y="821"/>
              <a:ext cx="48" cy="224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AutoShape 25"/>
            <p:cNvSpPr>
              <a:spLocks noChangeArrowheads="1"/>
            </p:cNvSpPr>
            <p:nvPr/>
          </p:nvSpPr>
          <p:spPr bwMode="auto">
            <a:xfrm rot="3894583">
              <a:off x="4669" y="434"/>
              <a:ext cx="75" cy="1324"/>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AutoShape 26"/>
            <p:cNvSpPr>
              <a:spLocks noChangeArrowheads="1"/>
            </p:cNvSpPr>
            <p:nvPr/>
          </p:nvSpPr>
          <p:spPr bwMode="auto">
            <a:xfrm rot="4455496">
              <a:off x="4131" y="492"/>
              <a:ext cx="48" cy="224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AutoShape 28"/>
            <p:cNvSpPr>
              <a:spLocks noChangeArrowheads="1"/>
            </p:cNvSpPr>
            <p:nvPr/>
          </p:nvSpPr>
          <p:spPr bwMode="auto">
            <a:xfrm rot="5498606">
              <a:off x="4085" y="1025"/>
              <a:ext cx="48" cy="224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AutoShape 29"/>
            <p:cNvSpPr>
              <a:spLocks noChangeArrowheads="1"/>
            </p:cNvSpPr>
            <p:nvPr/>
          </p:nvSpPr>
          <p:spPr bwMode="auto">
            <a:xfrm rot="6172983">
              <a:off x="4040" y="1240"/>
              <a:ext cx="48" cy="224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AutoShape 30"/>
            <p:cNvSpPr>
              <a:spLocks noChangeArrowheads="1"/>
            </p:cNvSpPr>
            <p:nvPr/>
          </p:nvSpPr>
          <p:spPr bwMode="auto">
            <a:xfrm rot="6172983">
              <a:off x="3836" y="1495"/>
              <a:ext cx="36" cy="2407"/>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AutoShape 31"/>
            <p:cNvSpPr>
              <a:spLocks noChangeArrowheads="1"/>
            </p:cNvSpPr>
            <p:nvPr/>
          </p:nvSpPr>
          <p:spPr bwMode="auto">
            <a:xfrm rot="6172983">
              <a:off x="4339" y="2389"/>
              <a:ext cx="39" cy="1384"/>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AutoShape 32"/>
            <p:cNvSpPr>
              <a:spLocks noChangeArrowheads="1"/>
            </p:cNvSpPr>
            <p:nvPr/>
          </p:nvSpPr>
          <p:spPr bwMode="auto">
            <a:xfrm rot="5763416">
              <a:off x="4648" y="2917"/>
              <a:ext cx="39" cy="1384"/>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AutoShape 33"/>
            <p:cNvSpPr>
              <a:spLocks noChangeArrowheads="1"/>
            </p:cNvSpPr>
            <p:nvPr/>
          </p:nvSpPr>
          <p:spPr bwMode="auto">
            <a:xfrm rot="18261091" flipH="1">
              <a:off x="1695" y="481"/>
              <a:ext cx="65" cy="2165"/>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AutoShape 34"/>
            <p:cNvSpPr>
              <a:spLocks noChangeArrowheads="1"/>
            </p:cNvSpPr>
            <p:nvPr/>
          </p:nvSpPr>
          <p:spPr bwMode="auto">
            <a:xfrm rot="17570748" flipH="1">
              <a:off x="1523" y="647"/>
              <a:ext cx="65" cy="2165"/>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AutoShape 35"/>
            <p:cNvSpPr>
              <a:spLocks noChangeArrowheads="1"/>
            </p:cNvSpPr>
            <p:nvPr/>
          </p:nvSpPr>
          <p:spPr bwMode="auto">
            <a:xfrm rot="17305807" flipH="1">
              <a:off x="1570" y="1117"/>
              <a:ext cx="54" cy="1565"/>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AutoShape 36"/>
            <p:cNvSpPr>
              <a:spLocks noChangeArrowheads="1"/>
            </p:cNvSpPr>
            <p:nvPr/>
          </p:nvSpPr>
          <p:spPr bwMode="auto">
            <a:xfrm rot="16717590" flipH="1">
              <a:off x="1452" y="1159"/>
              <a:ext cx="55" cy="1748"/>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AutoShape 37"/>
            <p:cNvSpPr>
              <a:spLocks noChangeArrowheads="1"/>
            </p:cNvSpPr>
            <p:nvPr/>
          </p:nvSpPr>
          <p:spPr bwMode="auto">
            <a:xfrm rot="16139066" flipH="1">
              <a:off x="1529" y="1374"/>
              <a:ext cx="55" cy="1748"/>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AutoShape 38"/>
            <p:cNvSpPr>
              <a:spLocks noChangeArrowheads="1"/>
            </p:cNvSpPr>
            <p:nvPr/>
          </p:nvSpPr>
          <p:spPr bwMode="auto">
            <a:xfrm rot="15776829" flipH="1">
              <a:off x="1611" y="1365"/>
              <a:ext cx="59" cy="213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AutoShape 39"/>
            <p:cNvSpPr>
              <a:spLocks noChangeArrowheads="1"/>
            </p:cNvSpPr>
            <p:nvPr/>
          </p:nvSpPr>
          <p:spPr bwMode="auto">
            <a:xfrm rot="15553746" flipH="1">
              <a:off x="1532" y="1559"/>
              <a:ext cx="59" cy="213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AutoShape 40"/>
            <p:cNvSpPr>
              <a:spLocks noChangeArrowheads="1"/>
            </p:cNvSpPr>
            <p:nvPr/>
          </p:nvSpPr>
          <p:spPr bwMode="auto">
            <a:xfrm rot="15553746" flipH="1">
              <a:off x="1819" y="1638"/>
              <a:ext cx="35" cy="2670"/>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AutoShape 41"/>
            <p:cNvSpPr>
              <a:spLocks noChangeArrowheads="1"/>
            </p:cNvSpPr>
            <p:nvPr/>
          </p:nvSpPr>
          <p:spPr bwMode="auto">
            <a:xfrm rot="14929536" flipH="1">
              <a:off x="1276" y="2648"/>
              <a:ext cx="69" cy="1557"/>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08" name="Group 42"/>
          <p:cNvGrpSpPr>
            <a:grpSpLocks/>
          </p:cNvGrpSpPr>
          <p:nvPr/>
        </p:nvGrpSpPr>
        <p:grpSpPr bwMode="auto">
          <a:xfrm>
            <a:off x="171450" y="1211263"/>
            <a:ext cx="8755063" cy="4865687"/>
            <a:chOff x="108" y="763"/>
            <a:chExt cx="5515" cy="3065"/>
          </a:xfrm>
        </p:grpSpPr>
        <p:pic>
          <p:nvPicPr>
            <p:cNvPr id="109" name="Picture 43" descr="Univ-Reunio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0" y="763"/>
              <a:ext cx="326" cy="293"/>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0" name="Picture 44" descr="GBIF"/>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9" y="1177"/>
              <a:ext cx="308" cy="298"/>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2" name="Picture 46" descr="MFN-Berlin"/>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7" y="2006"/>
              <a:ext cx="313" cy="355"/>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3" name="Picture 47" descr="Freie-Univ-Berlin"/>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83" y="2498"/>
              <a:ext cx="740" cy="196"/>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4" name="Picture 48" descr="plaziLogo"/>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9" y="2831"/>
              <a:ext cx="588" cy="200"/>
            </a:xfrm>
            <a:prstGeom prst="rect">
              <a:avLst/>
            </a:prstGeom>
            <a:solidFill>
              <a:schemeClr val="bg1"/>
            </a:solidFill>
            <a:effectLst>
              <a:outerShdw blurRad="63500" dist="38099" dir="2700000" algn="ctr" rotWithShape="0">
                <a:srgbClr val="000000">
                  <a:alpha val="74998"/>
                </a:srgbClr>
              </a:outerShdw>
            </a:effectLst>
          </p:spPr>
        </p:pic>
        <p:pic>
          <p:nvPicPr>
            <p:cNvPr id="115" name="Picture 49" descr="pensoft"/>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35" y="3168"/>
              <a:ext cx="636" cy="181"/>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6" name="Picture 50" descr="hcmr_logo"/>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67" y="3486"/>
              <a:ext cx="372" cy="342"/>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7" name="Picture 51" descr="vu"/>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 y="1056"/>
              <a:ext cx="338" cy="366"/>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9" name="Picture 53" descr="Oxford-e-Research Centre _ OERC"/>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 y="1511"/>
              <a:ext cx="762" cy="200"/>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0" name="Picture 54" descr="Open-University"/>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 y="1796"/>
              <a:ext cx="313" cy="282"/>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1" name="Picture 55" descr="ScratchpadLogo"/>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 y="2164"/>
              <a:ext cx="738" cy="200"/>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2" name="Picture 56" descr="BE_RBINS"/>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0" y="2450"/>
              <a:ext cx="576" cy="180"/>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3" name="Picture 57" descr="xper2"/>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5" y="2715"/>
              <a:ext cx="326" cy="301"/>
            </a:xfrm>
            <a:prstGeom prst="rect">
              <a:avLst/>
            </a:prstGeom>
            <a:solidFill>
              <a:schemeClr val="bg1"/>
            </a:solidFill>
            <a:effectLst>
              <a:outerShdw blurRad="63500" dist="38099" dir="2700000" algn="ctr" rotWithShape="0">
                <a:srgbClr val="000000">
                  <a:alpha val="74998"/>
                </a:srgbClr>
              </a:outerShdw>
            </a:effectLst>
          </p:spPr>
        </p:pic>
        <p:pic>
          <p:nvPicPr>
            <p:cNvPr id="124" name="Picture 58" descr="key2nature"/>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 y="3102"/>
              <a:ext cx="460" cy="276"/>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5" name="Picture 59" descr="vizzuality_logo138w"/>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1" y="3464"/>
              <a:ext cx="635" cy="340"/>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1" name="Picture 45" descr="Species-ID"/>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41" y="1554"/>
              <a:ext cx="429" cy="257"/>
            </a:xfrm>
            <a:prstGeom prst="rect">
              <a:avLst/>
            </a:prstGeom>
            <a:noFill/>
            <a:effectLst>
              <a:outerShdw blurRad="63500" dist="38099" dir="2700000" algn="ctr" rotWithShape="0">
                <a:srgbClr val="000000">
                  <a:alpha val="74998"/>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126" name="Group 60"/>
          <p:cNvGrpSpPr>
            <a:grpSpLocks/>
          </p:cNvGrpSpPr>
          <p:nvPr/>
        </p:nvGrpSpPr>
        <p:grpSpPr bwMode="auto">
          <a:xfrm>
            <a:off x="3187700" y="2146300"/>
            <a:ext cx="3392488" cy="3460750"/>
            <a:chOff x="2008" y="1352"/>
            <a:chExt cx="2137" cy="2180"/>
          </a:xfrm>
        </p:grpSpPr>
        <p:sp>
          <p:nvSpPr>
            <p:cNvPr id="127" name="Line 61"/>
            <p:cNvSpPr>
              <a:spLocks noChangeShapeType="1"/>
            </p:cNvSpPr>
            <p:nvPr/>
          </p:nvSpPr>
          <p:spPr bwMode="auto">
            <a:xfrm>
              <a:off x="2352" y="2232"/>
              <a:ext cx="129" cy="208"/>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Line 62"/>
            <p:cNvSpPr>
              <a:spLocks noChangeShapeType="1"/>
            </p:cNvSpPr>
            <p:nvPr/>
          </p:nvSpPr>
          <p:spPr bwMode="auto">
            <a:xfrm>
              <a:off x="2344" y="2236"/>
              <a:ext cx="257" cy="72"/>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Line 63"/>
            <p:cNvSpPr>
              <a:spLocks noChangeShapeType="1"/>
            </p:cNvSpPr>
            <p:nvPr/>
          </p:nvSpPr>
          <p:spPr bwMode="auto">
            <a:xfrm flipV="1">
              <a:off x="2352" y="2116"/>
              <a:ext cx="681" cy="120"/>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0" name="Line 64"/>
            <p:cNvSpPr>
              <a:spLocks noChangeShapeType="1"/>
            </p:cNvSpPr>
            <p:nvPr/>
          </p:nvSpPr>
          <p:spPr bwMode="auto">
            <a:xfrm flipV="1">
              <a:off x="2340" y="2200"/>
              <a:ext cx="285" cy="44"/>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131" name="Group 65"/>
            <p:cNvGrpSpPr>
              <a:grpSpLocks/>
            </p:cNvGrpSpPr>
            <p:nvPr/>
          </p:nvGrpSpPr>
          <p:grpSpPr bwMode="auto">
            <a:xfrm>
              <a:off x="2008" y="1352"/>
              <a:ext cx="2137" cy="2180"/>
              <a:chOff x="2008" y="1352"/>
              <a:chExt cx="2137" cy="2180"/>
            </a:xfrm>
          </p:grpSpPr>
          <p:sp>
            <p:nvSpPr>
              <p:cNvPr id="132" name="Line 66"/>
              <p:cNvSpPr>
                <a:spLocks noChangeShapeType="1"/>
              </p:cNvSpPr>
              <p:nvPr/>
            </p:nvSpPr>
            <p:spPr bwMode="auto">
              <a:xfrm flipV="1">
                <a:off x="2008" y="2236"/>
                <a:ext cx="345" cy="908"/>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Line 67"/>
              <p:cNvSpPr>
                <a:spLocks noChangeShapeType="1"/>
              </p:cNvSpPr>
              <p:nvPr/>
            </p:nvSpPr>
            <p:spPr bwMode="auto">
              <a:xfrm>
                <a:off x="2368" y="2252"/>
                <a:ext cx="741" cy="484"/>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Line 68"/>
              <p:cNvSpPr>
                <a:spLocks noChangeShapeType="1"/>
              </p:cNvSpPr>
              <p:nvPr/>
            </p:nvSpPr>
            <p:spPr bwMode="auto">
              <a:xfrm>
                <a:off x="2356" y="2232"/>
                <a:ext cx="1649" cy="1300"/>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Line 69"/>
              <p:cNvSpPr>
                <a:spLocks noChangeShapeType="1"/>
              </p:cNvSpPr>
              <p:nvPr/>
            </p:nvSpPr>
            <p:spPr bwMode="auto">
              <a:xfrm>
                <a:off x="2340" y="2228"/>
                <a:ext cx="1429" cy="720"/>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Line 70"/>
              <p:cNvSpPr>
                <a:spLocks noChangeShapeType="1"/>
              </p:cNvSpPr>
              <p:nvPr/>
            </p:nvSpPr>
            <p:spPr bwMode="auto">
              <a:xfrm>
                <a:off x="2344" y="2240"/>
                <a:ext cx="485" cy="232"/>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7" name="Line 71"/>
              <p:cNvSpPr>
                <a:spLocks noChangeShapeType="1"/>
              </p:cNvSpPr>
              <p:nvPr/>
            </p:nvSpPr>
            <p:spPr bwMode="auto">
              <a:xfrm>
                <a:off x="2312" y="2172"/>
                <a:ext cx="41" cy="68"/>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Line 72"/>
              <p:cNvSpPr>
                <a:spLocks noChangeShapeType="1"/>
              </p:cNvSpPr>
              <p:nvPr/>
            </p:nvSpPr>
            <p:spPr bwMode="auto">
              <a:xfrm flipV="1">
                <a:off x="2352" y="1932"/>
                <a:ext cx="677" cy="308"/>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 name="Line 73"/>
              <p:cNvSpPr>
                <a:spLocks noChangeShapeType="1"/>
              </p:cNvSpPr>
              <p:nvPr/>
            </p:nvSpPr>
            <p:spPr bwMode="auto">
              <a:xfrm flipV="1">
                <a:off x="2344" y="1352"/>
                <a:ext cx="1801" cy="884"/>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 name="Line 74"/>
              <p:cNvSpPr>
                <a:spLocks noChangeShapeType="1"/>
              </p:cNvSpPr>
              <p:nvPr/>
            </p:nvSpPr>
            <p:spPr bwMode="auto">
              <a:xfrm>
                <a:off x="2336" y="2152"/>
                <a:ext cx="1" cy="76"/>
              </a:xfrm>
              <a:prstGeom prst="line">
                <a:avLst/>
              </a:prstGeom>
              <a:noFill/>
              <a:ln w="158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3" name="Rectangle 2"/>
          <p:cNvSpPr/>
          <p:nvPr/>
        </p:nvSpPr>
        <p:spPr>
          <a:xfrm>
            <a:off x="984098" y="5876836"/>
            <a:ext cx="7392736" cy="338554"/>
          </a:xfrm>
          <a:prstGeom prst="rect">
            <a:avLst/>
          </a:prstGeom>
        </p:spPr>
        <p:txBody>
          <a:bodyPr wrap="square">
            <a:spAutoFit/>
          </a:bodyPr>
          <a:lstStyle/>
          <a:p>
            <a:pPr algn="ctr"/>
            <a:r>
              <a:rPr lang="en-US" sz="1600" dirty="0" smtClean="0"/>
              <a:t>Interoperability</a:t>
            </a:r>
            <a:r>
              <a:rPr lang="en-US" sz="1600" dirty="0"/>
              <a:t>, workflows, </a:t>
            </a:r>
            <a:r>
              <a:rPr lang="en-US" sz="1600" dirty="0" smtClean="0"/>
              <a:t>services, </a:t>
            </a:r>
            <a:r>
              <a:rPr lang="en-US" sz="1600" dirty="0"/>
              <a:t>information </a:t>
            </a:r>
            <a:r>
              <a:rPr lang="en-US" sz="1600" dirty="0" smtClean="0"/>
              <a:t>modeling &amp; user support</a:t>
            </a:r>
            <a:endParaRPr lang="en-US" sz="1600" dirty="0"/>
          </a:p>
        </p:txBody>
      </p:sp>
      <p:sp>
        <p:nvSpPr>
          <p:cNvPr id="145" name="Text Box 16"/>
          <p:cNvSpPr txBox="1">
            <a:spLocks noChangeArrowheads="1"/>
          </p:cNvSpPr>
          <p:nvPr/>
        </p:nvSpPr>
        <p:spPr bwMode="auto">
          <a:xfrm>
            <a:off x="4529138"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
        <p:nvSpPr>
          <p:cNvPr id="87" name="Rechthoek 86"/>
          <p:cNvSpPr/>
          <p:nvPr/>
        </p:nvSpPr>
        <p:spPr bwMode="auto">
          <a:xfrm>
            <a:off x="298115" y="1252056"/>
            <a:ext cx="1383266" cy="315997"/>
          </a:xfrm>
          <a:prstGeom prst="rect">
            <a:avLst/>
          </a:prstGeom>
          <a:solidFill>
            <a:schemeClr val="bg1"/>
          </a:solidFill>
          <a:effectLst>
            <a:outerShdw blurRad="63500" dist="38099" dir="2700000" algn="ctr" rotWithShape="0">
              <a:srgbClr val="000000">
                <a:alpha val="74998"/>
              </a:srgb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88" name="Group 42"/>
          <p:cNvGrpSpPr>
            <a:grpSpLocks/>
          </p:cNvGrpSpPr>
          <p:nvPr/>
        </p:nvGrpSpPr>
        <p:grpSpPr bwMode="auto">
          <a:xfrm>
            <a:off x="153563" y="1205301"/>
            <a:ext cx="8755063" cy="4865687"/>
            <a:chOff x="108" y="763"/>
            <a:chExt cx="5515" cy="3065"/>
          </a:xfrm>
        </p:grpSpPr>
        <p:pic>
          <p:nvPicPr>
            <p:cNvPr id="141" name="Picture 43" descr="Univ-Reunio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0" y="763"/>
              <a:ext cx="326" cy="293"/>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2" name="Picture 44" descr="GBIF"/>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9" y="1177"/>
              <a:ext cx="308" cy="298"/>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4" name="Picture 46" descr="MFN-Berlin"/>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7" y="2006"/>
              <a:ext cx="313" cy="355"/>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6" name="Picture 47" descr="Freie-Univ-Berlin"/>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83" y="2498"/>
              <a:ext cx="740" cy="196"/>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7" name="Picture 48" descr="plaziLogo"/>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9" y="2831"/>
              <a:ext cx="588" cy="200"/>
            </a:xfrm>
            <a:prstGeom prst="rect">
              <a:avLst/>
            </a:prstGeom>
            <a:noFill/>
            <a:effectLst>
              <a:outerShdw blurRad="50800" dist="38100" dir="2700000" algn="tl" rotWithShape="0">
                <a:prstClr val="black">
                  <a:alpha val="40000"/>
                </a:prstClr>
              </a:outerShdw>
            </a:effectLst>
          </p:spPr>
        </p:pic>
        <p:pic>
          <p:nvPicPr>
            <p:cNvPr id="148" name="Picture 49" descr="pensoft"/>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35" y="3168"/>
              <a:ext cx="636" cy="181"/>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9" name="Picture 50" descr="hcmr_logo"/>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67" y="3486"/>
              <a:ext cx="372" cy="342"/>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0" name="Picture 51" descr="vu"/>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 y="1056"/>
              <a:ext cx="338" cy="366"/>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1" name="Picture 52" descr="LIFEWATCH"/>
            <p:cNvPicPr>
              <a:picLocks noChangeAspect="1"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 y="814"/>
              <a:ext cx="473" cy="145"/>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2" name="Picture 53" descr="Oxford-e-Research Centre _ OERC"/>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 y="1511"/>
              <a:ext cx="762" cy="200"/>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3" name="Picture 54" descr="Open-University"/>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 y="1796"/>
              <a:ext cx="313" cy="282"/>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4" name="Picture 55" descr="ScratchpadLogo"/>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 y="2164"/>
              <a:ext cx="738" cy="200"/>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5" name="Picture 56" descr="BE_RBINS"/>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0" y="2450"/>
              <a:ext cx="576" cy="180"/>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6" name="Picture 57" descr="xper2"/>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5" y="2715"/>
              <a:ext cx="326" cy="301"/>
            </a:xfrm>
            <a:prstGeom prst="rect">
              <a:avLst/>
            </a:prstGeom>
            <a:noFill/>
            <a:effectLst>
              <a:outerShdw blurRad="50800" dist="38100" dir="2700000" algn="tl" rotWithShape="0">
                <a:prstClr val="black">
                  <a:alpha val="40000"/>
                </a:prstClr>
              </a:outerShdw>
            </a:effectLst>
          </p:spPr>
        </p:pic>
        <p:pic>
          <p:nvPicPr>
            <p:cNvPr id="157" name="Picture 58" descr="key2nature"/>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 y="3102"/>
              <a:ext cx="460" cy="276"/>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8" name="Picture 59" descr="vizzuality_logo138w"/>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1" y="3464"/>
              <a:ext cx="635" cy="340"/>
            </a:xfrm>
            <a:prstGeom prst="rect">
              <a:avLst/>
            </a:prstGeom>
            <a:noFill/>
            <a:effectLst>
              <a:outerShdw blurRad="50800" dist="38100" dir="2700000" algn="tl"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pic>
        <p:nvPicPr>
          <p:cNvPr id="159" name="Afbeelding 158" descr="PESI_logo_sm.jpg"/>
          <p:cNvPicPr>
            <a:picLocks noChangeAspect="1"/>
          </p:cNvPicPr>
          <p:nvPr/>
        </p:nvPicPr>
        <p:blipFill>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34204" y="1295770"/>
            <a:ext cx="310042" cy="22245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693213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fld id="{933F2E3E-122A-B440-9BF1-6860C5E24471}" type="slidenum">
              <a:rPr lang="en-US"/>
              <a:pPr/>
              <a:t>3</a:t>
            </a:fld>
            <a:r>
              <a:rPr lang="en-US"/>
              <a:t> of </a:t>
            </a:r>
          </a:p>
        </p:txBody>
      </p:sp>
      <p:sp>
        <p:nvSpPr>
          <p:cNvPr id="98306" name="Rectangle 2"/>
          <p:cNvSpPr>
            <a:spLocks noGrp="1" noChangeArrowheads="1"/>
          </p:cNvSpPr>
          <p:nvPr>
            <p:ph type="title" idx="4294967295"/>
          </p:nvPr>
        </p:nvSpPr>
        <p:spPr/>
        <p:txBody>
          <a:bodyPr/>
          <a:lstStyle/>
          <a:p>
            <a:r>
              <a:rPr lang="en-US" dirty="0" smtClean="0"/>
              <a:t>Biodiversity informatics landscape</a:t>
            </a:r>
            <a:endParaRPr lang="en-US" dirty="0"/>
          </a:p>
        </p:txBody>
      </p:sp>
      <p:sp>
        <p:nvSpPr>
          <p:cNvPr id="4" name="TextBox 3"/>
          <p:cNvSpPr txBox="1"/>
          <p:nvPr/>
        </p:nvSpPr>
        <p:spPr>
          <a:xfrm>
            <a:off x="614955" y="5106753"/>
            <a:ext cx="6314549" cy="1077218"/>
          </a:xfrm>
          <a:prstGeom prst="rect">
            <a:avLst/>
          </a:prstGeom>
          <a:noFill/>
        </p:spPr>
        <p:txBody>
          <a:bodyPr wrap="none" rtlCol="0">
            <a:spAutoFit/>
          </a:bodyPr>
          <a:lstStyle/>
          <a:p>
            <a:r>
              <a:rPr lang="en-US" sz="1600" b="1" dirty="0" smtClean="0"/>
              <a:t>Key problems</a:t>
            </a:r>
          </a:p>
          <a:p>
            <a:pPr marL="285750" indent="-285750">
              <a:buFont typeface="Arial"/>
              <a:buChar char="•"/>
            </a:pPr>
            <a:r>
              <a:rPr lang="en-US" sz="1600" dirty="0" smtClean="0"/>
              <a:t>Landscape is complex, data fragmented &amp; hard to navigate</a:t>
            </a:r>
          </a:p>
          <a:p>
            <a:pPr marL="285750" indent="-285750">
              <a:buFont typeface="Arial"/>
              <a:buChar char="•"/>
            </a:pPr>
            <a:r>
              <a:rPr lang="en-US" sz="1600" dirty="0" smtClean="0"/>
              <a:t>Many audiences </a:t>
            </a:r>
            <a:r>
              <a:rPr lang="en-US" sz="1400" dirty="0" smtClean="0"/>
              <a:t>(policy makers, scientists, amateurs, citizen scientists)</a:t>
            </a:r>
          </a:p>
          <a:p>
            <a:pPr marL="285750" indent="-285750">
              <a:buFont typeface="Arial"/>
              <a:buChar char="•"/>
            </a:pPr>
            <a:r>
              <a:rPr lang="en-US" sz="1600" dirty="0" smtClean="0"/>
              <a:t>Many scales </a:t>
            </a:r>
            <a:r>
              <a:rPr lang="en-US" sz="1400" dirty="0" smtClean="0"/>
              <a:t>(global solutions to local problems)</a:t>
            </a:r>
            <a:endParaRPr lang="en-US" sz="1400" dirty="0"/>
          </a:p>
        </p:txBody>
      </p:sp>
      <p:sp>
        <p:nvSpPr>
          <p:cNvPr id="8" name="Rectangle 7"/>
          <p:cNvSpPr/>
          <p:nvPr/>
        </p:nvSpPr>
        <p:spPr>
          <a:xfrm>
            <a:off x="7504631" y="5791641"/>
            <a:ext cx="1438842" cy="400110"/>
          </a:xfrm>
          <a:prstGeom prst="rect">
            <a:avLst/>
          </a:prstGeom>
        </p:spPr>
        <p:txBody>
          <a:bodyPr wrap="square">
            <a:spAutoFit/>
          </a:bodyPr>
          <a:lstStyle/>
          <a:p>
            <a:r>
              <a:rPr lang="en-US" sz="1000" i="1" dirty="0" smtClean="0"/>
              <a:t>Figure adapted from Peterson et al 2010</a:t>
            </a:r>
            <a:endParaRPr lang="en-US" sz="1000" i="1" dirty="0"/>
          </a:p>
        </p:txBody>
      </p:sp>
      <p:sp>
        <p:nvSpPr>
          <p:cNvPr id="12" name="Text Box 16"/>
          <p:cNvSpPr txBox="1">
            <a:spLocks noChangeArrowheads="1"/>
          </p:cNvSpPr>
          <p:nvPr/>
        </p:nvSpPr>
        <p:spPr bwMode="auto">
          <a:xfrm>
            <a:off x="4529138" y="6503988"/>
            <a:ext cx="355837"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spAutoFit/>
          </a:bodyPr>
          <a:lstStyle/>
          <a:p>
            <a:r>
              <a:rPr lang="en-US" sz="1200" dirty="0" smtClean="0"/>
              <a:t>18</a:t>
            </a:r>
            <a:endParaRPr lang="en-US" dirty="0"/>
          </a:p>
        </p:txBody>
      </p:sp>
      <p:pic>
        <p:nvPicPr>
          <p:cNvPr id="2" name="Picture 1"/>
          <p:cNvPicPr>
            <a:picLocks noChangeAspect="1"/>
          </p:cNvPicPr>
          <p:nvPr/>
        </p:nvPicPr>
        <p:blipFill>
          <a:blip r:embed="rId3"/>
          <a:stretch>
            <a:fillRect/>
          </a:stretch>
        </p:blipFill>
        <p:spPr>
          <a:xfrm>
            <a:off x="832979" y="1233228"/>
            <a:ext cx="7455851" cy="419518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07445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fld id="{933F2E3E-122A-B440-9BF1-6860C5E24471}" type="slidenum">
              <a:rPr lang="en-GB" smtClean="0"/>
              <a:pPr/>
              <a:t>4</a:t>
            </a:fld>
            <a:r>
              <a:rPr lang="en-GB" smtClean="0"/>
              <a:t> of </a:t>
            </a:r>
            <a:endParaRPr lang="en-GB"/>
          </a:p>
        </p:txBody>
      </p:sp>
      <p:sp>
        <p:nvSpPr>
          <p:cNvPr id="98306" name="Rectangle 2"/>
          <p:cNvSpPr>
            <a:spLocks noGrp="1" noChangeArrowheads="1"/>
          </p:cNvSpPr>
          <p:nvPr>
            <p:ph type="title" idx="4294967295"/>
          </p:nvPr>
        </p:nvSpPr>
        <p:spPr/>
        <p:txBody>
          <a:bodyPr/>
          <a:lstStyle/>
          <a:p>
            <a:r>
              <a:rPr lang="en-GB" smtClean="0"/>
              <a:t>ViBRANT Goals</a:t>
            </a:r>
            <a:endParaRPr lang="en-GB"/>
          </a:p>
        </p:txBody>
      </p:sp>
      <p:sp>
        <p:nvSpPr>
          <p:cNvPr id="10" name="Hexagon 9"/>
          <p:cNvSpPr/>
          <p:nvPr/>
        </p:nvSpPr>
        <p:spPr>
          <a:xfrm>
            <a:off x="6243050" y="1184943"/>
            <a:ext cx="2376488" cy="900113"/>
          </a:xfrm>
          <a:prstGeom prst="hexagon">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WP8 Mobilisation</a:t>
            </a:r>
          </a:p>
          <a:p>
            <a:pPr algn="ctr" fontAlgn="auto">
              <a:spcBef>
                <a:spcPts val="0"/>
              </a:spcBef>
              <a:spcAft>
                <a:spcPts val="0"/>
              </a:spcAft>
              <a:defRPr/>
            </a:pPr>
            <a:r>
              <a:rPr lang="en-GB" sz="800" smtClean="0">
                <a:solidFill>
                  <a:schemeClr val="tx1"/>
                </a:solidFill>
                <a:latin typeface="Verdana" pitchFamily="34" charset="0"/>
              </a:rPr>
              <a:t>Field recording support</a:t>
            </a:r>
          </a:p>
          <a:p>
            <a:pPr algn="ctr" fontAlgn="auto">
              <a:spcBef>
                <a:spcPts val="0"/>
              </a:spcBef>
              <a:spcAft>
                <a:spcPts val="0"/>
              </a:spcAft>
              <a:defRPr/>
            </a:pPr>
            <a:r>
              <a:rPr lang="en-GB" sz="800" smtClean="0">
                <a:solidFill>
                  <a:schemeClr val="tx1"/>
                </a:solidFill>
                <a:latin typeface="Verdana" pitchFamily="34" charset="0"/>
              </a:rPr>
              <a:t>Citizen science activities</a:t>
            </a:r>
          </a:p>
          <a:p>
            <a:pPr algn="ctr" fontAlgn="auto">
              <a:spcBef>
                <a:spcPts val="0"/>
              </a:spcBef>
              <a:spcAft>
                <a:spcPts val="0"/>
              </a:spcAft>
              <a:defRPr/>
            </a:pPr>
            <a:r>
              <a:rPr lang="en-GB" sz="800" smtClean="0">
                <a:solidFill>
                  <a:schemeClr val="tx1"/>
                </a:solidFill>
                <a:latin typeface="Verdana" pitchFamily="34" charset="0"/>
              </a:rPr>
              <a:t>GBIF integration</a:t>
            </a:r>
          </a:p>
          <a:p>
            <a:pPr algn="ctr" fontAlgn="auto">
              <a:spcBef>
                <a:spcPts val="0"/>
              </a:spcBef>
              <a:spcAft>
                <a:spcPts val="0"/>
              </a:spcAft>
              <a:defRPr/>
            </a:pPr>
            <a:r>
              <a:rPr lang="en-GB" sz="800" smtClean="0">
                <a:solidFill>
                  <a:schemeClr val="tx1"/>
                </a:solidFill>
                <a:latin typeface="Verdana" pitchFamily="34" charset="0"/>
              </a:rPr>
              <a:t>Visualisation</a:t>
            </a:r>
            <a:endParaRPr lang="en-GB" sz="800">
              <a:solidFill>
                <a:schemeClr val="tx1"/>
              </a:solidFill>
              <a:latin typeface="Verdana" pitchFamily="34" charset="0"/>
            </a:endParaRPr>
          </a:p>
        </p:txBody>
      </p:sp>
      <p:sp>
        <p:nvSpPr>
          <p:cNvPr id="11" name="Hexagon 10"/>
          <p:cNvSpPr/>
          <p:nvPr/>
        </p:nvSpPr>
        <p:spPr>
          <a:xfrm>
            <a:off x="3885613" y="4156743"/>
            <a:ext cx="2376487" cy="90011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WP2 Architecture</a:t>
            </a:r>
          </a:p>
          <a:p>
            <a:pPr algn="ctr" fontAlgn="auto">
              <a:spcBef>
                <a:spcPts val="0"/>
              </a:spcBef>
              <a:spcAft>
                <a:spcPts val="0"/>
              </a:spcAft>
              <a:defRPr/>
            </a:pPr>
            <a:r>
              <a:rPr lang="en-GB" sz="800" smtClean="0">
                <a:solidFill>
                  <a:schemeClr val="tx1"/>
                </a:solidFill>
                <a:latin typeface="Verdana" pitchFamily="34" charset="0"/>
              </a:rPr>
              <a:t>Distributed Scratchpad hosting</a:t>
            </a:r>
          </a:p>
          <a:p>
            <a:pPr algn="ctr" fontAlgn="auto">
              <a:spcBef>
                <a:spcPts val="0"/>
              </a:spcBef>
              <a:spcAft>
                <a:spcPts val="0"/>
              </a:spcAft>
              <a:defRPr/>
            </a:pPr>
            <a:r>
              <a:rPr lang="en-GB" sz="800" smtClean="0">
                <a:solidFill>
                  <a:schemeClr val="tx1"/>
                </a:solidFill>
                <a:latin typeface="Verdana" pitchFamily="34" charset="0"/>
              </a:rPr>
              <a:t>Software module integration</a:t>
            </a:r>
          </a:p>
          <a:p>
            <a:pPr algn="ctr" fontAlgn="auto">
              <a:spcBef>
                <a:spcPts val="0"/>
              </a:spcBef>
              <a:spcAft>
                <a:spcPts val="0"/>
              </a:spcAft>
              <a:defRPr/>
            </a:pPr>
            <a:r>
              <a:rPr lang="en-GB" sz="800" smtClean="0">
                <a:solidFill>
                  <a:schemeClr val="tx1"/>
                </a:solidFill>
                <a:latin typeface="Verdana" pitchFamily="34" charset="0"/>
              </a:rPr>
              <a:t>Sustainability plan</a:t>
            </a:r>
            <a:endParaRPr lang="en-GB" sz="800">
              <a:solidFill>
                <a:schemeClr val="tx1"/>
              </a:solidFill>
              <a:latin typeface="Verdana" pitchFamily="34" charset="0"/>
            </a:endParaRPr>
          </a:p>
        </p:txBody>
      </p:sp>
      <p:sp>
        <p:nvSpPr>
          <p:cNvPr id="12" name="Hexagon 11"/>
          <p:cNvSpPr/>
          <p:nvPr/>
        </p:nvSpPr>
        <p:spPr>
          <a:xfrm>
            <a:off x="6243050" y="5013993"/>
            <a:ext cx="2376488" cy="900113"/>
          </a:xfrm>
          <a:prstGeom prst="hexagon">
            <a:avLst/>
          </a:prstGeom>
          <a:solidFill>
            <a:srgbClr val="E4D8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WP6 Publishing</a:t>
            </a:r>
          </a:p>
          <a:p>
            <a:pPr algn="ctr" fontAlgn="auto">
              <a:spcBef>
                <a:spcPts val="0"/>
              </a:spcBef>
              <a:spcAft>
                <a:spcPts val="0"/>
              </a:spcAft>
              <a:defRPr/>
            </a:pPr>
            <a:r>
              <a:rPr lang="en-GB" sz="800" smtClean="0">
                <a:solidFill>
                  <a:schemeClr val="tx1"/>
                </a:solidFill>
                <a:latin typeface="Verdana" pitchFamily="34" charset="0"/>
              </a:rPr>
              <a:t>Scholarly manuscript publishing</a:t>
            </a:r>
          </a:p>
          <a:p>
            <a:pPr algn="ctr" fontAlgn="auto">
              <a:spcBef>
                <a:spcPts val="0"/>
              </a:spcBef>
              <a:spcAft>
                <a:spcPts val="0"/>
              </a:spcAft>
              <a:defRPr/>
            </a:pPr>
            <a:r>
              <a:rPr lang="en-GB" sz="800" smtClean="0">
                <a:solidFill>
                  <a:schemeClr val="tx1"/>
                </a:solidFill>
                <a:latin typeface="Verdana" pitchFamily="34" charset="0"/>
              </a:rPr>
              <a:t>Data publishing</a:t>
            </a:r>
            <a:endParaRPr lang="en-GB" sz="800">
              <a:solidFill>
                <a:schemeClr val="tx1"/>
              </a:solidFill>
              <a:latin typeface="Verdana" pitchFamily="34" charset="0"/>
            </a:endParaRPr>
          </a:p>
        </p:txBody>
      </p:sp>
      <p:sp>
        <p:nvSpPr>
          <p:cNvPr id="13" name="Hexagon 12"/>
          <p:cNvSpPr/>
          <p:nvPr/>
        </p:nvSpPr>
        <p:spPr>
          <a:xfrm>
            <a:off x="3866563" y="5013993"/>
            <a:ext cx="2376487" cy="90011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WP7 Literature</a:t>
            </a:r>
          </a:p>
          <a:p>
            <a:pPr algn="ctr" fontAlgn="auto">
              <a:spcBef>
                <a:spcPts val="0"/>
              </a:spcBef>
              <a:spcAft>
                <a:spcPts val="0"/>
              </a:spcAft>
              <a:defRPr/>
            </a:pPr>
            <a:r>
              <a:rPr lang="en-GB" sz="800" smtClean="0">
                <a:solidFill>
                  <a:schemeClr val="tx1"/>
                </a:solidFill>
                <a:latin typeface="Verdana" pitchFamily="34" charset="0"/>
              </a:rPr>
              <a:t>Communal literature</a:t>
            </a:r>
          </a:p>
          <a:p>
            <a:pPr algn="ctr" fontAlgn="auto">
              <a:spcBef>
                <a:spcPts val="0"/>
              </a:spcBef>
              <a:spcAft>
                <a:spcPts val="0"/>
              </a:spcAft>
              <a:defRPr/>
            </a:pPr>
            <a:r>
              <a:rPr lang="en-GB" sz="800" smtClean="0">
                <a:solidFill>
                  <a:schemeClr val="tx1"/>
                </a:solidFill>
                <a:latin typeface="Verdana" pitchFamily="34" charset="0"/>
              </a:rPr>
              <a:t>Literature mark-up</a:t>
            </a:r>
          </a:p>
          <a:p>
            <a:pPr algn="ctr" fontAlgn="auto">
              <a:spcBef>
                <a:spcPts val="0"/>
              </a:spcBef>
              <a:spcAft>
                <a:spcPts val="0"/>
              </a:spcAft>
              <a:defRPr/>
            </a:pPr>
            <a:r>
              <a:rPr lang="en-GB" sz="800" smtClean="0">
                <a:solidFill>
                  <a:schemeClr val="tx1"/>
                </a:solidFill>
                <a:latin typeface="Verdana" pitchFamily="34" charset="0"/>
              </a:rPr>
              <a:t>Data mining</a:t>
            </a:r>
            <a:endParaRPr lang="en-GB" sz="800">
              <a:solidFill>
                <a:schemeClr val="tx1"/>
              </a:solidFill>
              <a:latin typeface="Verdana" pitchFamily="34" charset="0"/>
            </a:endParaRPr>
          </a:p>
        </p:txBody>
      </p:sp>
      <p:sp>
        <p:nvSpPr>
          <p:cNvPr id="14" name="Hexagon 13"/>
          <p:cNvSpPr/>
          <p:nvPr/>
        </p:nvSpPr>
        <p:spPr>
          <a:xfrm>
            <a:off x="6243050" y="4156743"/>
            <a:ext cx="2376488" cy="900113"/>
          </a:xfrm>
          <a:prstGeom prst="hexagon">
            <a:avLst/>
          </a:prstGeom>
          <a:solidFill>
            <a:srgbClr val="E4D8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WP5 Data </a:t>
            </a:r>
          </a:p>
          <a:p>
            <a:pPr algn="ctr" fontAlgn="auto">
              <a:spcBef>
                <a:spcPts val="0"/>
              </a:spcBef>
              <a:spcAft>
                <a:spcPts val="0"/>
              </a:spcAft>
              <a:defRPr/>
            </a:pPr>
            <a:r>
              <a:rPr lang="en-GB" sz="800" smtClean="0">
                <a:solidFill>
                  <a:schemeClr val="tx1"/>
                </a:solidFill>
                <a:latin typeface="Verdana" pitchFamily="34" charset="0"/>
              </a:rPr>
              <a:t>Phylogenetic analysis</a:t>
            </a:r>
          </a:p>
          <a:p>
            <a:pPr algn="ctr" fontAlgn="auto">
              <a:spcBef>
                <a:spcPts val="0"/>
              </a:spcBef>
              <a:spcAft>
                <a:spcPts val="0"/>
              </a:spcAft>
              <a:defRPr/>
            </a:pPr>
            <a:r>
              <a:rPr lang="en-GB" sz="800" smtClean="0">
                <a:solidFill>
                  <a:schemeClr val="tx1"/>
                </a:solidFill>
                <a:latin typeface="Verdana" pitchFamily="34" charset="0"/>
              </a:rPr>
              <a:t>Bioclimatic modeling &amp; metrics</a:t>
            </a:r>
          </a:p>
          <a:p>
            <a:pPr algn="ctr" fontAlgn="auto">
              <a:spcBef>
                <a:spcPts val="0"/>
              </a:spcBef>
              <a:spcAft>
                <a:spcPts val="0"/>
              </a:spcAft>
              <a:defRPr/>
            </a:pPr>
            <a:r>
              <a:rPr lang="en-GB" sz="800" smtClean="0">
                <a:solidFill>
                  <a:schemeClr val="tx1"/>
                </a:solidFill>
                <a:latin typeface="Verdana" pitchFamily="34" charset="0"/>
              </a:rPr>
              <a:t>Identification tools</a:t>
            </a:r>
          </a:p>
          <a:p>
            <a:pPr algn="ctr" fontAlgn="auto">
              <a:spcBef>
                <a:spcPts val="0"/>
              </a:spcBef>
              <a:spcAft>
                <a:spcPts val="0"/>
              </a:spcAft>
              <a:defRPr/>
            </a:pPr>
            <a:r>
              <a:rPr lang="en-GB" sz="800" smtClean="0">
                <a:solidFill>
                  <a:schemeClr val="tx1"/>
                </a:solidFill>
                <a:latin typeface="Verdana" pitchFamily="34" charset="0"/>
              </a:rPr>
              <a:t>Matrix data editor</a:t>
            </a:r>
            <a:endParaRPr lang="en-GB" sz="800">
              <a:solidFill>
                <a:schemeClr val="tx1"/>
              </a:solidFill>
              <a:latin typeface="Verdana" pitchFamily="34" charset="0"/>
            </a:endParaRPr>
          </a:p>
        </p:txBody>
      </p:sp>
      <p:sp>
        <p:nvSpPr>
          <p:cNvPr id="15" name="Hexagon 14"/>
          <p:cNvSpPr/>
          <p:nvPr/>
        </p:nvSpPr>
        <p:spPr>
          <a:xfrm>
            <a:off x="3885613" y="1184943"/>
            <a:ext cx="2376487" cy="900113"/>
          </a:xfrm>
          <a:prstGeom prst="hexagon">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WP3 Training</a:t>
            </a:r>
          </a:p>
          <a:p>
            <a:pPr algn="ctr" fontAlgn="auto">
              <a:spcBef>
                <a:spcPts val="0"/>
              </a:spcBef>
              <a:spcAft>
                <a:spcPts val="0"/>
              </a:spcAft>
              <a:defRPr/>
            </a:pPr>
            <a:r>
              <a:rPr lang="en-GB" sz="800" smtClean="0">
                <a:solidFill>
                  <a:schemeClr val="tx1"/>
                </a:solidFill>
                <a:latin typeface="Verdana" pitchFamily="34" charset="0"/>
              </a:rPr>
              <a:t>Training &amp; outreach</a:t>
            </a:r>
          </a:p>
          <a:p>
            <a:pPr algn="ctr" fontAlgn="auto">
              <a:spcBef>
                <a:spcPts val="0"/>
              </a:spcBef>
              <a:spcAft>
                <a:spcPts val="0"/>
              </a:spcAft>
              <a:defRPr/>
            </a:pPr>
            <a:r>
              <a:rPr lang="en-GB" sz="800" smtClean="0">
                <a:solidFill>
                  <a:schemeClr val="tx1"/>
                </a:solidFill>
                <a:latin typeface="Verdana" pitchFamily="34" charset="0"/>
              </a:rPr>
              <a:t>User support systems</a:t>
            </a:r>
          </a:p>
          <a:p>
            <a:pPr algn="ctr" fontAlgn="auto">
              <a:spcBef>
                <a:spcPts val="0"/>
              </a:spcBef>
              <a:spcAft>
                <a:spcPts val="0"/>
              </a:spcAft>
              <a:defRPr/>
            </a:pPr>
            <a:r>
              <a:rPr lang="en-GB" sz="800" smtClean="0">
                <a:solidFill>
                  <a:schemeClr val="tx1"/>
                </a:solidFill>
                <a:latin typeface="Verdana" pitchFamily="34" charset="0"/>
              </a:rPr>
              <a:t>Sociology study</a:t>
            </a:r>
            <a:endParaRPr lang="en-GB" sz="800">
              <a:solidFill>
                <a:schemeClr val="tx1"/>
              </a:solidFill>
              <a:latin typeface="Verdana" pitchFamily="34" charset="0"/>
            </a:endParaRPr>
          </a:p>
        </p:txBody>
      </p:sp>
      <p:sp>
        <p:nvSpPr>
          <p:cNvPr id="16" name="Hexagon 15"/>
          <p:cNvSpPr/>
          <p:nvPr/>
        </p:nvSpPr>
        <p:spPr>
          <a:xfrm>
            <a:off x="5171488" y="2042193"/>
            <a:ext cx="2087562" cy="900113"/>
          </a:xfrm>
          <a:prstGeom prst="hexagon">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 b="1" smtClean="0">
                <a:solidFill>
                  <a:schemeClr val="tx1"/>
                </a:solidFill>
                <a:latin typeface="Verdana" pitchFamily="34" charset="0"/>
              </a:rPr>
              <a:t>WP4 Standards</a:t>
            </a:r>
          </a:p>
          <a:p>
            <a:pPr algn="ctr" fontAlgn="auto">
              <a:spcBef>
                <a:spcPts val="0"/>
              </a:spcBef>
              <a:spcAft>
                <a:spcPts val="0"/>
              </a:spcAft>
              <a:defRPr/>
            </a:pPr>
            <a:r>
              <a:rPr lang="en-GB" sz="800" smtClean="0">
                <a:solidFill>
                  <a:schemeClr val="tx1"/>
                </a:solidFill>
                <a:latin typeface="Verdana" pitchFamily="34" charset="0"/>
              </a:rPr>
              <a:t>Data standards</a:t>
            </a:r>
          </a:p>
          <a:p>
            <a:pPr algn="ctr" fontAlgn="auto">
              <a:spcBef>
                <a:spcPts val="0"/>
              </a:spcBef>
              <a:spcAft>
                <a:spcPts val="0"/>
              </a:spcAft>
              <a:defRPr/>
            </a:pPr>
            <a:r>
              <a:rPr lang="en-GB" sz="800" smtClean="0">
                <a:solidFill>
                  <a:schemeClr val="tx1"/>
                </a:solidFill>
                <a:latin typeface="Verdana" pitchFamily="34" charset="0"/>
              </a:rPr>
              <a:t>Controlled vocabulary</a:t>
            </a:r>
          </a:p>
          <a:p>
            <a:pPr algn="ctr" fontAlgn="auto">
              <a:spcBef>
                <a:spcPts val="0"/>
              </a:spcBef>
              <a:spcAft>
                <a:spcPts val="0"/>
              </a:spcAft>
              <a:defRPr/>
            </a:pPr>
            <a:r>
              <a:rPr lang="en-GB" sz="800" smtClean="0">
                <a:solidFill>
                  <a:schemeClr val="tx1"/>
                </a:solidFill>
                <a:latin typeface="Verdana" pitchFamily="34" charset="0"/>
              </a:rPr>
              <a:t>Data aggregation</a:t>
            </a:r>
            <a:endParaRPr lang="en-GB" sz="800">
              <a:solidFill>
                <a:schemeClr val="tx1"/>
              </a:solidFill>
              <a:latin typeface="Verdana" pitchFamily="34" charset="0"/>
            </a:endParaRPr>
          </a:p>
        </p:txBody>
      </p:sp>
      <p:sp>
        <p:nvSpPr>
          <p:cNvPr id="17" name="Hexagon 16"/>
          <p:cNvSpPr/>
          <p:nvPr/>
        </p:nvSpPr>
        <p:spPr>
          <a:xfrm>
            <a:off x="5100042" y="2942302"/>
            <a:ext cx="2232000" cy="1224000"/>
          </a:xfrm>
          <a:prstGeom prst="hexagon">
            <a:avLst/>
          </a:prstGeom>
          <a:solidFill>
            <a:srgbClr val="FADF7E"/>
          </a:solidFill>
          <a:ln w="9525">
            <a:solidFill>
              <a:srgbClr val="FFC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b="1" dirty="0" smtClean="0">
                <a:solidFill>
                  <a:schemeClr val="tx1"/>
                </a:solidFill>
                <a:latin typeface="Verdana" pitchFamily="34" charset="0"/>
              </a:rPr>
              <a:t>Scratchpads</a:t>
            </a:r>
            <a:r>
              <a:rPr lang="en-GB" sz="1400" dirty="0" smtClean="0">
                <a:solidFill>
                  <a:schemeClr val="tx1"/>
                </a:solidFill>
                <a:latin typeface="Verdana" pitchFamily="34" charset="0"/>
              </a:rPr>
              <a:t> </a:t>
            </a:r>
          </a:p>
          <a:p>
            <a:pPr algn="ctr" fontAlgn="auto">
              <a:spcBef>
                <a:spcPts val="0"/>
              </a:spcBef>
              <a:spcAft>
                <a:spcPts val="0"/>
              </a:spcAft>
              <a:defRPr/>
            </a:pPr>
            <a:r>
              <a:rPr lang="en-GB" sz="1100" dirty="0" smtClean="0">
                <a:solidFill>
                  <a:schemeClr val="tx1"/>
                </a:solidFill>
                <a:latin typeface="Verdana" pitchFamily="34" charset="0"/>
              </a:rPr>
              <a:t>Virtual Research Environment</a:t>
            </a:r>
            <a:endParaRPr lang="en-GB" sz="1100" dirty="0">
              <a:solidFill>
                <a:schemeClr val="tx1"/>
              </a:solidFill>
              <a:latin typeface="Verdana" pitchFamily="34" charset="0"/>
            </a:endParaRPr>
          </a:p>
        </p:txBody>
      </p:sp>
      <p:sp>
        <p:nvSpPr>
          <p:cNvPr id="18" name="TextBox 13"/>
          <p:cNvSpPr txBox="1">
            <a:spLocks noChangeArrowheads="1"/>
          </p:cNvSpPr>
          <p:nvPr/>
        </p:nvSpPr>
        <p:spPr bwMode="auto">
          <a:xfrm>
            <a:off x="5671550" y="799181"/>
            <a:ext cx="1192213"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200" b="1" smtClean="0">
                <a:solidFill>
                  <a:srgbClr val="A4BEE4"/>
                </a:solidFill>
                <a:latin typeface="Verdana" charset="0"/>
              </a:rPr>
              <a:t>Networking</a:t>
            </a:r>
            <a:endParaRPr lang="en-GB" sz="1200" b="1">
              <a:solidFill>
                <a:srgbClr val="A4BEE4"/>
              </a:solidFill>
              <a:latin typeface="Verdana" charset="0"/>
            </a:endParaRPr>
          </a:p>
        </p:txBody>
      </p:sp>
      <p:sp>
        <p:nvSpPr>
          <p:cNvPr id="19" name="TextBox 14"/>
          <p:cNvSpPr txBox="1">
            <a:spLocks noChangeArrowheads="1"/>
          </p:cNvSpPr>
          <p:nvPr/>
        </p:nvSpPr>
        <p:spPr bwMode="auto">
          <a:xfrm>
            <a:off x="7028863" y="6014118"/>
            <a:ext cx="817562"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200" b="1" smtClean="0">
                <a:solidFill>
                  <a:srgbClr val="D3BFA1"/>
                </a:solidFill>
                <a:latin typeface="Verdana" charset="0"/>
              </a:rPr>
              <a:t>Service</a:t>
            </a:r>
            <a:endParaRPr lang="en-GB" sz="1200" b="1">
              <a:solidFill>
                <a:srgbClr val="D3BFA1"/>
              </a:solidFill>
              <a:latin typeface="Verdana" charset="0"/>
            </a:endParaRPr>
          </a:p>
        </p:txBody>
      </p:sp>
      <p:sp>
        <p:nvSpPr>
          <p:cNvPr id="20" name="TextBox 15"/>
          <p:cNvSpPr txBox="1">
            <a:spLocks noChangeArrowheads="1"/>
          </p:cNvSpPr>
          <p:nvPr/>
        </p:nvSpPr>
        <p:spPr bwMode="auto">
          <a:xfrm>
            <a:off x="4528550" y="6014118"/>
            <a:ext cx="979488"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200" b="1" smtClean="0">
                <a:solidFill>
                  <a:srgbClr val="B9B9FF"/>
                </a:solidFill>
                <a:latin typeface="Verdana" charset="0"/>
              </a:rPr>
              <a:t>Research</a:t>
            </a:r>
            <a:endParaRPr lang="en-GB" sz="1200" b="1">
              <a:solidFill>
                <a:srgbClr val="B9B9FF"/>
              </a:solidFill>
              <a:latin typeface="Verdana" charset="0"/>
            </a:endParaRPr>
          </a:p>
        </p:txBody>
      </p:sp>
      <p:sp>
        <p:nvSpPr>
          <p:cNvPr id="21" name="Rectangle 20"/>
          <p:cNvSpPr/>
          <p:nvPr/>
        </p:nvSpPr>
        <p:spPr>
          <a:xfrm>
            <a:off x="227253" y="2906236"/>
            <a:ext cx="3769905" cy="1107996"/>
          </a:xfrm>
          <a:prstGeom prst="rect">
            <a:avLst/>
          </a:prstGeom>
        </p:spPr>
        <p:txBody>
          <a:bodyPr wrap="square">
            <a:spAutoFit/>
          </a:bodyPr>
          <a:lstStyle/>
          <a:p>
            <a:r>
              <a:rPr lang="en-GB" sz="1800" b="1" dirty="0" smtClean="0"/>
              <a:t>Position</a:t>
            </a:r>
          </a:p>
          <a:p>
            <a:r>
              <a:rPr lang="en-GB" sz="1600" i="1" dirty="0" smtClean="0"/>
              <a:t>Development of a federated network of biodiversity informatics infrastructures (open &amp; sustainable)</a:t>
            </a:r>
            <a:endParaRPr lang="en-GB" sz="1600" i="1" dirty="0"/>
          </a:p>
        </p:txBody>
      </p:sp>
      <p:sp>
        <p:nvSpPr>
          <p:cNvPr id="22" name="Rectangle 21"/>
          <p:cNvSpPr/>
          <p:nvPr/>
        </p:nvSpPr>
        <p:spPr>
          <a:xfrm>
            <a:off x="227254" y="4499870"/>
            <a:ext cx="3021272" cy="1107996"/>
          </a:xfrm>
          <a:prstGeom prst="rect">
            <a:avLst/>
          </a:prstGeom>
        </p:spPr>
        <p:txBody>
          <a:bodyPr wrap="square">
            <a:spAutoFit/>
          </a:bodyPr>
          <a:lstStyle/>
          <a:p>
            <a:r>
              <a:rPr lang="en-GB" sz="1800" b="1" smtClean="0"/>
              <a:t>Mission</a:t>
            </a:r>
          </a:p>
          <a:p>
            <a:r>
              <a:rPr lang="en-GB" sz="1600" i="1" smtClean="0"/>
              <a:t>Facilitate the mobalisation, sharing, reuse and publication of biodiversity data</a:t>
            </a:r>
            <a:endParaRPr lang="en-GB" sz="1600" i="1"/>
          </a:p>
        </p:txBody>
      </p:sp>
      <p:sp>
        <p:nvSpPr>
          <p:cNvPr id="23" name="Rectangle 22"/>
          <p:cNvSpPr/>
          <p:nvPr/>
        </p:nvSpPr>
        <p:spPr>
          <a:xfrm>
            <a:off x="227254" y="1558824"/>
            <a:ext cx="3021272" cy="861774"/>
          </a:xfrm>
          <a:prstGeom prst="rect">
            <a:avLst/>
          </a:prstGeom>
        </p:spPr>
        <p:txBody>
          <a:bodyPr wrap="square">
            <a:spAutoFit/>
          </a:bodyPr>
          <a:lstStyle/>
          <a:p>
            <a:r>
              <a:rPr lang="en-GB" sz="1800" b="1" dirty="0" smtClean="0"/>
              <a:t>Vision</a:t>
            </a:r>
          </a:p>
          <a:p>
            <a:r>
              <a:rPr lang="en-GB" sz="1600" i="1" dirty="0" smtClean="0"/>
              <a:t>Connect people, data &amp; science of biodiversity</a:t>
            </a:r>
            <a:endParaRPr lang="en-GB" sz="1600" i="1" dirty="0"/>
          </a:p>
        </p:txBody>
      </p:sp>
      <p:sp>
        <p:nvSpPr>
          <p:cNvPr id="24" name="Text Box 16"/>
          <p:cNvSpPr txBox="1">
            <a:spLocks noChangeArrowheads="1"/>
          </p:cNvSpPr>
          <p:nvPr/>
        </p:nvSpPr>
        <p:spPr bwMode="auto">
          <a:xfrm>
            <a:off x="4529138" y="6503988"/>
            <a:ext cx="355837"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none">
            <a:spAutoFit/>
          </a:bodyPr>
          <a:lstStyle/>
          <a:p>
            <a:r>
              <a:rPr lang="en-GB" sz="1200" smtClean="0"/>
              <a:t>18</a:t>
            </a:r>
            <a:endParaRPr lang="en-GB"/>
          </a:p>
        </p:txBody>
      </p:sp>
      <p:grpSp>
        <p:nvGrpSpPr>
          <p:cNvPr id="2" name="Group 35"/>
          <p:cNvGrpSpPr/>
          <p:nvPr/>
        </p:nvGrpSpPr>
        <p:grpSpPr>
          <a:xfrm>
            <a:off x="4566330" y="1152559"/>
            <a:ext cx="3296225" cy="4907242"/>
            <a:chOff x="4566330" y="1152559"/>
            <a:chExt cx="3296225" cy="4907242"/>
          </a:xfrm>
        </p:grpSpPr>
        <p:grpSp>
          <p:nvGrpSpPr>
            <p:cNvPr id="3" name="Group 26"/>
            <p:cNvGrpSpPr/>
            <p:nvPr/>
          </p:nvGrpSpPr>
          <p:grpSpPr>
            <a:xfrm>
              <a:off x="4566330" y="2924088"/>
              <a:ext cx="3296225" cy="1280622"/>
              <a:chOff x="4566330" y="2924088"/>
              <a:chExt cx="3296225" cy="1280622"/>
            </a:xfrm>
          </p:grpSpPr>
          <p:sp>
            <p:nvSpPr>
              <p:cNvPr id="25" name="Rectangle 24"/>
              <p:cNvSpPr/>
              <p:nvPr/>
            </p:nvSpPr>
            <p:spPr bwMode="auto">
              <a:xfrm>
                <a:off x="4566330" y="2924088"/>
                <a:ext cx="3296225" cy="1280622"/>
              </a:xfrm>
              <a:prstGeom prst="rect">
                <a:avLst/>
              </a:prstGeom>
              <a:solidFill>
                <a:srgbClr val="FFFFFF">
                  <a:alpha val="70000"/>
                </a:srgbClr>
              </a:solidFill>
              <a:ln w="38100" cap="flat" cmpd="sng" algn="ctr">
                <a:solidFill>
                  <a:srgbClr val="FF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TextBox 25"/>
              <p:cNvSpPr txBox="1"/>
              <p:nvPr/>
            </p:nvSpPr>
            <p:spPr>
              <a:xfrm>
                <a:off x="4787745" y="3084116"/>
                <a:ext cx="3012012" cy="1015663"/>
              </a:xfrm>
              <a:prstGeom prst="rect">
                <a:avLst/>
              </a:prstGeom>
              <a:noFill/>
            </p:spPr>
            <p:txBody>
              <a:bodyPr wrap="square" rtlCol="0">
                <a:spAutoFit/>
              </a:bodyPr>
              <a:lstStyle/>
              <a:p>
                <a:pPr algn="ctr"/>
                <a:r>
                  <a:rPr lang="en-GB" sz="2000" dirty="0" smtClean="0">
                    <a:solidFill>
                      <a:srgbClr val="FF0000"/>
                    </a:solidFill>
                  </a:rPr>
                  <a:t>Scratchpads </a:t>
                </a:r>
              </a:p>
              <a:p>
                <a:pPr algn="ctr"/>
                <a:r>
                  <a:rPr lang="en-GB" sz="2000" dirty="0" smtClean="0">
                    <a:solidFill>
                      <a:srgbClr val="FF0000"/>
                    </a:solidFill>
                  </a:rPr>
                  <a:t>as core </a:t>
                </a:r>
              </a:p>
              <a:p>
                <a:pPr algn="ctr"/>
                <a:r>
                  <a:rPr lang="en-GB" sz="2000" dirty="0" smtClean="0">
                    <a:solidFill>
                      <a:srgbClr val="FF0000"/>
                    </a:solidFill>
                  </a:rPr>
                  <a:t>virtual platform</a:t>
                </a:r>
                <a:endParaRPr lang="en-GB" sz="2000" dirty="0">
                  <a:solidFill>
                    <a:srgbClr val="FF0000"/>
                  </a:solidFill>
                </a:endParaRPr>
              </a:p>
            </p:txBody>
          </p:sp>
        </p:grpSp>
        <p:cxnSp>
          <p:nvCxnSpPr>
            <p:cNvPr id="29" name="Straight Arrow Connector 28"/>
            <p:cNvCxnSpPr>
              <a:endCxn id="25" idx="0"/>
            </p:cNvCxnSpPr>
            <p:nvPr/>
          </p:nvCxnSpPr>
          <p:spPr bwMode="auto">
            <a:xfrm rot="5400000">
              <a:off x="5337945" y="2029058"/>
              <a:ext cx="1771529" cy="18531"/>
            </a:xfrm>
            <a:prstGeom prst="straightConnector1">
              <a:avLst/>
            </a:prstGeom>
            <a:solidFill>
              <a:schemeClr val="accent1"/>
            </a:solidFill>
            <a:ln w="38100" cap="flat" cmpd="dbl" algn="ctr">
              <a:solidFill>
                <a:srgbClr val="FF0000"/>
              </a:solidFill>
              <a:prstDash val="solid"/>
              <a:round/>
              <a:headEnd type="none" w="med" len="med"/>
              <a:tailEnd type="arrow" w="med" len="med"/>
            </a:ln>
            <a:effectLst/>
            <a:extLst>
              <a:ext uri="{AF507438-7753-43e0-B8FC-AC1667EBCBE1}">
                <a14:hiddenEffects xmlns:r="http://schemas.openxmlformats.org/officeDocument/2006/relationships" xmlns:mc="http://schemas.openxmlformats.org/markup-compatibility/2006" xmlns:mv="urn:schemas-microsoft-com:mac:vml" xmlns:p="http://schemas.openxmlformats.org/presentationml/2006/main"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Arrow Connector 29"/>
            <p:cNvCxnSpPr>
              <a:stCxn id="19" idx="0"/>
            </p:cNvCxnSpPr>
            <p:nvPr/>
          </p:nvCxnSpPr>
          <p:spPr bwMode="auto">
            <a:xfrm rot="16200000" flipV="1">
              <a:off x="6272132" y="4848605"/>
              <a:ext cx="1724033" cy="606993"/>
            </a:xfrm>
            <a:prstGeom prst="straightConnector1">
              <a:avLst/>
            </a:prstGeom>
            <a:solidFill>
              <a:schemeClr val="accent1"/>
            </a:solidFill>
            <a:ln w="38100" cap="flat" cmpd="dbl" algn="ctr">
              <a:solidFill>
                <a:srgbClr val="FF0000"/>
              </a:solidFill>
              <a:prstDash val="solid"/>
              <a:round/>
              <a:headEnd type="none" w="med" len="med"/>
              <a:tailEnd type="arrow" w="med" len="med"/>
            </a:ln>
            <a:effectLst/>
            <a:extLst>
              <a:ext uri="{AF507438-7753-43e0-B8FC-AC1667EBCBE1}">
                <a14:hiddenEffects xmlns:r="http://schemas.openxmlformats.org/officeDocument/2006/relationships" xmlns:mc="http://schemas.openxmlformats.org/markup-compatibility/2006" xmlns:mv="urn:schemas-microsoft-com:mac:vml" xmlns:p="http://schemas.openxmlformats.org/presentationml/2006/main"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rot="5400000" flipH="1" flipV="1">
              <a:off x="4495089" y="4844893"/>
              <a:ext cx="1748371" cy="681445"/>
            </a:xfrm>
            <a:prstGeom prst="straightConnector1">
              <a:avLst/>
            </a:prstGeom>
            <a:solidFill>
              <a:schemeClr val="accent1"/>
            </a:solidFill>
            <a:ln w="38100" cap="flat" cmpd="dbl" algn="ctr">
              <a:solidFill>
                <a:srgbClr val="FF0000"/>
              </a:solidFill>
              <a:prstDash val="solid"/>
              <a:round/>
              <a:headEnd type="none" w="med" len="med"/>
              <a:tailEnd type="arrow" w="med" len="med"/>
            </a:ln>
            <a:effectLst/>
            <a:extLst>
              <a:ext uri="{AF507438-7753-43e0-B8FC-AC1667EBCBE1}">
                <a14:hiddenEffects xmlns:r="http://schemas.openxmlformats.org/officeDocument/2006/relationships" xmlns:mc="http://schemas.openxmlformats.org/markup-compatibility/2006" xmlns:mv="urn:schemas-microsoft-com:mac:vml" xmlns:p="http://schemas.openxmlformats.org/presentationml/2006/main"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5339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fld id="{D8511709-946C-B245-82F0-9D06ACAC5384}" type="slidenum">
              <a:rPr lang="en-US"/>
              <a:pPr/>
              <a:t>5</a:t>
            </a:fld>
            <a:r>
              <a:rPr lang="en-US"/>
              <a:t> of </a:t>
            </a:r>
          </a:p>
        </p:txBody>
      </p:sp>
      <p:sp>
        <p:nvSpPr>
          <p:cNvPr id="137218" name="Rectangle 2"/>
          <p:cNvSpPr>
            <a:spLocks noGrp="1" noChangeArrowheads="1"/>
          </p:cNvSpPr>
          <p:nvPr>
            <p:ph type="title" idx="4294967295"/>
          </p:nvPr>
        </p:nvSpPr>
        <p:spPr/>
        <p:txBody>
          <a:bodyPr/>
          <a:lstStyle/>
          <a:p>
            <a:r>
              <a:rPr lang="en-US" dirty="0" smtClean="0"/>
              <a:t>WP2 Highlights</a:t>
            </a:r>
            <a:r>
              <a:rPr lang="en-US" dirty="0"/>
              <a:t>: </a:t>
            </a:r>
            <a:r>
              <a:rPr lang="en-US" sz="2400" dirty="0"/>
              <a:t>Technical architecture</a:t>
            </a:r>
          </a:p>
        </p:txBody>
      </p:sp>
      <p:sp>
        <p:nvSpPr>
          <p:cNvPr id="137222" name="Text Box 6"/>
          <p:cNvSpPr txBox="1">
            <a:spLocks noChangeArrowheads="1"/>
          </p:cNvSpPr>
          <p:nvPr/>
        </p:nvSpPr>
        <p:spPr bwMode="auto">
          <a:xfrm>
            <a:off x="482600" y="1776413"/>
            <a:ext cx="5466347" cy="18815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80000"/>
              </a:lnSpc>
              <a:spcBef>
                <a:spcPct val="50000"/>
              </a:spcBef>
              <a:buFont typeface="Times" charset="0"/>
              <a:buChar char="•"/>
            </a:pPr>
            <a:r>
              <a:rPr lang="en-US" sz="1800" dirty="0"/>
              <a:t> </a:t>
            </a:r>
            <a:r>
              <a:rPr lang="en-US" sz="1800" b="1" dirty="0"/>
              <a:t>Distributed Scratchpad </a:t>
            </a:r>
            <a:r>
              <a:rPr lang="en-US" sz="1800" b="1" dirty="0" smtClean="0"/>
              <a:t>hosting</a:t>
            </a:r>
            <a:endParaRPr lang="en-US" sz="1800" dirty="0" smtClean="0"/>
          </a:p>
          <a:p>
            <a:pPr lvl="1" eaLnBrk="1" hangingPunct="1">
              <a:lnSpc>
                <a:spcPct val="80000"/>
              </a:lnSpc>
              <a:spcBef>
                <a:spcPct val="50000"/>
              </a:spcBef>
              <a:buFont typeface="Wingdings" charset="0"/>
              <a:buChar char="§"/>
            </a:pPr>
            <a:r>
              <a:rPr lang="en-US" sz="1400" dirty="0" smtClean="0"/>
              <a:t> Mirroring &amp; failover</a:t>
            </a:r>
            <a:endParaRPr lang="en-US" sz="1600" dirty="0" smtClean="0"/>
          </a:p>
          <a:p>
            <a:pPr eaLnBrk="1" hangingPunct="1">
              <a:lnSpc>
                <a:spcPct val="80000"/>
              </a:lnSpc>
              <a:spcBef>
                <a:spcPct val="50000"/>
              </a:spcBef>
              <a:buFont typeface="Times" charset="0"/>
              <a:buChar char="•"/>
            </a:pPr>
            <a:r>
              <a:rPr lang="en-US" sz="1800" dirty="0" smtClean="0"/>
              <a:t> </a:t>
            </a:r>
            <a:r>
              <a:rPr lang="en-US" sz="1800" b="1" dirty="0" smtClean="0"/>
              <a:t>New hosting infrastructure</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Aegir &gt; new hosts easy to add</a:t>
            </a:r>
            <a:endParaRPr lang="en-US" sz="1600" dirty="0" smtClean="0"/>
          </a:p>
          <a:p>
            <a:pPr eaLnBrk="1" hangingPunct="1">
              <a:lnSpc>
                <a:spcPct val="80000"/>
              </a:lnSpc>
              <a:spcBef>
                <a:spcPct val="50000"/>
              </a:spcBef>
              <a:buFont typeface="Times" charset="0"/>
              <a:buChar char="•"/>
            </a:pPr>
            <a:r>
              <a:rPr lang="en-US" sz="1800" dirty="0"/>
              <a:t> </a:t>
            </a:r>
            <a:r>
              <a:rPr lang="en-US" sz="1800" b="1" dirty="0" smtClean="0"/>
              <a:t>Scratchpad upgrade SP1 &gt; SP2</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Complete rewrite, Drupal 6 to 7, 70 contrib. 45 SP modules</a:t>
            </a:r>
            <a:endParaRPr lang="en-US" sz="1400" dirty="0"/>
          </a:p>
        </p:txBody>
      </p:sp>
      <p:pic>
        <p:nvPicPr>
          <p:cNvPr id="137225" name="Picture 9" descr="1-Scratchpad"/>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800" y="3862388"/>
            <a:ext cx="4521200" cy="193516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7227" name="Picture 11" descr="Drupal7Fron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92800" y="3779838"/>
            <a:ext cx="1951038" cy="1682750"/>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7226" name="Picture 10" descr="ScratchpadsSitesList"/>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61138" y="4219575"/>
            <a:ext cx="2243137" cy="1698625"/>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7228" name="Picture 12" descr="Mirrori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69063" y="1304925"/>
            <a:ext cx="1989137" cy="21018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7229" name="Text Box 13"/>
          <p:cNvSpPr txBox="1">
            <a:spLocks noChangeArrowheads="1"/>
          </p:cNvSpPr>
          <p:nvPr/>
        </p:nvSpPr>
        <p:spPr bwMode="auto">
          <a:xfrm>
            <a:off x="225425" y="141288"/>
            <a:ext cx="14541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a:t>RESEARCH</a:t>
            </a:r>
          </a:p>
        </p:txBody>
      </p:sp>
      <p:sp>
        <p:nvSpPr>
          <p:cNvPr id="12" name="Text Box 16"/>
          <p:cNvSpPr txBox="1">
            <a:spLocks noChangeArrowheads="1"/>
          </p:cNvSpPr>
          <p:nvPr/>
        </p:nvSpPr>
        <p:spPr bwMode="auto">
          <a:xfrm>
            <a:off x="4570413"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fld id="{F64841D0-22B3-7C4D-A9D7-4A90E3823DC9}" type="slidenum">
              <a:rPr lang="en-GB" smtClean="0"/>
              <a:pPr/>
              <a:t>6</a:t>
            </a:fld>
            <a:r>
              <a:rPr lang="en-GB" smtClean="0"/>
              <a:t> of </a:t>
            </a:r>
            <a:endParaRPr lang="en-GB"/>
          </a:p>
        </p:txBody>
      </p:sp>
      <p:sp>
        <p:nvSpPr>
          <p:cNvPr id="143362" name="Rectangle 2"/>
          <p:cNvSpPr>
            <a:spLocks noGrp="1" noChangeArrowheads="1"/>
          </p:cNvSpPr>
          <p:nvPr>
            <p:ph type="title" idx="4294967295"/>
          </p:nvPr>
        </p:nvSpPr>
        <p:spPr/>
        <p:txBody>
          <a:bodyPr/>
          <a:lstStyle/>
          <a:p>
            <a:r>
              <a:rPr lang="en-GB" smtClean="0"/>
              <a:t>WP3 Highlights: </a:t>
            </a:r>
            <a:r>
              <a:rPr lang="en-GB" sz="2400" smtClean="0"/>
              <a:t>Training, outreach &amp; community support</a:t>
            </a:r>
            <a:endParaRPr lang="en-GB" sz="2400"/>
          </a:p>
        </p:txBody>
      </p:sp>
      <p:sp>
        <p:nvSpPr>
          <p:cNvPr id="143365" name="Text Box 5"/>
          <p:cNvSpPr txBox="1">
            <a:spLocks noChangeArrowheads="1"/>
          </p:cNvSpPr>
          <p:nvPr/>
        </p:nvSpPr>
        <p:spPr bwMode="auto">
          <a:xfrm>
            <a:off x="482600" y="1776413"/>
            <a:ext cx="5840663" cy="18815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80000"/>
              </a:lnSpc>
              <a:spcBef>
                <a:spcPct val="50000"/>
              </a:spcBef>
              <a:buFont typeface="Times" charset="0"/>
              <a:buChar char="•"/>
            </a:pPr>
            <a:r>
              <a:rPr lang="en-GB" sz="1800" dirty="0" smtClean="0"/>
              <a:t> </a:t>
            </a:r>
            <a:r>
              <a:rPr lang="en-GB" sz="1800" b="1" dirty="0" smtClean="0"/>
              <a:t>Training</a:t>
            </a:r>
            <a:endParaRPr lang="en-GB" sz="1800" dirty="0" smtClean="0"/>
          </a:p>
          <a:p>
            <a:pPr lvl="1" eaLnBrk="1" hangingPunct="1">
              <a:lnSpc>
                <a:spcPct val="80000"/>
              </a:lnSpc>
              <a:spcBef>
                <a:spcPct val="50000"/>
              </a:spcBef>
              <a:buFont typeface="Wingdings" charset="0"/>
              <a:buChar char="§"/>
            </a:pPr>
            <a:r>
              <a:rPr lang="en-GB" sz="1400" dirty="0" smtClean="0"/>
              <a:t> 6 courses, ambassador programme (12) &amp; integrated help syst.</a:t>
            </a:r>
            <a:endParaRPr lang="en-GB" sz="1600" dirty="0" smtClean="0"/>
          </a:p>
          <a:p>
            <a:pPr eaLnBrk="1" hangingPunct="1">
              <a:lnSpc>
                <a:spcPct val="80000"/>
              </a:lnSpc>
              <a:spcBef>
                <a:spcPct val="50000"/>
              </a:spcBef>
              <a:buFont typeface="Times" charset="0"/>
              <a:buChar char="•"/>
            </a:pPr>
            <a:r>
              <a:rPr lang="en-GB" sz="1800" dirty="0" smtClean="0"/>
              <a:t> </a:t>
            </a:r>
            <a:r>
              <a:rPr lang="en-GB" sz="1800" b="1" dirty="0" smtClean="0"/>
              <a:t>User study</a:t>
            </a:r>
            <a:endParaRPr lang="en-GB" sz="1800" dirty="0" smtClean="0"/>
          </a:p>
          <a:p>
            <a:pPr lvl="1" eaLnBrk="1" hangingPunct="1">
              <a:lnSpc>
                <a:spcPct val="80000"/>
              </a:lnSpc>
              <a:spcBef>
                <a:spcPct val="50000"/>
              </a:spcBef>
              <a:buFont typeface="Wingdings" charset="0"/>
              <a:buChar char="§"/>
            </a:pPr>
            <a:r>
              <a:rPr lang="en-GB" sz="1400" dirty="0" smtClean="0"/>
              <a:t> </a:t>
            </a:r>
            <a:r>
              <a:rPr lang="en-GB" sz="1400" dirty="0" smtClean="0"/>
              <a:t>Society </a:t>
            </a:r>
            <a:r>
              <a:rPr lang="en-GB" sz="1400" dirty="0" smtClean="0"/>
              <a:t>study of user needs &amp; user </a:t>
            </a:r>
            <a:r>
              <a:rPr lang="en-GB" sz="1400" dirty="0" smtClean="0"/>
              <a:t>metrics</a:t>
            </a:r>
            <a:endParaRPr lang="en-GB" sz="1600" dirty="0" smtClean="0"/>
          </a:p>
          <a:p>
            <a:pPr eaLnBrk="1" hangingPunct="1">
              <a:lnSpc>
                <a:spcPct val="80000"/>
              </a:lnSpc>
              <a:spcBef>
                <a:spcPct val="50000"/>
              </a:spcBef>
              <a:buFont typeface="Times" charset="0"/>
              <a:buChar char="•"/>
            </a:pPr>
            <a:r>
              <a:rPr lang="en-GB" sz="1800" dirty="0" smtClean="0"/>
              <a:t> </a:t>
            </a:r>
            <a:r>
              <a:rPr lang="en-GB" sz="1800" b="1" dirty="0" smtClean="0"/>
              <a:t>Outreach</a:t>
            </a:r>
            <a:endParaRPr lang="en-GB" sz="1800" dirty="0" smtClean="0"/>
          </a:p>
          <a:p>
            <a:pPr lvl="1" eaLnBrk="1" hangingPunct="1">
              <a:lnSpc>
                <a:spcPct val="80000"/>
              </a:lnSpc>
              <a:spcBef>
                <a:spcPct val="50000"/>
              </a:spcBef>
              <a:buFont typeface="Wingdings" charset="0"/>
              <a:buChar char="§"/>
            </a:pPr>
            <a:r>
              <a:rPr lang="en-GB" sz="1400" dirty="0" smtClean="0"/>
              <a:t> Help desk, promotion &amp; bug / feature request management</a:t>
            </a:r>
            <a:endParaRPr lang="en-GB" sz="1400" dirty="0"/>
          </a:p>
        </p:txBody>
      </p:sp>
      <p:pic>
        <p:nvPicPr>
          <p:cNvPr id="143367" name="Picture 7" descr="IssuesQueue"/>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35111" y="1320800"/>
            <a:ext cx="2598737" cy="37973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3366" name="Picture 6" descr="Traini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91075" y="3746500"/>
            <a:ext cx="2655888" cy="2190750"/>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3369" name="Picture 9" descr="scratchpad-workshop"/>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71700" y="3781425"/>
            <a:ext cx="2108200" cy="15811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3370" name="Text Box 10"/>
          <p:cNvSpPr txBox="1">
            <a:spLocks noChangeArrowheads="1"/>
          </p:cNvSpPr>
          <p:nvPr/>
        </p:nvSpPr>
        <p:spPr bwMode="auto">
          <a:xfrm>
            <a:off x="225425" y="141288"/>
            <a:ext cx="17589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GB" sz="1800" smtClean="0"/>
              <a:t>NETWORKING</a:t>
            </a:r>
            <a:endParaRPr lang="en-GB" sz="1800"/>
          </a:p>
        </p:txBody>
      </p:sp>
      <p:pic>
        <p:nvPicPr>
          <p:cNvPr id="143371" name="Picture 11" descr="VU-imag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35063" y="4495800"/>
            <a:ext cx="1944687" cy="13589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Text Box 16"/>
          <p:cNvSpPr txBox="1">
            <a:spLocks noChangeArrowheads="1"/>
          </p:cNvSpPr>
          <p:nvPr/>
        </p:nvSpPr>
        <p:spPr bwMode="auto">
          <a:xfrm>
            <a:off x="4529138"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GB" sz="1200" smtClean="0"/>
              <a:t>18</a:t>
            </a:r>
            <a:endParaRPr lang="en-GB"/>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udubon Core.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62844" y="1136315"/>
            <a:ext cx="2785228" cy="2473158"/>
          </a:xfrm>
          <a:prstGeom prst="rect">
            <a:avLst/>
          </a:prstGeom>
          <a:ln>
            <a:solidFill>
              <a:schemeClr val="tx1"/>
            </a:solidFill>
          </a:ln>
        </p:spPr>
      </p:pic>
      <p:sp>
        <p:nvSpPr>
          <p:cNvPr id="11" name="Footer Placeholder 1"/>
          <p:cNvSpPr>
            <a:spLocks noGrp="1"/>
          </p:cNvSpPr>
          <p:nvPr>
            <p:ph type="ftr" sz="quarter" idx="10"/>
          </p:nvPr>
        </p:nvSpPr>
        <p:spPr/>
        <p:txBody>
          <a:bodyPr/>
          <a:lstStyle/>
          <a:p>
            <a:fld id="{C6B6FDAB-8AF8-0147-9D43-A582395697E8}" type="slidenum">
              <a:rPr lang="en-GB" smtClean="0"/>
              <a:pPr/>
              <a:t>7</a:t>
            </a:fld>
            <a:r>
              <a:rPr lang="en-GB" smtClean="0"/>
              <a:t> of </a:t>
            </a:r>
            <a:endParaRPr lang="en-GB"/>
          </a:p>
        </p:txBody>
      </p:sp>
      <p:sp>
        <p:nvSpPr>
          <p:cNvPr id="139266" name="Rectangle 2"/>
          <p:cNvSpPr>
            <a:spLocks noGrp="1" noChangeArrowheads="1"/>
          </p:cNvSpPr>
          <p:nvPr>
            <p:ph type="title" idx="4294967295"/>
          </p:nvPr>
        </p:nvSpPr>
        <p:spPr/>
        <p:txBody>
          <a:bodyPr/>
          <a:lstStyle/>
          <a:p>
            <a:r>
              <a:rPr lang="en-GB" smtClean="0"/>
              <a:t>WP4 Highlights: </a:t>
            </a:r>
            <a:r>
              <a:rPr lang="en-GB" sz="2400" smtClean="0"/>
              <a:t>Standardisation</a:t>
            </a:r>
            <a:endParaRPr lang="en-GB" sz="2400"/>
          </a:p>
        </p:txBody>
      </p:sp>
      <p:sp>
        <p:nvSpPr>
          <p:cNvPr id="139269" name="Text Box 5"/>
          <p:cNvSpPr txBox="1">
            <a:spLocks noChangeArrowheads="1"/>
          </p:cNvSpPr>
          <p:nvPr/>
        </p:nvSpPr>
        <p:spPr bwMode="auto">
          <a:xfrm>
            <a:off x="482600" y="1547813"/>
            <a:ext cx="5934075" cy="252171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buFont typeface="Times" charset="0"/>
              <a:buChar char="•"/>
            </a:pPr>
            <a:r>
              <a:rPr lang="en-GB" sz="1800" dirty="0" smtClean="0"/>
              <a:t> </a:t>
            </a:r>
            <a:r>
              <a:rPr lang="en-GB" sz="1800" b="1" dirty="0" smtClean="0"/>
              <a:t>Controlled vocabularies / </a:t>
            </a:r>
            <a:r>
              <a:rPr lang="en-GB" sz="1800" b="1" dirty="0" err="1" smtClean="0"/>
              <a:t>ontologies</a:t>
            </a:r>
            <a:endParaRPr lang="en-GB" sz="1800" dirty="0" smtClean="0"/>
          </a:p>
          <a:p>
            <a:pPr lvl="1" eaLnBrk="1" hangingPunct="1">
              <a:lnSpc>
                <a:spcPct val="80000"/>
              </a:lnSpc>
              <a:spcBef>
                <a:spcPct val="50000"/>
              </a:spcBef>
              <a:buFont typeface="Wingdings" charset="0"/>
              <a:buChar char="§"/>
            </a:pPr>
            <a:r>
              <a:rPr lang="en-GB" sz="1400" dirty="0" smtClean="0"/>
              <a:t> GBIF voc services, TDWG / KOS, Sp-ID vocab.</a:t>
            </a:r>
            <a:endParaRPr lang="en-GB" sz="1600" dirty="0" smtClean="0"/>
          </a:p>
          <a:p>
            <a:pPr eaLnBrk="1" hangingPunct="1">
              <a:lnSpc>
                <a:spcPct val="80000"/>
              </a:lnSpc>
              <a:spcBef>
                <a:spcPct val="50000"/>
              </a:spcBef>
              <a:buFont typeface="Times" charset="0"/>
              <a:buChar char="•"/>
            </a:pPr>
            <a:r>
              <a:rPr lang="en-GB" sz="1800" dirty="0" smtClean="0"/>
              <a:t>  </a:t>
            </a:r>
            <a:r>
              <a:rPr lang="en-GB" sz="1800" b="1" dirty="0" smtClean="0"/>
              <a:t>Standards control &amp; </a:t>
            </a:r>
            <a:r>
              <a:rPr lang="en-GB" sz="1800" b="1" dirty="0" smtClean="0"/>
              <a:t>management tools</a:t>
            </a:r>
            <a:endParaRPr lang="en-GB" sz="1800" dirty="0" smtClean="0"/>
          </a:p>
          <a:p>
            <a:pPr lvl="1" eaLnBrk="1" hangingPunct="1">
              <a:lnSpc>
                <a:spcPct val="80000"/>
              </a:lnSpc>
              <a:spcBef>
                <a:spcPct val="50000"/>
              </a:spcBef>
              <a:buFont typeface="Wingdings" charset="0"/>
              <a:buChar char="§"/>
            </a:pPr>
            <a:r>
              <a:rPr lang="en-GB" sz="1400" dirty="0" smtClean="0"/>
              <a:t> Species-ID (Sem. Media Wiki's)</a:t>
            </a:r>
            <a:endParaRPr lang="en-GB" sz="1800" dirty="0" smtClean="0"/>
          </a:p>
          <a:p>
            <a:pPr eaLnBrk="1" hangingPunct="1">
              <a:lnSpc>
                <a:spcPct val="80000"/>
              </a:lnSpc>
              <a:spcBef>
                <a:spcPct val="50000"/>
              </a:spcBef>
              <a:buFont typeface="Times" charset="0"/>
              <a:buChar char="•"/>
            </a:pPr>
            <a:r>
              <a:rPr lang="en-GB" sz="1800" dirty="0" smtClean="0"/>
              <a:t> </a:t>
            </a:r>
            <a:r>
              <a:rPr lang="en-GB" sz="1800" b="1" dirty="0" smtClean="0"/>
              <a:t>Cross-platform data integration</a:t>
            </a:r>
            <a:endParaRPr lang="en-GB" sz="1800" dirty="0" smtClean="0"/>
          </a:p>
          <a:p>
            <a:pPr lvl="1" eaLnBrk="1" hangingPunct="1">
              <a:lnSpc>
                <a:spcPct val="80000"/>
              </a:lnSpc>
              <a:spcBef>
                <a:spcPct val="50000"/>
              </a:spcBef>
              <a:buFont typeface="Wingdings" charset="0"/>
              <a:buChar char="§"/>
            </a:pPr>
            <a:r>
              <a:rPr lang="en-GB" sz="1400" dirty="0" smtClean="0"/>
              <a:t> </a:t>
            </a:r>
            <a:r>
              <a:rPr lang="en-GB" sz="1400" dirty="0" err="1" smtClean="0"/>
              <a:t>DwC</a:t>
            </a:r>
            <a:r>
              <a:rPr lang="en-GB" sz="1400" dirty="0" smtClean="0"/>
              <a:t>-A module for SP2, feeds to CDM in yr. 2</a:t>
            </a:r>
            <a:endParaRPr lang="en-GB" sz="1600" dirty="0" smtClean="0"/>
          </a:p>
          <a:p>
            <a:pPr eaLnBrk="1" hangingPunct="1">
              <a:lnSpc>
                <a:spcPct val="80000"/>
              </a:lnSpc>
              <a:spcBef>
                <a:spcPct val="50000"/>
              </a:spcBef>
              <a:buFont typeface="Times" charset="0"/>
              <a:buChar char="•"/>
            </a:pPr>
            <a:r>
              <a:rPr lang="en-GB" sz="1800" dirty="0" smtClean="0"/>
              <a:t> </a:t>
            </a:r>
            <a:r>
              <a:rPr lang="en-GB" sz="1800" b="1" dirty="0" smtClean="0"/>
              <a:t>Liaise with major initiatives</a:t>
            </a:r>
            <a:endParaRPr lang="en-GB" sz="1800" dirty="0" smtClean="0"/>
          </a:p>
          <a:p>
            <a:pPr lvl="1" eaLnBrk="1" hangingPunct="1">
              <a:lnSpc>
                <a:spcPct val="80000"/>
              </a:lnSpc>
              <a:spcBef>
                <a:spcPct val="50000"/>
              </a:spcBef>
              <a:buFont typeface="Wingdings" charset="0"/>
              <a:buChar char="§"/>
            </a:pPr>
            <a:r>
              <a:rPr lang="en-GB" sz="1400" dirty="0" smtClean="0"/>
              <a:t> </a:t>
            </a:r>
            <a:r>
              <a:rPr lang="en-GB" sz="1400" dirty="0" err="1" smtClean="0"/>
              <a:t>LifeWatch</a:t>
            </a:r>
            <a:r>
              <a:rPr lang="en-GB" sz="1400" dirty="0" smtClean="0"/>
              <a:t>, PESI, EOL, BHL, EU-BON…</a:t>
            </a:r>
            <a:endParaRPr lang="en-GB" sz="1400" dirty="0"/>
          </a:p>
        </p:txBody>
      </p:sp>
      <p:pic>
        <p:nvPicPr>
          <p:cNvPr id="139270" name="Picture 6" descr="GBIF-Vocabularies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37558" y="4292770"/>
            <a:ext cx="2828393" cy="1857277"/>
          </a:xfrm>
          <a:prstGeom prst="rect">
            <a:avLst/>
          </a:prstGeom>
          <a:ln>
            <a:solidFill>
              <a:schemeClr val="tx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9272" name="Picture 8" descr="GBIF-Vocabularies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2735263"/>
            <a:ext cx="2098675" cy="1747837"/>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9274" name="Picture 10" descr="GBIFVocabularies"/>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3930" y="3776652"/>
            <a:ext cx="3263900" cy="1949450"/>
          </a:xfrm>
          <a:prstGeom prst="rect">
            <a:avLst/>
          </a:prstGeom>
          <a:noFill/>
          <a:ln w="317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9275" name="Text Box 11"/>
          <p:cNvSpPr txBox="1">
            <a:spLocks noChangeArrowheads="1"/>
          </p:cNvSpPr>
          <p:nvPr/>
        </p:nvSpPr>
        <p:spPr bwMode="auto">
          <a:xfrm>
            <a:off x="225425" y="141288"/>
            <a:ext cx="17589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GB" sz="1800" smtClean="0"/>
              <a:t>NETWORKING</a:t>
            </a:r>
            <a:endParaRPr lang="en-GB" sz="1800"/>
          </a:p>
        </p:txBody>
      </p:sp>
      <p:sp>
        <p:nvSpPr>
          <p:cNvPr id="13" name="Text Box 16"/>
          <p:cNvSpPr txBox="1">
            <a:spLocks noChangeArrowheads="1"/>
          </p:cNvSpPr>
          <p:nvPr/>
        </p:nvSpPr>
        <p:spPr bwMode="auto">
          <a:xfrm>
            <a:off x="4570413"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GB" sz="1200" smtClean="0"/>
              <a:t>18</a:t>
            </a:r>
            <a:endParaRPr lang="en-GB"/>
          </a:p>
        </p:txBody>
      </p:sp>
      <p:pic>
        <p:nvPicPr>
          <p:cNvPr id="3" name="Afbeelding 2" descr="Schermafbeelding 2012-03-26 om 13.21.23.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71549" y="5067166"/>
            <a:ext cx="3110108" cy="1152800"/>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p:txBody>
          <a:bodyPr/>
          <a:lstStyle/>
          <a:p>
            <a:fld id="{DFBB84A5-2905-A347-BC88-F5EC854B1A79}" type="slidenum">
              <a:rPr lang="en-US"/>
              <a:pPr/>
              <a:t>8</a:t>
            </a:fld>
            <a:r>
              <a:rPr lang="en-US"/>
              <a:t> of </a:t>
            </a:r>
          </a:p>
        </p:txBody>
      </p:sp>
      <p:sp>
        <p:nvSpPr>
          <p:cNvPr id="147458" name="Rectangle 2"/>
          <p:cNvSpPr>
            <a:spLocks noGrp="1" noChangeArrowheads="1"/>
          </p:cNvSpPr>
          <p:nvPr>
            <p:ph type="title" idx="4294967295"/>
          </p:nvPr>
        </p:nvSpPr>
        <p:spPr/>
        <p:txBody>
          <a:bodyPr/>
          <a:lstStyle/>
          <a:p>
            <a:r>
              <a:rPr lang="en-US" dirty="0"/>
              <a:t>WP5 Highlights: </a:t>
            </a:r>
            <a:r>
              <a:rPr lang="en-US" sz="2400" dirty="0"/>
              <a:t>Data</a:t>
            </a:r>
            <a:r>
              <a:rPr lang="en-US" sz="2400" dirty="0" smtClean="0"/>
              <a:t> services</a:t>
            </a:r>
            <a:endParaRPr lang="en-US" sz="2400" dirty="0"/>
          </a:p>
        </p:txBody>
      </p:sp>
      <p:sp>
        <p:nvSpPr>
          <p:cNvPr id="147461" name="Text Box 5"/>
          <p:cNvSpPr txBox="1">
            <a:spLocks noChangeArrowheads="1"/>
          </p:cNvSpPr>
          <p:nvPr/>
        </p:nvSpPr>
        <p:spPr bwMode="auto">
          <a:xfrm>
            <a:off x="482600" y="1776413"/>
            <a:ext cx="6327775" cy="18815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buFont typeface="Times" charset="0"/>
              <a:buChar char="•"/>
            </a:pPr>
            <a:r>
              <a:rPr lang="en-US" sz="1800" dirty="0"/>
              <a:t> </a:t>
            </a:r>
            <a:r>
              <a:rPr lang="en-US" sz="1800" b="1" dirty="0" smtClean="0"/>
              <a:t>Oxford Batch Operation Engine</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Multi-platforms support for comp. intensive services</a:t>
            </a:r>
            <a:endParaRPr lang="en-US" sz="1600" dirty="0"/>
          </a:p>
          <a:p>
            <a:pPr eaLnBrk="1" hangingPunct="1">
              <a:lnSpc>
                <a:spcPct val="80000"/>
              </a:lnSpc>
              <a:spcBef>
                <a:spcPct val="50000"/>
              </a:spcBef>
              <a:buFont typeface="Times" charset="0"/>
              <a:buChar char="•"/>
            </a:pPr>
            <a:r>
              <a:rPr lang="en-US" sz="1800" dirty="0" smtClean="0"/>
              <a:t> </a:t>
            </a:r>
            <a:r>
              <a:rPr lang="en-US" sz="1800" b="1" dirty="0" smtClean="0"/>
              <a:t>Key construction</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Enhancements to Xper2 &amp; integration as </a:t>
            </a:r>
            <a:r>
              <a:rPr lang="en-US" sz="1400" dirty="0"/>
              <a:t>a service</a:t>
            </a:r>
          </a:p>
          <a:p>
            <a:pPr eaLnBrk="1" hangingPunct="1">
              <a:lnSpc>
                <a:spcPct val="80000"/>
              </a:lnSpc>
              <a:spcBef>
                <a:spcPct val="50000"/>
              </a:spcBef>
              <a:buFont typeface="Times" charset="0"/>
              <a:buChar char="•"/>
            </a:pPr>
            <a:r>
              <a:rPr lang="en-US" sz="1800" dirty="0"/>
              <a:t> </a:t>
            </a:r>
            <a:r>
              <a:rPr lang="en-US" sz="1800" b="1" dirty="0" err="1" smtClean="0"/>
              <a:t>GeoCat</a:t>
            </a:r>
            <a:r>
              <a:rPr lang="en-US" sz="1800" b="1" dirty="0" smtClean="0"/>
              <a:t> conservation assessments</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Import data, range maps, niche overlays</a:t>
            </a:r>
            <a:endParaRPr lang="en-US" sz="1400" dirty="0"/>
          </a:p>
        </p:txBody>
      </p:sp>
      <p:pic>
        <p:nvPicPr>
          <p:cNvPr id="147464" name="Picture 8" descr="Matrix EditorCrop"/>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40208" y="1164640"/>
            <a:ext cx="3003550" cy="17510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7465" name="Picture 9" descr="Phylogeny"/>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8900" y="2397125"/>
            <a:ext cx="2463800" cy="17081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7466" name="Picture 10" descr="BOINC"/>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18375" y="3125438"/>
            <a:ext cx="1228725" cy="5461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7467" name="Picture 11" descr="xpe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005" y="4410410"/>
            <a:ext cx="2178122" cy="15652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7469" name="Text Box 13"/>
          <p:cNvSpPr txBox="1">
            <a:spLocks noChangeArrowheads="1"/>
          </p:cNvSpPr>
          <p:nvPr/>
        </p:nvSpPr>
        <p:spPr bwMode="auto">
          <a:xfrm>
            <a:off x="225425" y="141288"/>
            <a:ext cx="11874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a:t>SERVICE</a:t>
            </a:r>
          </a:p>
        </p:txBody>
      </p:sp>
      <p:pic>
        <p:nvPicPr>
          <p:cNvPr id="2" name="Picture 1" descr="Vizzuality Map.jp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65338" y="3769894"/>
            <a:ext cx="3438030" cy="2392947"/>
          </a:xfrm>
          <a:prstGeom prst="rect">
            <a:avLst/>
          </a:prstGeom>
        </p:spPr>
      </p:pic>
      <p:pic>
        <p:nvPicPr>
          <p:cNvPr id="3" name="Picture 2" descr="3Vizz.jp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34621" y="3796633"/>
            <a:ext cx="2192325" cy="2352842"/>
          </a:xfrm>
          <a:prstGeom prst="rect">
            <a:avLst/>
          </a:prstGeom>
        </p:spPr>
      </p:pic>
      <p:sp>
        <p:nvSpPr>
          <p:cNvPr id="16" name="Text Box 16"/>
          <p:cNvSpPr txBox="1">
            <a:spLocks noChangeArrowheads="1"/>
          </p:cNvSpPr>
          <p:nvPr/>
        </p:nvSpPr>
        <p:spPr bwMode="auto">
          <a:xfrm>
            <a:off x="4570413"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
        <p:nvSpPr>
          <p:cNvPr id="14" name="Rectangle 3"/>
          <p:cNvSpPr>
            <a:spLocks noChangeArrowheads="1"/>
          </p:cNvSpPr>
          <p:nvPr/>
        </p:nvSpPr>
        <p:spPr bwMode="auto">
          <a:xfrm>
            <a:off x="338138" y="1143622"/>
            <a:ext cx="8639175" cy="492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ctr"/>
          <a:lstStyle/>
          <a:p>
            <a:pPr eaLnBrk="1" hangingPunct="1"/>
            <a:r>
              <a:rPr lang="en-US" sz="2000" dirty="0" smtClean="0">
                <a:solidFill>
                  <a:srgbClr val="000080"/>
                </a:solidFill>
              </a:rPr>
              <a:t>Data (pre-)p</a:t>
            </a:r>
            <a:r>
              <a:rPr lang="en-US" sz="2000" dirty="0" smtClean="0">
                <a:solidFill>
                  <a:srgbClr val="000080"/>
                </a:solidFill>
              </a:rPr>
              <a:t>rocessing </a:t>
            </a:r>
            <a:r>
              <a:rPr lang="en-US" sz="2000" dirty="0" smtClean="0">
                <a:solidFill>
                  <a:srgbClr val="000080"/>
                </a:solidFill>
              </a:rPr>
              <a:t>&amp; external linking</a:t>
            </a:r>
            <a:endParaRPr lang="en-US" sz="2200" i="1" dirty="0">
              <a:solidFill>
                <a:srgbClr val="000080"/>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5" name="Picture 7" descr="Manusc"/>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95413" y="3401258"/>
            <a:ext cx="2493962" cy="27130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8" name="Footer Placeholder 1"/>
          <p:cNvSpPr>
            <a:spLocks noGrp="1"/>
          </p:cNvSpPr>
          <p:nvPr>
            <p:ph type="ftr" sz="quarter" idx="10"/>
          </p:nvPr>
        </p:nvSpPr>
        <p:spPr/>
        <p:txBody>
          <a:bodyPr/>
          <a:lstStyle/>
          <a:p>
            <a:fld id="{F1C60081-22DC-2C43-829B-8D9E9DDE9D0A}" type="slidenum">
              <a:rPr lang="en-US"/>
              <a:pPr/>
              <a:t>9</a:t>
            </a:fld>
            <a:r>
              <a:rPr lang="en-US"/>
              <a:t> of </a:t>
            </a:r>
          </a:p>
        </p:txBody>
      </p:sp>
      <p:sp>
        <p:nvSpPr>
          <p:cNvPr id="145410" name="Rectangle 2"/>
          <p:cNvSpPr>
            <a:spLocks noGrp="1" noChangeArrowheads="1"/>
          </p:cNvSpPr>
          <p:nvPr>
            <p:ph type="title" idx="4294967295"/>
          </p:nvPr>
        </p:nvSpPr>
        <p:spPr/>
        <p:txBody>
          <a:bodyPr/>
          <a:lstStyle/>
          <a:p>
            <a:r>
              <a:rPr lang="en-US" dirty="0" smtClean="0"/>
              <a:t>WP6 Highlights</a:t>
            </a:r>
            <a:r>
              <a:rPr lang="en-US" dirty="0"/>
              <a:t>: </a:t>
            </a:r>
            <a:r>
              <a:rPr lang="en-US" sz="2400" dirty="0"/>
              <a:t>Scholarly publishing</a:t>
            </a:r>
          </a:p>
        </p:txBody>
      </p:sp>
      <p:sp>
        <p:nvSpPr>
          <p:cNvPr id="145413" name="Text Box 5"/>
          <p:cNvSpPr txBox="1">
            <a:spLocks noChangeArrowheads="1"/>
          </p:cNvSpPr>
          <p:nvPr/>
        </p:nvSpPr>
        <p:spPr bwMode="auto">
          <a:xfrm>
            <a:off x="482600" y="1442213"/>
            <a:ext cx="6415505" cy="216161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80000"/>
              </a:lnSpc>
              <a:spcBef>
                <a:spcPct val="50000"/>
              </a:spcBef>
              <a:buFont typeface="Times" charset="0"/>
              <a:buChar char="•"/>
            </a:pPr>
            <a:r>
              <a:rPr lang="en-US" sz="1800" dirty="0"/>
              <a:t> </a:t>
            </a:r>
            <a:r>
              <a:rPr lang="en-US" sz="1800" b="1" dirty="0"/>
              <a:t>XML Publication workflows </a:t>
            </a:r>
            <a:r>
              <a:rPr lang="en-US" sz="1800" b="1" dirty="0" smtClean="0"/>
              <a:t>for SP2</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Workshops, publishing </a:t>
            </a:r>
            <a:r>
              <a:rPr lang="en-US" sz="1400" dirty="0"/>
              <a:t>from a Scratchpad to </a:t>
            </a:r>
            <a:r>
              <a:rPr lang="en-US" sz="1400" dirty="0" err="1"/>
              <a:t>Zookeys</a:t>
            </a:r>
            <a:r>
              <a:rPr lang="en-US" sz="1400" dirty="0"/>
              <a:t> &amp; </a:t>
            </a:r>
            <a:r>
              <a:rPr lang="en-US" sz="1400" dirty="0" err="1"/>
              <a:t>Phytokeys</a:t>
            </a:r>
            <a:endParaRPr lang="en-US" sz="1600" dirty="0"/>
          </a:p>
          <a:p>
            <a:pPr marL="0" lvl="1" eaLnBrk="1" hangingPunct="1">
              <a:lnSpc>
                <a:spcPct val="80000"/>
              </a:lnSpc>
              <a:spcBef>
                <a:spcPct val="50000"/>
              </a:spcBef>
              <a:buFont typeface="Times" charset="0"/>
              <a:buChar char="•"/>
            </a:pPr>
            <a:r>
              <a:rPr lang="en-US" sz="1800" dirty="0" smtClean="0"/>
              <a:t> </a:t>
            </a:r>
            <a:r>
              <a:rPr lang="en-US" sz="1800" b="1" dirty="0" smtClean="0"/>
              <a:t>Content pushed </a:t>
            </a:r>
            <a:r>
              <a:rPr lang="en-US" sz="1800" b="1" dirty="0"/>
              <a:t>to multiple </a:t>
            </a:r>
            <a:r>
              <a:rPr lang="en-US" sz="1800" b="1" dirty="0" smtClean="0"/>
              <a:t>outlets</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EOL, Species-ID, GBIF species pages</a:t>
            </a:r>
            <a:endParaRPr lang="en-US" sz="1600" dirty="0" smtClean="0"/>
          </a:p>
          <a:p>
            <a:pPr eaLnBrk="1" hangingPunct="1">
              <a:lnSpc>
                <a:spcPct val="80000"/>
              </a:lnSpc>
              <a:spcBef>
                <a:spcPct val="50000"/>
              </a:spcBef>
              <a:buFont typeface="Times" charset="0"/>
              <a:buChar char="•"/>
            </a:pPr>
            <a:r>
              <a:rPr lang="en-US" sz="1800" dirty="0" smtClean="0"/>
              <a:t> </a:t>
            </a:r>
            <a:r>
              <a:rPr lang="en-US" sz="1800" b="1" dirty="0" err="1" smtClean="0"/>
              <a:t>ViBRANT</a:t>
            </a:r>
            <a:r>
              <a:rPr lang="en-US" sz="1800" b="1" dirty="0" smtClean="0"/>
              <a:t> Special Issue</a:t>
            </a:r>
            <a:endParaRPr lang="en-US" sz="1800" dirty="0" smtClean="0"/>
          </a:p>
          <a:p>
            <a:pPr lvl="1" eaLnBrk="1" hangingPunct="1">
              <a:lnSpc>
                <a:spcPct val="80000"/>
              </a:lnSpc>
              <a:spcBef>
                <a:spcPct val="50000"/>
              </a:spcBef>
              <a:buFont typeface="Wingdings" charset="0"/>
              <a:buChar char="§"/>
            </a:pPr>
            <a:r>
              <a:rPr lang="en-US" sz="1400" dirty="0"/>
              <a:t> </a:t>
            </a:r>
            <a:r>
              <a:rPr lang="en-US" sz="1400" dirty="0" smtClean="0"/>
              <a:t>e-Infrastructures for Data publishing</a:t>
            </a:r>
            <a:endParaRPr lang="en-US" sz="1600" dirty="0"/>
          </a:p>
          <a:p>
            <a:pPr eaLnBrk="1" hangingPunct="1">
              <a:lnSpc>
                <a:spcPct val="80000"/>
              </a:lnSpc>
              <a:spcBef>
                <a:spcPct val="50000"/>
              </a:spcBef>
              <a:buFont typeface="Times" charset="0"/>
              <a:buNone/>
            </a:pPr>
            <a:endParaRPr lang="en-US" sz="1400" dirty="0"/>
          </a:p>
        </p:txBody>
      </p:sp>
      <p:sp>
        <p:nvSpPr>
          <p:cNvPr id="145418" name="Text Box 10"/>
          <p:cNvSpPr txBox="1">
            <a:spLocks noChangeArrowheads="1"/>
          </p:cNvSpPr>
          <p:nvPr/>
        </p:nvSpPr>
        <p:spPr bwMode="auto">
          <a:xfrm rot="-5400000">
            <a:off x="563563" y="5509458"/>
            <a:ext cx="53975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sz="1400"/>
              <a:t>PDF</a:t>
            </a:r>
          </a:p>
        </p:txBody>
      </p:sp>
      <p:sp>
        <p:nvSpPr>
          <p:cNvPr id="145419" name="Text Box 11"/>
          <p:cNvSpPr txBox="1">
            <a:spLocks noChangeArrowheads="1"/>
          </p:cNvSpPr>
          <p:nvPr/>
        </p:nvSpPr>
        <p:spPr bwMode="auto">
          <a:xfrm rot="-5400000">
            <a:off x="499269" y="4653002"/>
            <a:ext cx="668338"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sz="1400"/>
              <a:t>HTML</a:t>
            </a:r>
          </a:p>
        </p:txBody>
      </p:sp>
      <p:sp>
        <p:nvSpPr>
          <p:cNvPr id="145420" name="Text Box 12"/>
          <p:cNvSpPr txBox="1">
            <a:spLocks noChangeArrowheads="1"/>
          </p:cNvSpPr>
          <p:nvPr/>
        </p:nvSpPr>
        <p:spPr bwMode="auto">
          <a:xfrm rot="-5400000">
            <a:off x="557212" y="3790196"/>
            <a:ext cx="549275"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sz="1400"/>
              <a:t>XML</a:t>
            </a:r>
          </a:p>
        </p:txBody>
      </p:sp>
      <p:grpSp>
        <p:nvGrpSpPr>
          <p:cNvPr id="145421" name="Group 13"/>
          <p:cNvGrpSpPr>
            <a:grpSpLocks/>
          </p:cNvGrpSpPr>
          <p:nvPr/>
        </p:nvGrpSpPr>
        <p:grpSpPr bwMode="auto">
          <a:xfrm>
            <a:off x="939800" y="3380621"/>
            <a:ext cx="331788" cy="2760662"/>
            <a:chOff x="1051" y="1363"/>
            <a:chExt cx="362" cy="1538"/>
          </a:xfrm>
        </p:grpSpPr>
        <p:sp>
          <p:nvSpPr>
            <p:cNvPr id="145422" name="AutoShape 14"/>
            <p:cNvSpPr>
              <a:spLocks/>
            </p:cNvSpPr>
            <p:nvPr/>
          </p:nvSpPr>
          <p:spPr bwMode="auto">
            <a:xfrm>
              <a:off x="1358" y="1363"/>
              <a:ext cx="55" cy="1538"/>
            </a:xfrm>
            <a:prstGeom prst="leftBracket">
              <a:avLst>
                <a:gd name="adj" fmla="val 233030"/>
              </a:avLst>
            </a:prstGeom>
            <a:noFill/>
            <a:ln w="952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23" name="Line 15"/>
            <p:cNvSpPr>
              <a:spLocks noChangeShapeType="1"/>
            </p:cNvSpPr>
            <p:nvPr/>
          </p:nvSpPr>
          <p:spPr bwMode="auto">
            <a:xfrm rot="16200000" flipV="1">
              <a:off x="1190" y="2492"/>
              <a:ext cx="0" cy="278"/>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5424" name="Line 16"/>
            <p:cNvSpPr>
              <a:spLocks noChangeShapeType="1"/>
            </p:cNvSpPr>
            <p:nvPr/>
          </p:nvSpPr>
          <p:spPr bwMode="auto">
            <a:xfrm rot="16200000" flipV="1">
              <a:off x="1191" y="2020"/>
              <a:ext cx="0" cy="278"/>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5425" name="Line 17"/>
            <p:cNvSpPr>
              <a:spLocks noChangeShapeType="1"/>
            </p:cNvSpPr>
            <p:nvPr/>
          </p:nvSpPr>
          <p:spPr bwMode="auto">
            <a:xfrm rot="16200000" flipV="1">
              <a:off x="1191" y="1533"/>
              <a:ext cx="0" cy="278"/>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45426" name="Group 18"/>
          <p:cNvGrpSpPr>
            <a:grpSpLocks/>
          </p:cNvGrpSpPr>
          <p:nvPr/>
        </p:nvGrpSpPr>
        <p:grpSpPr bwMode="auto">
          <a:xfrm>
            <a:off x="4010025" y="3380621"/>
            <a:ext cx="1004888" cy="2760662"/>
            <a:chOff x="4373" y="883"/>
            <a:chExt cx="1097" cy="3015"/>
          </a:xfrm>
        </p:grpSpPr>
        <p:grpSp>
          <p:nvGrpSpPr>
            <p:cNvPr id="145427" name="Group 19"/>
            <p:cNvGrpSpPr>
              <a:grpSpLocks/>
            </p:cNvGrpSpPr>
            <p:nvPr/>
          </p:nvGrpSpPr>
          <p:grpSpPr bwMode="auto">
            <a:xfrm flipH="1">
              <a:off x="4373" y="883"/>
              <a:ext cx="362" cy="3015"/>
              <a:chOff x="1051" y="1363"/>
              <a:chExt cx="362" cy="1538"/>
            </a:xfrm>
          </p:grpSpPr>
          <p:sp>
            <p:nvSpPr>
              <p:cNvPr id="145428" name="AutoShape 20"/>
              <p:cNvSpPr>
                <a:spLocks/>
              </p:cNvSpPr>
              <p:nvPr/>
            </p:nvSpPr>
            <p:spPr bwMode="auto">
              <a:xfrm>
                <a:off x="1358" y="1363"/>
                <a:ext cx="55" cy="1538"/>
              </a:xfrm>
              <a:prstGeom prst="leftBracket">
                <a:avLst>
                  <a:gd name="adj" fmla="val 233030"/>
                </a:avLst>
              </a:prstGeom>
              <a:noFill/>
              <a:ln w="952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29" name="Line 21"/>
              <p:cNvSpPr>
                <a:spLocks noChangeShapeType="1"/>
              </p:cNvSpPr>
              <p:nvPr/>
            </p:nvSpPr>
            <p:spPr bwMode="auto">
              <a:xfrm rot="16200000" flipV="1">
                <a:off x="1190" y="2492"/>
                <a:ext cx="0" cy="278"/>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5430" name="Line 22"/>
              <p:cNvSpPr>
                <a:spLocks noChangeShapeType="1"/>
              </p:cNvSpPr>
              <p:nvPr/>
            </p:nvSpPr>
            <p:spPr bwMode="auto">
              <a:xfrm rot="16200000" flipV="1">
                <a:off x="1191" y="2020"/>
                <a:ext cx="0" cy="278"/>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5431" name="Line 23"/>
              <p:cNvSpPr>
                <a:spLocks noChangeShapeType="1"/>
              </p:cNvSpPr>
              <p:nvPr/>
            </p:nvSpPr>
            <p:spPr bwMode="auto">
              <a:xfrm rot="16200000" flipV="1">
                <a:off x="1191" y="1533"/>
                <a:ext cx="0" cy="278"/>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grpSp>
        <p:pic>
          <p:nvPicPr>
            <p:cNvPr id="145432" name="Picture 2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81" y="2223"/>
              <a:ext cx="689" cy="43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pic>
          <p:nvPicPr>
            <p:cNvPr id="145433" name="Picture 25" descr="gbif.or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93" y="1180"/>
              <a:ext cx="642" cy="62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5434" name="Picture 26" descr="ZooBank"/>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75" y="3299"/>
              <a:ext cx="686" cy="1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pic>
        <p:nvPicPr>
          <p:cNvPr id="145437" name="Picture 29" descr="Fig3"/>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0813" y="2460625"/>
            <a:ext cx="2295525" cy="16732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5414" name="Picture 6" descr="Fi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80075" y="3230563"/>
            <a:ext cx="3143250" cy="25971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5436" name="Picture 28" descr="Fig1"/>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51625" y="1468438"/>
            <a:ext cx="2097088" cy="12477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5438" name="Text Box 30"/>
          <p:cNvSpPr txBox="1">
            <a:spLocks noChangeArrowheads="1"/>
          </p:cNvSpPr>
          <p:nvPr/>
        </p:nvSpPr>
        <p:spPr bwMode="auto">
          <a:xfrm>
            <a:off x="225425" y="141288"/>
            <a:ext cx="1187450" cy="36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800"/>
              <a:t>SERVICE</a:t>
            </a:r>
          </a:p>
        </p:txBody>
      </p:sp>
      <p:pic>
        <p:nvPicPr>
          <p:cNvPr id="2" name="Picture 1" descr="1322494731ZK-150-cover-110.jpeg"/>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69079" y="936458"/>
            <a:ext cx="1397000" cy="2057400"/>
          </a:xfrm>
          <a:prstGeom prst="rect">
            <a:avLst/>
          </a:prstGeom>
        </p:spPr>
      </p:pic>
      <p:sp>
        <p:nvSpPr>
          <p:cNvPr id="30" name="Text Box 16"/>
          <p:cNvSpPr txBox="1">
            <a:spLocks noChangeArrowheads="1"/>
          </p:cNvSpPr>
          <p:nvPr/>
        </p:nvSpPr>
        <p:spPr bwMode="auto">
          <a:xfrm>
            <a:off x="4570413" y="6503988"/>
            <a:ext cx="355837" cy="276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r>
              <a:rPr lang="en-US" sz="1200" dirty="0" smtClean="0"/>
              <a:t>18</a:t>
            </a:r>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12068</TotalTime>
  <Words>2504</Words>
  <Application>Microsoft Macintosh PowerPoint</Application>
  <PresentationFormat>On-screen Show (4:3)</PresentationFormat>
  <Paragraphs>298</Paragraphs>
  <Slides>13</Slides>
  <Notes>12</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Blank Presentation</vt:lpstr>
      <vt:lpstr>Slide 1</vt:lpstr>
      <vt:lpstr>ViBRANT consortium</vt:lpstr>
      <vt:lpstr>Biodiversity informatics landscape</vt:lpstr>
      <vt:lpstr>ViBRANT Goals</vt:lpstr>
      <vt:lpstr>WP2 Highlights: Technical architecture</vt:lpstr>
      <vt:lpstr>WP3 Highlights: Training, outreach &amp; community support</vt:lpstr>
      <vt:lpstr>WP4 Highlights: Standardisation</vt:lpstr>
      <vt:lpstr>WP5 Highlights: Data services</vt:lpstr>
      <vt:lpstr>WP6 Highlights: Scholarly publishing</vt:lpstr>
      <vt:lpstr>WP7 Highlights: Biodiversity literature access</vt:lpstr>
      <vt:lpstr>WP8 Highlights: Data mobilisation modules </vt:lpstr>
      <vt:lpstr>Key Impacts</vt:lpstr>
      <vt:lpstr>Slide 13</vt:lpstr>
    </vt:vector>
  </TitlesOfParts>
  <Company>Natural History Museum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Smith</dc:creator>
  <cp:lastModifiedBy>InformatiseringsCentrum</cp:lastModifiedBy>
  <cp:revision>229</cp:revision>
  <dcterms:created xsi:type="dcterms:W3CDTF">2012-03-28T13:25:18Z</dcterms:created>
  <dcterms:modified xsi:type="dcterms:W3CDTF">2012-03-28T13:39:09Z</dcterms:modified>
</cp:coreProperties>
</file>