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sldIdLst>
    <p:sldId id="256" r:id="rId2"/>
    <p:sldId id="272" r:id="rId3"/>
    <p:sldId id="308" r:id="rId4"/>
    <p:sldId id="299" r:id="rId5"/>
    <p:sldId id="291" r:id="rId6"/>
    <p:sldId id="307" r:id="rId7"/>
    <p:sldId id="309" r:id="rId8"/>
    <p:sldId id="305" r:id="rId9"/>
    <p:sldId id="310" r:id="rId10"/>
    <p:sldId id="311" r:id="rId11"/>
    <p:sldId id="312" r:id="rId12"/>
    <p:sldId id="313" r:id="rId13"/>
    <p:sldId id="314" r:id="rId14"/>
    <p:sldId id="315" r:id="rId15"/>
    <p:sldId id="316" r:id="rId16"/>
    <p:sldId id="322" r:id="rId17"/>
    <p:sldId id="318" r:id="rId18"/>
    <p:sldId id="319" r:id="rId19"/>
    <p:sldId id="320" r:id="rId20"/>
    <p:sldId id="323" r:id="rId21"/>
  </p:sldIdLst>
  <p:sldSz cx="9144000" cy="6858000" type="screen4x3"/>
  <p:notesSz cx="6888163" cy="10020300"/>
  <p:defaultTextStyle>
    <a:defPPr>
      <a:defRPr lang="en-US"/>
    </a:defPPr>
    <a:lvl1pPr algn="l" rtl="0" eaLnBrk="0" fontAlgn="base" hangingPunct="0">
      <a:spcBef>
        <a:spcPct val="0"/>
      </a:spcBef>
      <a:spcAft>
        <a:spcPct val="0"/>
      </a:spcAft>
      <a:defRPr sz="24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0800"/>
    <a:srgbClr val="993333"/>
    <a:srgbClr val="000080"/>
    <a:srgbClr val="FF0000"/>
    <a:srgbClr val="420A0A"/>
    <a:srgbClr val="000E69"/>
    <a:srgbClr val="000099"/>
    <a:srgbClr val="33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74" autoAdjust="0"/>
    <p:restoredTop sz="65330" autoAdjust="0"/>
  </p:normalViewPr>
  <p:slideViewPr>
    <p:cSldViewPr snapToGrid="0">
      <p:cViewPr>
        <p:scale>
          <a:sx n="70" d="100"/>
          <a:sy n="70" d="100"/>
        </p:scale>
        <p:origin x="-162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2" d="100"/>
          <a:sy n="62" d="100"/>
        </p:scale>
        <p:origin x="-2650" y="-106"/>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4D79BA-3548-4E28-A341-6D536E2DD02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EEA00A48-F224-4706-BA3B-D48C5923CC8F}">
      <dgm:prSet/>
      <dgm:spPr/>
      <dgm:t>
        <a:bodyPr/>
        <a:lstStyle/>
        <a:p>
          <a:pPr rtl="0"/>
          <a:r>
            <a:rPr lang="en-GB" b="0" dirty="0" smtClean="0">
              <a:solidFill>
                <a:srgbClr val="6A0800"/>
              </a:solidFill>
            </a:rPr>
            <a:t>Introduction</a:t>
          </a:r>
          <a:endParaRPr lang="en-GB" dirty="0">
            <a:solidFill>
              <a:srgbClr val="6A0800"/>
            </a:solidFill>
          </a:endParaRPr>
        </a:p>
      </dgm:t>
    </dgm:pt>
    <dgm:pt modelId="{1A640100-7751-4188-81C2-E77D3D93330E}" type="parTrans" cxnId="{6FCC688E-C6B7-4F45-AE5A-44A3660D5F70}">
      <dgm:prSet/>
      <dgm:spPr/>
      <dgm:t>
        <a:bodyPr/>
        <a:lstStyle/>
        <a:p>
          <a:endParaRPr lang="en-GB"/>
        </a:p>
      </dgm:t>
    </dgm:pt>
    <dgm:pt modelId="{8C6AABEA-D55A-49EB-901A-9B645FC0E164}" type="sibTrans" cxnId="{6FCC688E-C6B7-4F45-AE5A-44A3660D5F70}">
      <dgm:prSet/>
      <dgm:spPr/>
      <dgm:t>
        <a:bodyPr/>
        <a:lstStyle/>
        <a:p>
          <a:endParaRPr lang="en-GB"/>
        </a:p>
      </dgm:t>
    </dgm:pt>
    <dgm:pt modelId="{04A1A925-854B-4158-8790-42875CCF9963}">
      <dgm:prSet/>
      <dgm:spPr/>
      <dgm:t>
        <a:bodyPr/>
        <a:lstStyle/>
        <a:p>
          <a:pPr rtl="0"/>
          <a:r>
            <a:rPr lang="en-GB" dirty="0" smtClean="0">
              <a:solidFill>
                <a:srgbClr val="6A0800"/>
              </a:solidFill>
            </a:rPr>
            <a:t>The wider landscape</a:t>
          </a:r>
          <a:endParaRPr lang="en-GB" dirty="0">
            <a:solidFill>
              <a:srgbClr val="6A0800"/>
            </a:solidFill>
          </a:endParaRPr>
        </a:p>
      </dgm:t>
    </dgm:pt>
    <dgm:pt modelId="{87573DBE-4307-41F0-8822-EC53CFB7DF97}" type="parTrans" cxnId="{2C4467D2-06AE-46E8-A866-34D0B577CDC4}">
      <dgm:prSet/>
      <dgm:spPr/>
      <dgm:t>
        <a:bodyPr/>
        <a:lstStyle/>
        <a:p>
          <a:endParaRPr lang="en-GB"/>
        </a:p>
      </dgm:t>
    </dgm:pt>
    <dgm:pt modelId="{94C489C0-D93C-4E41-85B1-EB767B12848B}" type="sibTrans" cxnId="{2C4467D2-06AE-46E8-A866-34D0B577CDC4}">
      <dgm:prSet/>
      <dgm:spPr/>
      <dgm:t>
        <a:bodyPr/>
        <a:lstStyle/>
        <a:p>
          <a:endParaRPr lang="en-GB"/>
        </a:p>
      </dgm:t>
    </dgm:pt>
    <dgm:pt modelId="{FA1621CF-1A68-4E78-9537-E3ECC81D5436}">
      <dgm:prSet/>
      <dgm:spPr/>
      <dgm:t>
        <a:bodyPr/>
        <a:lstStyle/>
        <a:p>
          <a:pPr rtl="0"/>
          <a:r>
            <a:rPr lang="en-GB" dirty="0" smtClean="0">
              <a:solidFill>
                <a:srgbClr val="6A0800"/>
              </a:solidFill>
            </a:rPr>
            <a:t>The bibliography of life</a:t>
          </a:r>
          <a:endParaRPr lang="en-GB" dirty="0">
            <a:solidFill>
              <a:srgbClr val="6A0800"/>
            </a:solidFill>
          </a:endParaRPr>
        </a:p>
      </dgm:t>
    </dgm:pt>
    <dgm:pt modelId="{EA259BDD-D59B-4B8D-9132-867E1C6772A2}" type="parTrans" cxnId="{420D115C-C576-464A-BFBE-46E76CF27EFD}">
      <dgm:prSet/>
      <dgm:spPr/>
      <dgm:t>
        <a:bodyPr/>
        <a:lstStyle/>
        <a:p>
          <a:endParaRPr lang="en-GB"/>
        </a:p>
      </dgm:t>
    </dgm:pt>
    <dgm:pt modelId="{96F43837-8F74-43DE-A158-AEBD6CC50DF9}" type="sibTrans" cxnId="{420D115C-C576-464A-BFBE-46E76CF27EFD}">
      <dgm:prSet/>
      <dgm:spPr/>
      <dgm:t>
        <a:bodyPr/>
        <a:lstStyle/>
        <a:p>
          <a:endParaRPr lang="en-GB"/>
        </a:p>
      </dgm:t>
    </dgm:pt>
    <dgm:pt modelId="{8FB63492-7F06-4998-9A4D-29BDC1524D43}">
      <dgm:prSet/>
      <dgm:spPr/>
      <dgm:t>
        <a:bodyPr/>
        <a:lstStyle/>
        <a:p>
          <a:pPr rtl="0"/>
          <a:r>
            <a:rPr lang="en-GB" b="0" dirty="0" smtClean="0">
              <a:solidFill>
                <a:srgbClr val="6A0800"/>
              </a:solidFill>
            </a:rPr>
            <a:t>ViBRANT tools</a:t>
          </a:r>
          <a:endParaRPr lang="en-GB" dirty="0">
            <a:solidFill>
              <a:srgbClr val="6A0800"/>
            </a:solidFill>
          </a:endParaRPr>
        </a:p>
      </dgm:t>
    </dgm:pt>
    <dgm:pt modelId="{BEA5FA4D-8BAD-4E59-8B70-E8B88F818FF3}" type="parTrans" cxnId="{B2E71DBC-4553-4099-864D-32A5C29E100B}">
      <dgm:prSet/>
      <dgm:spPr/>
      <dgm:t>
        <a:bodyPr/>
        <a:lstStyle/>
        <a:p>
          <a:endParaRPr lang="en-GB"/>
        </a:p>
      </dgm:t>
    </dgm:pt>
    <dgm:pt modelId="{734EEE44-31B2-40D2-A0B6-9784D56CDC00}" type="sibTrans" cxnId="{B2E71DBC-4553-4099-864D-32A5C29E100B}">
      <dgm:prSet/>
      <dgm:spPr/>
      <dgm:t>
        <a:bodyPr/>
        <a:lstStyle/>
        <a:p>
          <a:endParaRPr lang="en-GB"/>
        </a:p>
      </dgm:t>
    </dgm:pt>
    <dgm:pt modelId="{53724414-4BF6-464D-AB21-90F87FA6B67A}">
      <dgm:prSet/>
      <dgm:spPr/>
      <dgm:t>
        <a:bodyPr/>
        <a:lstStyle/>
        <a:p>
          <a:pPr rtl="0"/>
          <a:r>
            <a:rPr lang="en-GB" dirty="0" smtClean="0">
              <a:solidFill>
                <a:srgbClr val="6A0800"/>
              </a:solidFill>
            </a:rPr>
            <a:t>RefBank</a:t>
          </a:r>
          <a:endParaRPr lang="en-GB" dirty="0">
            <a:solidFill>
              <a:srgbClr val="6A0800"/>
            </a:solidFill>
          </a:endParaRPr>
        </a:p>
      </dgm:t>
    </dgm:pt>
    <dgm:pt modelId="{3E881B39-AA47-44CA-9B92-C0DE10C7CC43}" type="parTrans" cxnId="{935CE030-D367-409C-B619-7CC875528638}">
      <dgm:prSet/>
      <dgm:spPr/>
      <dgm:t>
        <a:bodyPr/>
        <a:lstStyle/>
        <a:p>
          <a:endParaRPr lang="en-GB"/>
        </a:p>
      </dgm:t>
    </dgm:pt>
    <dgm:pt modelId="{7908079B-294B-49C1-AAF1-79F092C31484}" type="sibTrans" cxnId="{935CE030-D367-409C-B619-7CC875528638}">
      <dgm:prSet/>
      <dgm:spPr/>
      <dgm:t>
        <a:bodyPr/>
        <a:lstStyle/>
        <a:p>
          <a:endParaRPr lang="en-GB"/>
        </a:p>
      </dgm:t>
    </dgm:pt>
    <dgm:pt modelId="{44D64945-EB1C-48AB-B89F-5E8D38850D30}">
      <dgm:prSet/>
      <dgm:spPr/>
      <dgm:t>
        <a:bodyPr/>
        <a:lstStyle/>
        <a:p>
          <a:pPr rtl="0"/>
          <a:r>
            <a:rPr lang="en-GB" dirty="0" smtClean="0">
              <a:solidFill>
                <a:srgbClr val="6A0800"/>
              </a:solidFill>
            </a:rPr>
            <a:t>ReFinder</a:t>
          </a:r>
          <a:endParaRPr lang="en-GB" dirty="0">
            <a:solidFill>
              <a:srgbClr val="6A0800"/>
            </a:solidFill>
          </a:endParaRPr>
        </a:p>
      </dgm:t>
    </dgm:pt>
    <dgm:pt modelId="{9F53B32C-81C5-4931-88A1-DCD05639878E}" type="parTrans" cxnId="{196F6BDC-B917-4FC9-B4EC-1EEFEE2EBCAD}">
      <dgm:prSet/>
      <dgm:spPr/>
      <dgm:t>
        <a:bodyPr/>
        <a:lstStyle/>
        <a:p>
          <a:endParaRPr lang="en-GB"/>
        </a:p>
      </dgm:t>
    </dgm:pt>
    <dgm:pt modelId="{1B5679B1-051B-4321-993E-2C0531F033CA}" type="sibTrans" cxnId="{196F6BDC-B917-4FC9-B4EC-1EEFEE2EBCAD}">
      <dgm:prSet/>
      <dgm:spPr/>
      <dgm:t>
        <a:bodyPr/>
        <a:lstStyle/>
        <a:p>
          <a:endParaRPr lang="en-GB"/>
        </a:p>
      </dgm:t>
    </dgm:pt>
    <dgm:pt modelId="{9148FD74-1C2F-4EE7-9320-EC78A545B634}">
      <dgm:prSet/>
      <dgm:spPr/>
      <dgm:t>
        <a:bodyPr/>
        <a:lstStyle/>
        <a:p>
          <a:pPr rtl="0"/>
          <a:r>
            <a:rPr lang="en-GB" b="0" dirty="0" smtClean="0">
              <a:solidFill>
                <a:srgbClr val="6A0800"/>
              </a:solidFill>
            </a:rPr>
            <a:t>The future</a:t>
          </a:r>
          <a:endParaRPr lang="en-GB" dirty="0">
            <a:solidFill>
              <a:srgbClr val="6A0800"/>
            </a:solidFill>
          </a:endParaRPr>
        </a:p>
      </dgm:t>
    </dgm:pt>
    <dgm:pt modelId="{8B8EB424-52FA-4628-B8C7-9333A38FE5B2}" type="parTrans" cxnId="{EB19BFED-346B-406C-9566-336425E42174}">
      <dgm:prSet/>
      <dgm:spPr/>
      <dgm:t>
        <a:bodyPr/>
        <a:lstStyle/>
        <a:p>
          <a:endParaRPr lang="en-GB"/>
        </a:p>
      </dgm:t>
    </dgm:pt>
    <dgm:pt modelId="{1A9AC0AA-5356-48CD-B42D-401F7B82078C}" type="sibTrans" cxnId="{EB19BFED-346B-406C-9566-336425E42174}">
      <dgm:prSet/>
      <dgm:spPr/>
      <dgm:t>
        <a:bodyPr/>
        <a:lstStyle/>
        <a:p>
          <a:endParaRPr lang="en-GB"/>
        </a:p>
      </dgm:t>
    </dgm:pt>
    <dgm:pt modelId="{1C251183-A03C-4B3D-9806-8924C0B7C5A6}">
      <dgm:prSet/>
      <dgm:spPr/>
      <dgm:t>
        <a:bodyPr/>
        <a:lstStyle/>
        <a:p>
          <a:pPr rtl="0"/>
          <a:r>
            <a:rPr lang="en-GB" dirty="0" smtClean="0">
              <a:solidFill>
                <a:srgbClr val="6A0800"/>
              </a:solidFill>
            </a:rPr>
            <a:t>Linked open data</a:t>
          </a:r>
          <a:endParaRPr lang="en-GB" dirty="0">
            <a:solidFill>
              <a:srgbClr val="6A0800"/>
            </a:solidFill>
          </a:endParaRPr>
        </a:p>
      </dgm:t>
    </dgm:pt>
    <dgm:pt modelId="{A23D2118-7D82-4F14-ACFD-CD02080D1911}" type="parTrans" cxnId="{FC15042C-2903-462B-A078-DB56413DF533}">
      <dgm:prSet/>
      <dgm:spPr/>
      <dgm:t>
        <a:bodyPr/>
        <a:lstStyle/>
        <a:p>
          <a:endParaRPr lang="en-GB"/>
        </a:p>
      </dgm:t>
    </dgm:pt>
    <dgm:pt modelId="{C4990F5A-C00C-40FB-9534-36C40FFDD0E8}" type="sibTrans" cxnId="{FC15042C-2903-462B-A078-DB56413DF533}">
      <dgm:prSet/>
      <dgm:spPr/>
      <dgm:t>
        <a:bodyPr/>
        <a:lstStyle/>
        <a:p>
          <a:endParaRPr lang="en-GB"/>
        </a:p>
      </dgm:t>
    </dgm:pt>
    <dgm:pt modelId="{DEBDB1E7-A97A-4745-94AC-FC65ADC2156A}" type="pres">
      <dgm:prSet presAssocID="{274D79BA-3548-4E28-A341-6D536E2DD027}" presName="Name0" presStyleCnt="0">
        <dgm:presLayoutVars>
          <dgm:dir/>
          <dgm:animLvl val="lvl"/>
          <dgm:resizeHandles val="exact"/>
        </dgm:presLayoutVars>
      </dgm:prSet>
      <dgm:spPr/>
      <dgm:t>
        <a:bodyPr/>
        <a:lstStyle/>
        <a:p>
          <a:endParaRPr lang="en-GB"/>
        </a:p>
      </dgm:t>
    </dgm:pt>
    <dgm:pt modelId="{33300EFA-5AF5-46B4-A665-0D158E2F8283}" type="pres">
      <dgm:prSet presAssocID="{EEA00A48-F224-4706-BA3B-D48C5923CC8F}" presName="linNode" presStyleCnt="0"/>
      <dgm:spPr/>
    </dgm:pt>
    <dgm:pt modelId="{3025563D-FA3A-4154-BE03-D9BAF60F6F47}" type="pres">
      <dgm:prSet presAssocID="{EEA00A48-F224-4706-BA3B-D48C5923CC8F}" presName="parentText" presStyleLbl="node1" presStyleIdx="0" presStyleCnt="3">
        <dgm:presLayoutVars>
          <dgm:chMax val="1"/>
          <dgm:bulletEnabled val="1"/>
        </dgm:presLayoutVars>
      </dgm:prSet>
      <dgm:spPr/>
      <dgm:t>
        <a:bodyPr/>
        <a:lstStyle/>
        <a:p>
          <a:endParaRPr lang="en-GB"/>
        </a:p>
      </dgm:t>
    </dgm:pt>
    <dgm:pt modelId="{574DA93A-6E37-4DB0-8C19-0411318F309F}" type="pres">
      <dgm:prSet presAssocID="{EEA00A48-F224-4706-BA3B-D48C5923CC8F}" presName="descendantText" presStyleLbl="alignAccFollowNode1" presStyleIdx="0" presStyleCnt="3">
        <dgm:presLayoutVars>
          <dgm:bulletEnabled val="1"/>
        </dgm:presLayoutVars>
      </dgm:prSet>
      <dgm:spPr/>
      <dgm:t>
        <a:bodyPr/>
        <a:lstStyle/>
        <a:p>
          <a:endParaRPr lang="en-GB"/>
        </a:p>
      </dgm:t>
    </dgm:pt>
    <dgm:pt modelId="{CFDC9C93-A051-4E13-8867-65F45C673DD8}" type="pres">
      <dgm:prSet presAssocID="{8C6AABEA-D55A-49EB-901A-9B645FC0E164}" presName="sp" presStyleCnt="0"/>
      <dgm:spPr/>
    </dgm:pt>
    <dgm:pt modelId="{08147BD5-1D72-4C2A-9A2E-0234083EFAE9}" type="pres">
      <dgm:prSet presAssocID="{8FB63492-7F06-4998-9A4D-29BDC1524D43}" presName="linNode" presStyleCnt="0"/>
      <dgm:spPr/>
    </dgm:pt>
    <dgm:pt modelId="{2EEA5A54-094A-4CA1-84ED-EA458A7F04E3}" type="pres">
      <dgm:prSet presAssocID="{8FB63492-7F06-4998-9A4D-29BDC1524D43}" presName="parentText" presStyleLbl="node1" presStyleIdx="1" presStyleCnt="3">
        <dgm:presLayoutVars>
          <dgm:chMax val="1"/>
          <dgm:bulletEnabled val="1"/>
        </dgm:presLayoutVars>
      </dgm:prSet>
      <dgm:spPr/>
      <dgm:t>
        <a:bodyPr/>
        <a:lstStyle/>
        <a:p>
          <a:endParaRPr lang="en-GB"/>
        </a:p>
      </dgm:t>
    </dgm:pt>
    <dgm:pt modelId="{B3BBDE6E-4067-45F9-80C3-0471802667ED}" type="pres">
      <dgm:prSet presAssocID="{8FB63492-7F06-4998-9A4D-29BDC1524D43}" presName="descendantText" presStyleLbl="alignAccFollowNode1" presStyleIdx="1" presStyleCnt="3">
        <dgm:presLayoutVars>
          <dgm:bulletEnabled val="1"/>
        </dgm:presLayoutVars>
      </dgm:prSet>
      <dgm:spPr/>
      <dgm:t>
        <a:bodyPr/>
        <a:lstStyle/>
        <a:p>
          <a:endParaRPr lang="en-GB"/>
        </a:p>
      </dgm:t>
    </dgm:pt>
    <dgm:pt modelId="{C844F2AE-45AE-4ADF-AA97-A99B4F937C4B}" type="pres">
      <dgm:prSet presAssocID="{734EEE44-31B2-40D2-A0B6-9784D56CDC00}" presName="sp" presStyleCnt="0"/>
      <dgm:spPr/>
    </dgm:pt>
    <dgm:pt modelId="{5409DD72-AABA-42C3-A0D4-F2876BCA1B10}" type="pres">
      <dgm:prSet presAssocID="{9148FD74-1C2F-4EE7-9320-EC78A545B634}" presName="linNode" presStyleCnt="0"/>
      <dgm:spPr/>
    </dgm:pt>
    <dgm:pt modelId="{8C45B82F-ACCC-47C8-A84F-CDA0AF413BE3}" type="pres">
      <dgm:prSet presAssocID="{9148FD74-1C2F-4EE7-9320-EC78A545B634}" presName="parentText" presStyleLbl="node1" presStyleIdx="2" presStyleCnt="3" custLinFactNeighborX="-1510">
        <dgm:presLayoutVars>
          <dgm:chMax val="1"/>
          <dgm:bulletEnabled val="1"/>
        </dgm:presLayoutVars>
      </dgm:prSet>
      <dgm:spPr/>
      <dgm:t>
        <a:bodyPr/>
        <a:lstStyle/>
        <a:p>
          <a:endParaRPr lang="en-GB"/>
        </a:p>
      </dgm:t>
    </dgm:pt>
    <dgm:pt modelId="{3FE875D4-38A6-4D9E-B499-8180CE944D1E}" type="pres">
      <dgm:prSet presAssocID="{9148FD74-1C2F-4EE7-9320-EC78A545B634}" presName="descendantText" presStyleLbl="alignAccFollowNode1" presStyleIdx="2" presStyleCnt="3">
        <dgm:presLayoutVars>
          <dgm:bulletEnabled val="1"/>
        </dgm:presLayoutVars>
      </dgm:prSet>
      <dgm:spPr/>
      <dgm:t>
        <a:bodyPr/>
        <a:lstStyle/>
        <a:p>
          <a:endParaRPr lang="en-GB"/>
        </a:p>
      </dgm:t>
    </dgm:pt>
  </dgm:ptLst>
  <dgm:cxnLst>
    <dgm:cxn modelId="{6FCC688E-C6B7-4F45-AE5A-44A3660D5F70}" srcId="{274D79BA-3548-4E28-A341-6D536E2DD027}" destId="{EEA00A48-F224-4706-BA3B-D48C5923CC8F}" srcOrd="0" destOrd="0" parTransId="{1A640100-7751-4188-81C2-E77D3D93330E}" sibTransId="{8C6AABEA-D55A-49EB-901A-9B645FC0E164}"/>
    <dgm:cxn modelId="{FC15042C-2903-462B-A078-DB56413DF533}" srcId="{9148FD74-1C2F-4EE7-9320-EC78A545B634}" destId="{1C251183-A03C-4B3D-9806-8924C0B7C5A6}" srcOrd="0" destOrd="0" parTransId="{A23D2118-7D82-4F14-ACFD-CD02080D1911}" sibTransId="{C4990F5A-C00C-40FB-9534-36C40FFDD0E8}"/>
    <dgm:cxn modelId="{F1CC3E27-7131-4347-B823-25E8248DE00F}" type="presOf" srcId="{1C251183-A03C-4B3D-9806-8924C0B7C5A6}" destId="{3FE875D4-38A6-4D9E-B499-8180CE944D1E}" srcOrd="0" destOrd="0" presId="urn:microsoft.com/office/officeart/2005/8/layout/vList5"/>
    <dgm:cxn modelId="{E1AF976F-1211-4EEF-B0B8-86A9C8B78B65}" type="presOf" srcId="{44D64945-EB1C-48AB-B89F-5E8D38850D30}" destId="{B3BBDE6E-4067-45F9-80C3-0471802667ED}" srcOrd="0" destOrd="1" presId="urn:microsoft.com/office/officeart/2005/8/layout/vList5"/>
    <dgm:cxn modelId="{B750D46B-F485-4ACD-B4C4-24EEA71091F2}" type="presOf" srcId="{53724414-4BF6-464D-AB21-90F87FA6B67A}" destId="{B3BBDE6E-4067-45F9-80C3-0471802667ED}" srcOrd="0" destOrd="0" presId="urn:microsoft.com/office/officeart/2005/8/layout/vList5"/>
    <dgm:cxn modelId="{2C4467D2-06AE-46E8-A866-34D0B577CDC4}" srcId="{EEA00A48-F224-4706-BA3B-D48C5923CC8F}" destId="{04A1A925-854B-4158-8790-42875CCF9963}" srcOrd="0" destOrd="0" parTransId="{87573DBE-4307-41F0-8822-EC53CFB7DF97}" sibTransId="{94C489C0-D93C-4E41-85B1-EB767B12848B}"/>
    <dgm:cxn modelId="{FA8D2666-2620-48F6-9C03-E253C87025DF}" type="presOf" srcId="{EEA00A48-F224-4706-BA3B-D48C5923CC8F}" destId="{3025563D-FA3A-4154-BE03-D9BAF60F6F47}" srcOrd="0" destOrd="0" presId="urn:microsoft.com/office/officeart/2005/8/layout/vList5"/>
    <dgm:cxn modelId="{B2E71DBC-4553-4099-864D-32A5C29E100B}" srcId="{274D79BA-3548-4E28-A341-6D536E2DD027}" destId="{8FB63492-7F06-4998-9A4D-29BDC1524D43}" srcOrd="1" destOrd="0" parTransId="{BEA5FA4D-8BAD-4E59-8B70-E8B88F818FF3}" sibTransId="{734EEE44-31B2-40D2-A0B6-9784D56CDC00}"/>
    <dgm:cxn modelId="{D2275C9F-786E-4B28-8398-151B76A1D4F4}" type="presOf" srcId="{274D79BA-3548-4E28-A341-6D536E2DD027}" destId="{DEBDB1E7-A97A-4745-94AC-FC65ADC2156A}" srcOrd="0" destOrd="0" presId="urn:microsoft.com/office/officeart/2005/8/layout/vList5"/>
    <dgm:cxn modelId="{935CE030-D367-409C-B619-7CC875528638}" srcId="{8FB63492-7F06-4998-9A4D-29BDC1524D43}" destId="{53724414-4BF6-464D-AB21-90F87FA6B67A}" srcOrd="0" destOrd="0" parTransId="{3E881B39-AA47-44CA-9B92-C0DE10C7CC43}" sibTransId="{7908079B-294B-49C1-AAF1-79F092C31484}"/>
    <dgm:cxn modelId="{EB5DA8AF-9089-41BD-A6C3-0E372AE79700}" type="presOf" srcId="{FA1621CF-1A68-4E78-9537-E3ECC81D5436}" destId="{574DA93A-6E37-4DB0-8C19-0411318F309F}" srcOrd="0" destOrd="1" presId="urn:microsoft.com/office/officeart/2005/8/layout/vList5"/>
    <dgm:cxn modelId="{196F6BDC-B917-4FC9-B4EC-1EEFEE2EBCAD}" srcId="{8FB63492-7F06-4998-9A4D-29BDC1524D43}" destId="{44D64945-EB1C-48AB-B89F-5E8D38850D30}" srcOrd="1" destOrd="0" parTransId="{9F53B32C-81C5-4931-88A1-DCD05639878E}" sibTransId="{1B5679B1-051B-4321-993E-2C0531F033CA}"/>
    <dgm:cxn modelId="{A695AC1D-CF4E-4275-B11B-A300C8B12DFD}" type="presOf" srcId="{04A1A925-854B-4158-8790-42875CCF9963}" destId="{574DA93A-6E37-4DB0-8C19-0411318F309F}" srcOrd="0" destOrd="0" presId="urn:microsoft.com/office/officeart/2005/8/layout/vList5"/>
    <dgm:cxn modelId="{4108CE8A-A953-4B14-B94F-2A8249F790A7}" type="presOf" srcId="{8FB63492-7F06-4998-9A4D-29BDC1524D43}" destId="{2EEA5A54-094A-4CA1-84ED-EA458A7F04E3}" srcOrd="0" destOrd="0" presId="urn:microsoft.com/office/officeart/2005/8/layout/vList5"/>
    <dgm:cxn modelId="{1F545123-C8C4-41DC-8167-E29FD88996A4}" type="presOf" srcId="{9148FD74-1C2F-4EE7-9320-EC78A545B634}" destId="{8C45B82F-ACCC-47C8-A84F-CDA0AF413BE3}" srcOrd="0" destOrd="0" presId="urn:microsoft.com/office/officeart/2005/8/layout/vList5"/>
    <dgm:cxn modelId="{EB19BFED-346B-406C-9566-336425E42174}" srcId="{274D79BA-3548-4E28-A341-6D536E2DD027}" destId="{9148FD74-1C2F-4EE7-9320-EC78A545B634}" srcOrd="2" destOrd="0" parTransId="{8B8EB424-52FA-4628-B8C7-9333A38FE5B2}" sibTransId="{1A9AC0AA-5356-48CD-B42D-401F7B82078C}"/>
    <dgm:cxn modelId="{420D115C-C576-464A-BFBE-46E76CF27EFD}" srcId="{EEA00A48-F224-4706-BA3B-D48C5923CC8F}" destId="{FA1621CF-1A68-4E78-9537-E3ECC81D5436}" srcOrd="1" destOrd="0" parTransId="{EA259BDD-D59B-4B8D-9132-867E1C6772A2}" sibTransId="{96F43837-8F74-43DE-A158-AEBD6CC50DF9}"/>
    <dgm:cxn modelId="{2175FDBC-70B9-48AA-BE7E-980AFF8C9D7D}" type="presParOf" srcId="{DEBDB1E7-A97A-4745-94AC-FC65ADC2156A}" destId="{33300EFA-5AF5-46B4-A665-0D158E2F8283}" srcOrd="0" destOrd="0" presId="urn:microsoft.com/office/officeart/2005/8/layout/vList5"/>
    <dgm:cxn modelId="{1534CC44-A076-40C7-9D4A-DC18A648C111}" type="presParOf" srcId="{33300EFA-5AF5-46B4-A665-0D158E2F8283}" destId="{3025563D-FA3A-4154-BE03-D9BAF60F6F47}" srcOrd="0" destOrd="0" presId="urn:microsoft.com/office/officeart/2005/8/layout/vList5"/>
    <dgm:cxn modelId="{ED7420D2-F91B-4B88-B853-AA541B629CCE}" type="presParOf" srcId="{33300EFA-5AF5-46B4-A665-0D158E2F8283}" destId="{574DA93A-6E37-4DB0-8C19-0411318F309F}" srcOrd="1" destOrd="0" presId="urn:microsoft.com/office/officeart/2005/8/layout/vList5"/>
    <dgm:cxn modelId="{F46CE382-BAC4-4628-8DC1-5C601E34F49C}" type="presParOf" srcId="{DEBDB1E7-A97A-4745-94AC-FC65ADC2156A}" destId="{CFDC9C93-A051-4E13-8867-65F45C673DD8}" srcOrd="1" destOrd="0" presId="urn:microsoft.com/office/officeart/2005/8/layout/vList5"/>
    <dgm:cxn modelId="{826450EA-0B03-46A5-BFC2-576FEC83FFEC}" type="presParOf" srcId="{DEBDB1E7-A97A-4745-94AC-FC65ADC2156A}" destId="{08147BD5-1D72-4C2A-9A2E-0234083EFAE9}" srcOrd="2" destOrd="0" presId="urn:microsoft.com/office/officeart/2005/8/layout/vList5"/>
    <dgm:cxn modelId="{9D6C4EBF-9CB3-4D7F-AD8C-A2B1B5E63EC4}" type="presParOf" srcId="{08147BD5-1D72-4C2A-9A2E-0234083EFAE9}" destId="{2EEA5A54-094A-4CA1-84ED-EA458A7F04E3}" srcOrd="0" destOrd="0" presId="urn:microsoft.com/office/officeart/2005/8/layout/vList5"/>
    <dgm:cxn modelId="{03E9C168-06F5-4C10-A4F8-21F42CF0A63B}" type="presParOf" srcId="{08147BD5-1D72-4C2A-9A2E-0234083EFAE9}" destId="{B3BBDE6E-4067-45F9-80C3-0471802667ED}" srcOrd="1" destOrd="0" presId="urn:microsoft.com/office/officeart/2005/8/layout/vList5"/>
    <dgm:cxn modelId="{1E928B20-FFEE-4F74-9173-F392796F090F}" type="presParOf" srcId="{DEBDB1E7-A97A-4745-94AC-FC65ADC2156A}" destId="{C844F2AE-45AE-4ADF-AA97-A99B4F937C4B}" srcOrd="3" destOrd="0" presId="urn:microsoft.com/office/officeart/2005/8/layout/vList5"/>
    <dgm:cxn modelId="{2853CBFC-95AF-4037-A7B2-D781989081E5}" type="presParOf" srcId="{DEBDB1E7-A97A-4745-94AC-FC65ADC2156A}" destId="{5409DD72-AABA-42C3-A0D4-F2876BCA1B10}" srcOrd="4" destOrd="0" presId="urn:microsoft.com/office/officeart/2005/8/layout/vList5"/>
    <dgm:cxn modelId="{91936930-8853-46F0-88F0-B16BDF803B77}" type="presParOf" srcId="{5409DD72-AABA-42C3-A0D4-F2876BCA1B10}" destId="{8C45B82F-ACCC-47C8-A84F-CDA0AF413BE3}" srcOrd="0" destOrd="0" presId="urn:microsoft.com/office/officeart/2005/8/layout/vList5"/>
    <dgm:cxn modelId="{AD31C9D3-899F-4C40-BD8F-68F920E956D3}" type="presParOf" srcId="{5409DD72-AABA-42C3-A0D4-F2876BCA1B10}" destId="{3FE875D4-38A6-4D9E-B499-8180CE944D1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4D79BA-3548-4E28-A341-6D536E2DD02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EEA00A48-F224-4706-BA3B-D48C5923CC8F}">
      <dgm:prSet/>
      <dgm:spPr/>
      <dgm:t>
        <a:bodyPr/>
        <a:lstStyle/>
        <a:p>
          <a:pPr rtl="0"/>
          <a:r>
            <a:rPr lang="en-GB" b="0" dirty="0" smtClean="0">
              <a:solidFill>
                <a:srgbClr val="6A0800"/>
              </a:solidFill>
            </a:rPr>
            <a:t>Introduction</a:t>
          </a:r>
          <a:endParaRPr lang="en-GB" dirty="0">
            <a:solidFill>
              <a:srgbClr val="6A0800"/>
            </a:solidFill>
          </a:endParaRPr>
        </a:p>
      </dgm:t>
    </dgm:pt>
    <dgm:pt modelId="{1A640100-7751-4188-81C2-E77D3D93330E}" type="parTrans" cxnId="{6FCC688E-C6B7-4F45-AE5A-44A3660D5F70}">
      <dgm:prSet/>
      <dgm:spPr/>
      <dgm:t>
        <a:bodyPr/>
        <a:lstStyle/>
        <a:p>
          <a:endParaRPr lang="en-GB"/>
        </a:p>
      </dgm:t>
    </dgm:pt>
    <dgm:pt modelId="{8C6AABEA-D55A-49EB-901A-9B645FC0E164}" type="sibTrans" cxnId="{6FCC688E-C6B7-4F45-AE5A-44A3660D5F70}">
      <dgm:prSet/>
      <dgm:spPr/>
      <dgm:t>
        <a:bodyPr/>
        <a:lstStyle/>
        <a:p>
          <a:endParaRPr lang="en-GB"/>
        </a:p>
      </dgm:t>
    </dgm:pt>
    <dgm:pt modelId="{04A1A925-854B-4158-8790-42875CCF9963}">
      <dgm:prSet/>
      <dgm:spPr/>
      <dgm:t>
        <a:bodyPr/>
        <a:lstStyle/>
        <a:p>
          <a:pPr rtl="0"/>
          <a:r>
            <a:rPr lang="en-GB" b="1" dirty="0" smtClean="0">
              <a:solidFill>
                <a:srgbClr val="6A0800"/>
              </a:solidFill>
            </a:rPr>
            <a:t>The wider landscape</a:t>
          </a:r>
          <a:endParaRPr lang="en-GB" b="1" dirty="0">
            <a:solidFill>
              <a:srgbClr val="6A0800"/>
            </a:solidFill>
          </a:endParaRPr>
        </a:p>
      </dgm:t>
    </dgm:pt>
    <dgm:pt modelId="{87573DBE-4307-41F0-8822-EC53CFB7DF97}" type="parTrans" cxnId="{2C4467D2-06AE-46E8-A866-34D0B577CDC4}">
      <dgm:prSet/>
      <dgm:spPr/>
      <dgm:t>
        <a:bodyPr/>
        <a:lstStyle/>
        <a:p>
          <a:endParaRPr lang="en-GB"/>
        </a:p>
      </dgm:t>
    </dgm:pt>
    <dgm:pt modelId="{94C489C0-D93C-4E41-85B1-EB767B12848B}" type="sibTrans" cxnId="{2C4467D2-06AE-46E8-A866-34D0B577CDC4}">
      <dgm:prSet/>
      <dgm:spPr/>
      <dgm:t>
        <a:bodyPr/>
        <a:lstStyle/>
        <a:p>
          <a:endParaRPr lang="en-GB"/>
        </a:p>
      </dgm:t>
    </dgm:pt>
    <dgm:pt modelId="{FA1621CF-1A68-4E78-9537-E3ECC81D5436}">
      <dgm:prSet/>
      <dgm:spPr/>
      <dgm:t>
        <a:bodyPr/>
        <a:lstStyle/>
        <a:p>
          <a:pPr rtl="0"/>
          <a:r>
            <a:rPr lang="en-GB" dirty="0" smtClean="0">
              <a:solidFill>
                <a:srgbClr val="6A0800"/>
              </a:solidFill>
            </a:rPr>
            <a:t>The bibliography of life</a:t>
          </a:r>
          <a:endParaRPr lang="en-GB" dirty="0">
            <a:solidFill>
              <a:srgbClr val="6A0800"/>
            </a:solidFill>
          </a:endParaRPr>
        </a:p>
      </dgm:t>
    </dgm:pt>
    <dgm:pt modelId="{EA259BDD-D59B-4B8D-9132-867E1C6772A2}" type="parTrans" cxnId="{420D115C-C576-464A-BFBE-46E76CF27EFD}">
      <dgm:prSet/>
      <dgm:spPr/>
      <dgm:t>
        <a:bodyPr/>
        <a:lstStyle/>
        <a:p>
          <a:endParaRPr lang="en-GB"/>
        </a:p>
      </dgm:t>
    </dgm:pt>
    <dgm:pt modelId="{96F43837-8F74-43DE-A158-AEBD6CC50DF9}" type="sibTrans" cxnId="{420D115C-C576-464A-BFBE-46E76CF27EFD}">
      <dgm:prSet/>
      <dgm:spPr/>
      <dgm:t>
        <a:bodyPr/>
        <a:lstStyle/>
        <a:p>
          <a:endParaRPr lang="en-GB"/>
        </a:p>
      </dgm:t>
    </dgm:pt>
    <dgm:pt modelId="{8FB63492-7F06-4998-9A4D-29BDC1524D43}">
      <dgm:prSet/>
      <dgm:spPr/>
      <dgm:t>
        <a:bodyPr/>
        <a:lstStyle/>
        <a:p>
          <a:pPr rtl="0"/>
          <a:r>
            <a:rPr lang="en-GB" b="0" dirty="0" smtClean="0">
              <a:solidFill>
                <a:srgbClr val="6A0800"/>
              </a:solidFill>
            </a:rPr>
            <a:t>ViBRANT tools</a:t>
          </a:r>
          <a:endParaRPr lang="en-GB" dirty="0">
            <a:solidFill>
              <a:srgbClr val="6A0800"/>
            </a:solidFill>
          </a:endParaRPr>
        </a:p>
      </dgm:t>
    </dgm:pt>
    <dgm:pt modelId="{BEA5FA4D-8BAD-4E59-8B70-E8B88F818FF3}" type="parTrans" cxnId="{B2E71DBC-4553-4099-864D-32A5C29E100B}">
      <dgm:prSet/>
      <dgm:spPr/>
      <dgm:t>
        <a:bodyPr/>
        <a:lstStyle/>
        <a:p>
          <a:endParaRPr lang="en-GB"/>
        </a:p>
      </dgm:t>
    </dgm:pt>
    <dgm:pt modelId="{734EEE44-31B2-40D2-A0B6-9784D56CDC00}" type="sibTrans" cxnId="{B2E71DBC-4553-4099-864D-32A5C29E100B}">
      <dgm:prSet/>
      <dgm:spPr/>
      <dgm:t>
        <a:bodyPr/>
        <a:lstStyle/>
        <a:p>
          <a:endParaRPr lang="en-GB"/>
        </a:p>
      </dgm:t>
    </dgm:pt>
    <dgm:pt modelId="{53724414-4BF6-464D-AB21-90F87FA6B67A}">
      <dgm:prSet/>
      <dgm:spPr/>
      <dgm:t>
        <a:bodyPr/>
        <a:lstStyle/>
        <a:p>
          <a:pPr rtl="0"/>
          <a:r>
            <a:rPr lang="en-GB" dirty="0" smtClean="0">
              <a:solidFill>
                <a:srgbClr val="6A0800"/>
              </a:solidFill>
            </a:rPr>
            <a:t>RefBank</a:t>
          </a:r>
          <a:endParaRPr lang="en-GB" dirty="0">
            <a:solidFill>
              <a:srgbClr val="6A0800"/>
            </a:solidFill>
          </a:endParaRPr>
        </a:p>
      </dgm:t>
    </dgm:pt>
    <dgm:pt modelId="{3E881B39-AA47-44CA-9B92-C0DE10C7CC43}" type="parTrans" cxnId="{935CE030-D367-409C-B619-7CC875528638}">
      <dgm:prSet/>
      <dgm:spPr/>
      <dgm:t>
        <a:bodyPr/>
        <a:lstStyle/>
        <a:p>
          <a:endParaRPr lang="en-GB"/>
        </a:p>
      </dgm:t>
    </dgm:pt>
    <dgm:pt modelId="{7908079B-294B-49C1-AAF1-79F092C31484}" type="sibTrans" cxnId="{935CE030-D367-409C-B619-7CC875528638}">
      <dgm:prSet/>
      <dgm:spPr/>
      <dgm:t>
        <a:bodyPr/>
        <a:lstStyle/>
        <a:p>
          <a:endParaRPr lang="en-GB"/>
        </a:p>
      </dgm:t>
    </dgm:pt>
    <dgm:pt modelId="{44D64945-EB1C-48AB-B89F-5E8D38850D30}">
      <dgm:prSet/>
      <dgm:spPr/>
      <dgm:t>
        <a:bodyPr/>
        <a:lstStyle/>
        <a:p>
          <a:pPr rtl="0"/>
          <a:r>
            <a:rPr lang="en-GB" dirty="0" smtClean="0">
              <a:solidFill>
                <a:srgbClr val="6A0800"/>
              </a:solidFill>
            </a:rPr>
            <a:t>ReFinder</a:t>
          </a:r>
          <a:endParaRPr lang="en-GB" dirty="0">
            <a:solidFill>
              <a:srgbClr val="6A0800"/>
            </a:solidFill>
          </a:endParaRPr>
        </a:p>
      </dgm:t>
    </dgm:pt>
    <dgm:pt modelId="{9F53B32C-81C5-4931-88A1-DCD05639878E}" type="parTrans" cxnId="{196F6BDC-B917-4FC9-B4EC-1EEFEE2EBCAD}">
      <dgm:prSet/>
      <dgm:spPr/>
      <dgm:t>
        <a:bodyPr/>
        <a:lstStyle/>
        <a:p>
          <a:endParaRPr lang="en-GB"/>
        </a:p>
      </dgm:t>
    </dgm:pt>
    <dgm:pt modelId="{1B5679B1-051B-4321-993E-2C0531F033CA}" type="sibTrans" cxnId="{196F6BDC-B917-4FC9-B4EC-1EEFEE2EBCAD}">
      <dgm:prSet/>
      <dgm:spPr/>
      <dgm:t>
        <a:bodyPr/>
        <a:lstStyle/>
        <a:p>
          <a:endParaRPr lang="en-GB"/>
        </a:p>
      </dgm:t>
    </dgm:pt>
    <dgm:pt modelId="{9148FD74-1C2F-4EE7-9320-EC78A545B634}">
      <dgm:prSet/>
      <dgm:spPr/>
      <dgm:t>
        <a:bodyPr/>
        <a:lstStyle/>
        <a:p>
          <a:pPr rtl="0"/>
          <a:r>
            <a:rPr lang="en-GB" b="0" dirty="0" smtClean="0">
              <a:solidFill>
                <a:srgbClr val="6A0800"/>
              </a:solidFill>
            </a:rPr>
            <a:t>The future</a:t>
          </a:r>
          <a:endParaRPr lang="en-GB" dirty="0">
            <a:solidFill>
              <a:srgbClr val="6A0800"/>
            </a:solidFill>
          </a:endParaRPr>
        </a:p>
      </dgm:t>
    </dgm:pt>
    <dgm:pt modelId="{8B8EB424-52FA-4628-B8C7-9333A38FE5B2}" type="parTrans" cxnId="{EB19BFED-346B-406C-9566-336425E42174}">
      <dgm:prSet/>
      <dgm:spPr/>
      <dgm:t>
        <a:bodyPr/>
        <a:lstStyle/>
        <a:p>
          <a:endParaRPr lang="en-GB"/>
        </a:p>
      </dgm:t>
    </dgm:pt>
    <dgm:pt modelId="{1A9AC0AA-5356-48CD-B42D-401F7B82078C}" type="sibTrans" cxnId="{EB19BFED-346B-406C-9566-336425E42174}">
      <dgm:prSet/>
      <dgm:spPr/>
      <dgm:t>
        <a:bodyPr/>
        <a:lstStyle/>
        <a:p>
          <a:endParaRPr lang="en-GB"/>
        </a:p>
      </dgm:t>
    </dgm:pt>
    <dgm:pt modelId="{1C251183-A03C-4B3D-9806-8924C0B7C5A6}">
      <dgm:prSet/>
      <dgm:spPr/>
      <dgm:t>
        <a:bodyPr/>
        <a:lstStyle/>
        <a:p>
          <a:pPr rtl="0"/>
          <a:r>
            <a:rPr lang="en-GB" dirty="0" smtClean="0">
              <a:solidFill>
                <a:srgbClr val="6A0800"/>
              </a:solidFill>
            </a:rPr>
            <a:t>Linked open data</a:t>
          </a:r>
          <a:endParaRPr lang="en-GB" dirty="0">
            <a:solidFill>
              <a:srgbClr val="6A0800"/>
            </a:solidFill>
          </a:endParaRPr>
        </a:p>
      </dgm:t>
    </dgm:pt>
    <dgm:pt modelId="{A23D2118-7D82-4F14-ACFD-CD02080D1911}" type="parTrans" cxnId="{FC15042C-2903-462B-A078-DB56413DF533}">
      <dgm:prSet/>
      <dgm:spPr/>
      <dgm:t>
        <a:bodyPr/>
        <a:lstStyle/>
        <a:p>
          <a:endParaRPr lang="en-GB"/>
        </a:p>
      </dgm:t>
    </dgm:pt>
    <dgm:pt modelId="{C4990F5A-C00C-40FB-9534-36C40FFDD0E8}" type="sibTrans" cxnId="{FC15042C-2903-462B-A078-DB56413DF533}">
      <dgm:prSet/>
      <dgm:spPr/>
      <dgm:t>
        <a:bodyPr/>
        <a:lstStyle/>
        <a:p>
          <a:endParaRPr lang="en-GB"/>
        </a:p>
      </dgm:t>
    </dgm:pt>
    <dgm:pt modelId="{DEBDB1E7-A97A-4745-94AC-FC65ADC2156A}" type="pres">
      <dgm:prSet presAssocID="{274D79BA-3548-4E28-A341-6D536E2DD027}" presName="Name0" presStyleCnt="0">
        <dgm:presLayoutVars>
          <dgm:dir/>
          <dgm:animLvl val="lvl"/>
          <dgm:resizeHandles val="exact"/>
        </dgm:presLayoutVars>
      </dgm:prSet>
      <dgm:spPr/>
      <dgm:t>
        <a:bodyPr/>
        <a:lstStyle/>
        <a:p>
          <a:endParaRPr lang="en-GB"/>
        </a:p>
      </dgm:t>
    </dgm:pt>
    <dgm:pt modelId="{33300EFA-5AF5-46B4-A665-0D158E2F8283}" type="pres">
      <dgm:prSet presAssocID="{EEA00A48-F224-4706-BA3B-D48C5923CC8F}" presName="linNode" presStyleCnt="0"/>
      <dgm:spPr/>
    </dgm:pt>
    <dgm:pt modelId="{3025563D-FA3A-4154-BE03-D9BAF60F6F47}" type="pres">
      <dgm:prSet presAssocID="{EEA00A48-F224-4706-BA3B-D48C5923CC8F}" presName="parentText" presStyleLbl="node1" presStyleIdx="0" presStyleCnt="3">
        <dgm:presLayoutVars>
          <dgm:chMax val="1"/>
          <dgm:bulletEnabled val="1"/>
        </dgm:presLayoutVars>
      </dgm:prSet>
      <dgm:spPr/>
      <dgm:t>
        <a:bodyPr/>
        <a:lstStyle/>
        <a:p>
          <a:endParaRPr lang="en-GB"/>
        </a:p>
      </dgm:t>
    </dgm:pt>
    <dgm:pt modelId="{574DA93A-6E37-4DB0-8C19-0411318F309F}" type="pres">
      <dgm:prSet presAssocID="{EEA00A48-F224-4706-BA3B-D48C5923CC8F}" presName="descendantText" presStyleLbl="alignAccFollowNode1" presStyleIdx="0" presStyleCnt="3">
        <dgm:presLayoutVars>
          <dgm:bulletEnabled val="1"/>
        </dgm:presLayoutVars>
      </dgm:prSet>
      <dgm:spPr/>
      <dgm:t>
        <a:bodyPr/>
        <a:lstStyle/>
        <a:p>
          <a:endParaRPr lang="en-GB"/>
        </a:p>
      </dgm:t>
    </dgm:pt>
    <dgm:pt modelId="{CFDC9C93-A051-4E13-8867-65F45C673DD8}" type="pres">
      <dgm:prSet presAssocID="{8C6AABEA-D55A-49EB-901A-9B645FC0E164}" presName="sp" presStyleCnt="0"/>
      <dgm:spPr/>
    </dgm:pt>
    <dgm:pt modelId="{08147BD5-1D72-4C2A-9A2E-0234083EFAE9}" type="pres">
      <dgm:prSet presAssocID="{8FB63492-7F06-4998-9A4D-29BDC1524D43}" presName="linNode" presStyleCnt="0"/>
      <dgm:spPr/>
    </dgm:pt>
    <dgm:pt modelId="{2EEA5A54-094A-4CA1-84ED-EA458A7F04E3}" type="pres">
      <dgm:prSet presAssocID="{8FB63492-7F06-4998-9A4D-29BDC1524D43}" presName="parentText" presStyleLbl="node1" presStyleIdx="1" presStyleCnt="3">
        <dgm:presLayoutVars>
          <dgm:chMax val="1"/>
          <dgm:bulletEnabled val="1"/>
        </dgm:presLayoutVars>
      </dgm:prSet>
      <dgm:spPr/>
      <dgm:t>
        <a:bodyPr/>
        <a:lstStyle/>
        <a:p>
          <a:endParaRPr lang="en-GB"/>
        </a:p>
      </dgm:t>
    </dgm:pt>
    <dgm:pt modelId="{B3BBDE6E-4067-45F9-80C3-0471802667ED}" type="pres">
      <dgm:prSet presAssocID="{8FB63492-7F06-4998-9A4D-29BDC1524D43}" presName="descendantText" presStyleLbl="alignAccFollowNode1" presStyleIdx="1" presStyleCnt="3">
        <dgm:presLayoutVars>
          <dgm:bulletEnabled val="1"/>
        </dgm:presLayoutVars>
      </dgm:prSet>
      <dgm:spPr/>
      <dgm:t>
        <a:bodyPr/>
        <a:lstStyle/>
        <a:p>
          <a:endParaRPr lang="en-GB"/>
        </a:p>
      </dgm:t>
    </dgm:pt>
    <dgm:pt modelId="{C844F2AE-45AE-4ADF-AA97-A99B4F937C4B}" type="pres">
      <dgm:prSet presAssocID="{734EEE44-31B2-40D2-A0B6-9784D56CDC00}" presName="sp" presStyleCnt="0"/>
      <dgm:spPr/>
    </dgm:pt>
    <dgm:pt modelId="{5409DD72-AABA-42C3-A0D4-F2876BCA1B10}" type="pres">
      <dgm:prSet presAssocID="{9148FD74-1C2F-4EE7-9320-EC78A545B634}" presName="linNode" presStyleCnt="0"/>
      <dgm:spPr/>
    </dgm:pt>
    <dgm:pt modelId="{8C45B82F-ACCC-47C8-A84F-CDA0AF413BE3}" type="pres">
      <dgm:prSet presAssocID="{9148FD74-1C2F-4EE7-9320-EC78A545B634}" presName="parentText" presStyleLbl="node1" presStyleIdx="2" presStyleCnt="3" custLinFactNeighborX="-1510">
        <dgm:presLayoutVars>
          <dgm:chMax val="1"/>
          <dgm:bulletEnabled val="1"/>
        </dgm:presLayoutVars>
      </dgm:prSet>
      <dgm:spPr/>
      <dgm:t>
        <a:bodyPr/>
        <a:lstStyle/>
        <a:p>
          <a:endParaRPr lang="en-GB"/>
        </a:p>
      </dgm:t>
    </dgm:pt>
    <dgm:pt modelId="{3FE875D4-38A6-4D9E-B499-8180CE944D1E}" type="pres">
      <dgm:prSet presAssocID="{9148FD74-1C2F-4EE7-9320-EC78A545B634}" presName="descendantText" presStyleLbl="alignAccFollowNode1" presStyleIdx="2" presStyleCnt="3">
        <dgm:presLayoutVars>
          <dgm:bulletEnabled val="1"/>
        </dgm:presLayoutVars>
      </dgm:prSet>
      <dgm:spPr/>
      <dgm:t>
        <a:bodyPr/>
        <a:lstStyle/>
        <a:p>
          <a:endParaRPr lang="en-GB"/>
        </a:p>
      </dgm:t>
    </dgm:pt>
  </dgm:ptLst>
  <dgm:cxnLst>
    <dgm:cxn modelId="{6FCC688E-C6B7-4F45-AE5A-44A3660D5F70}" srcId="{274D79BA-3548-4E28-A341-6D536E2DD027}" destId="{EEA00A48-F224-4706-BA3B-D48C5923CC8F}" srcOrd="0" destOrd="0" parTransId="{1A640100-7751-4188-81C2-E77D3D93330E}" sibTransId="{8C6AABEA-D55A-49EB-901A-9B645FC0E164}"/>
    <dgm:cxn modelId="{FC15042C-2903-462B-A078-DB56413DF533}" srcId="{9148FD74-1C2F-4EE7-9320-EC78A545B634}" destId="{1C251183-A03C-4B3D-9806-8924C0B7C5A6}" srcOrd="0" destOrd="0" parTransId="{A23D2118-7D82-4F14-ACFD-CD02080D1911}" sibTransId="{C4990F5A-C00C-40FB-9534-36C40FFDD0E8}"/>
    <dgm:cxn modelId="{F621983D-06D9-4FC3-9F22-2D4194C13BCC}" type="presOf" srcId="{EEA00A48-F224-4706-BA3B-D48C5923CC8F}" destId="{3025563D-FA3A-4154-BE03-D9BAF60F6F47}" srcOrd="0" destOrd="0" presId="urn:microsoft.com/office/officeart/2005/8/layout/vList5"/>
    <dgm:cxn modelId="{2C4467D2-06AE-46E8-A866-34D0B577CDC4}" srcId="{EEA00A48-F224-4706-BA3B-D48C5923CC8F}" destId="{04A1A925-854B-4158-8790-42875CCF9963}" srcOrd="0" destOrd="0" parTransId="{87573DBE-4307-41F0-8822-EC53CFB7DF97}" sibTransId="{94C489C0-D93C-4E41-85B1-EB767B12848B}"/>
    <dgm:cxn modelId="{F34AB757-694E-4909-8F84-38F85DFEC470}" type="presOf" srcId="{1C251183-A03C-4B3D-9806-8924C0B7C5A6}" destId="{3FE875D4-38A6-4D9E-B499-8180CE944D1E}" srcOrd="0" destOrd="0" presId="urn:microsoft.com/office/officeart/2005/8/layout/vList5"/>
    <dgm:cxn modelId="{B2E71DBC-4553-4099-864D-32A5C29E100B}" srcId="{274D79BA-3548-4E28-A341-6D536E2DD027}" destId="{8FB63492-7F06-4998-9A4D-29BDC1524D43}" srcOrd="1" destOrd="0" parTransId="{BEA5FA4D-8BAD-4E59-8B70-E8B88F818FF3}" sibTransId="{734EEE44-31B2-40D2-A0B6-9784D56CDC00}"/>
    <dgm:cxn modelId="{935CE030-D367-409C-B619-7CC875528638}" srcId="{8FB63492-7F06-4998-9A4D-29BDC1524D43}" destId="{53724414-4BF6-464D-AB21-90F87FA6B67A}" srcOrd="0" destOrd="0" parTransId="{3E881B39-AA47-44CA-9B92-C0DE10C7CC43}" sibTransId="{7908079B-294B-49C1-AAF1-79F092C31484}"/>
    <dgm:cxn modelId="{7145100C-ADC8-4AC3-AC5D-E82AC7ED97F4}" type="presOf" srcId="{FA1621CF-1A68-4E78-9537-E3ECC81D5436}" destId="{574DA93A-6E37-4DB0-8C19-0411318F309F}" srcOrd="0" destOrd="1" presId="urn:microsoft.com/office/officeart/2005/8/layout/vList5"/>
    <dgm:cxn modelId="{AE8BF88F-E04A-44DE-9F4D-5DD5C21B4C47}" type="presOf" srcId="{44D64945-EB1C-48AB-B89F-5E8D38850D30}" destId="{B3BBDE6E-4067-45F9-80C3-0471802667ED}" srcOrd="0" destOrd="1" presId="urn:microsoft.com/office/officeart/2005/8/layout/vList5"/>
    <dgm:cxn modelId="{DECBE214-3D1C-4A60-9BCF-DF91070AB0A0}" type="presOf" srcId="{53724414-4BF6-464D-AB21-90F87FA6B67A}" destId="{B3BBDE6E-4067-45F9-80C3-0471802667ED}" srcOrd="0" destOrd="0" presId="urn:microsoft.com/office/officeart/2005/8/layout/vList5"/>
    <dgm:cxn modelId="{046CE415-36E6-4C48-AA24-EB6D4F18E431}" type="presOf" srcId="{274D79BA-3548-4E28-A341-6D536E2DD027}" destId="{DEBDB1E7-A97A-4745-94AC-FC65ADC2156A}" srcOrd="0" destOrd="0" presId="urn:microsoft.com/office/officeart/2005/8/layout/vList5"/>
    <dgm:cxn modelId="{CB3CF06A-10C9-479C-83FC-1F574BF0B360}" type="presOf" srcId="{04A1A925-854B-4158-8790-42875CCF9963}" destId="{574DA93A-6E37-4DB0-8C19-0411318F309F}" srcOrd="0" destOrd="0" presId="urn:microsoft.com/office/officeart/2005/8/layout/vList5"/>
    <dgm:cxn modelId="{A9544093-88EC-4332-836D-FFD541F2ADCE}" type="presOf" srcId="{8FB63492-7F06-4998-9A4D-29BDC1524D43}" destId="{2EEA5A54-094A-4CA1-84ED-EA458A7F04E3}" srcOrd="0" destOrd="0" presId="urn:microsoft.com/office/officeart/2005/8/layout/vList5"/>
    <dgm:cxn modelId="{196F6BDC-B917-4FC9-B4EC-1EEFEE2EBCAD}" srcId="{8FB63492-7F06-4998-9A4D-29BDC1524D43}" destId="{44D64945-EB1C-48AB-B89F-5E8D38850D30}" srcOrd="1" destOrd="0" parTransId="{9F53B32C-81C5-4931-88A1-DCD05639878E}" sibTransId="{1B5679B1-051B-4321-993E-2C0531F033CA}"/>
    <dgm:cxn modelId="{105C3D55-0931-498B-99EE-DBF73B89836A}" type="presOf" srcId="{9148FD74-1C2F-4EE7-9320-EC78A545B634}" destId="{8C45B82F-ACCC-47C8-A84F-CDA0AF413BE3}" srcOrd="0" destOrd="0" presId="urn:microsoft.com/office/officeart/2005/8/layout/vList5"/>
    <dgm:cxn modelId="{EB19BFED-346B-406C-9566-336425E42174}" srcId="{274D79BA-3548-4E28-A341-6D536E2DD027}" destId="{9148FD74-1C2F-4EE7-9320-EC78A545B634}" srcOrd="2" destOrd="0" parTransId="{8B8EB424-52FA-4628-B8C7-9333A38FE5B2}" sibTransId="{1A9AC0AA-5356-48CD-B42D-401F7B82078C}"/>
    <dgm:cxn modelId="{420D115C-C576-464A-BFBE-46E76CF27EFD}" srcId="{EEA00A48-F224-4706-BA3B-D48C5923CC8F}" destId="{FA1621CF-1A68-4E78-9537-E3ECC81D5436}" srcOrd="1" destOrd="0" parTransId="{EA259BDD-D59B-4B8D-9132-867E1C6772A2}" sibTransId="{96F43837-8F74-43DE-A158-AEBD6CC50DF9}"/>
    <dgm:cxn modelId="{A216B467-3C31-494E-8C2B-A0F2C6C0F635}" type="presParOf" srcId="{DEBDB1E7-A97A-4745-94AC-FC65ADC2156A}" destId="{33300EFA-5AF5-46B4-A665-0D158E2F8283}" srcOrd="0" destOrd="0" presId="urn:microsoft.com/office/officeart/2005/8/layout/vList5"/>
    <dgm:cxn modelId="{8703C49C-9F92-499B-A010-88F5010B9B03}" type="presParOf" srcId="{33300EFA-5AF5-46B4-A665-0D158E2F8283}" destId="{3025563D-FA3A-4154-BE03-D9BAF60F6F47}" srcOrd="0" destOrd="0" presId="urn:microsoft.com/office/officeart/2005/8/layout/vList5"/>
    <dgm:cxn modelId="{D1DD15CB-C0D8-408C-ABD9-39C9E1D43786}" type="presParOf" srcId="{33300EFA-5AF5-46B4-A665-0D158E2F8283}" destId="{574DA93A-6E37-4DB0-8C19-0411318F309F}" srcOrd="1" destOrd="0" presId="urn:microsoft.com/office/officeart/2005/8/layout/vList5"/>
    <dgm:cxn modelId="{AA9E75F6-2A72-4652-ADD5-11DDE2DCDFCB}" type="presParOf" srcId="{DEBDB1E7-A97A-4745-94AC-FC65ADC2156A}" destId="{CFDC9C93-A051-4E13-8867-65F45C673DD8}" srcOrd="1" destOrd="0" presId="urn:microsoft.com/office/officeart/2005/8/layout/vList5"/>
    <dgm:cxn modelId="{880EF02E-E177-4679-AE30-116CFFEF3AFF}" type="presParOf" srcId="{DEBDB1E7-A97A-4745-94AC-FC65ADC2156A}" destId="{08147BD5-1D72-4C2A-9A2E-0234083EFAE9}" srcOrd="2" destOrd="0" presId="urn:microsoft.com/office/officeart/2005/8/layout/vList5"/>
    <dgm:cxn modelId="{08A21DF1-125C-43E0-AB59-6C39AC2FBAB4}" type="presParOf" srcId="{08147BD5-1D72-4C2A-9A2E-0234083EFAE9}" destId="{2EEA5A54-094A-4CA1-84ED-EA458A7F04E3}" srcOrd="0" destOrd="0" presId="urn:microsoft.com/office/officeart/2005/8/layout/vList5"/>
    <dgm:cxn modelId="{4AB2B7D7-74F1-445A-B90F-00FB958292DB}" type="presParOf" srcId="{08147BD5-1D72-4C2A-9A2E-0234083EFAE9}" destId="{B3BBDE6E-4067-45F9-80C3-0471802667ED}" srcOrd="1" destOrd="0" presId="urn:microsoft.com/office/officeart/2005/8/layout/vList5"/>
    <dgm:cxn modelId="{16F58888-2D06-494F-B321-7DEC2E915A2D}" type="presParOf" srcId="{DEBDB1E7-A97A-4745-94AC-FC65ADC2156A}" destId="{C844F2AE-45AE-4ADF-AA97-A99B4F937C4B}" srcOrd="3" destOrd="0" presId="urn:microsoft.com/office/officeart/2005/8/layout/vList5"/>
    <dgm:cxn modelId="{87ED9363-D0B8-4961-A141-42E09E2BDA34}" type="presParOf" srcId="{DEBDB1E7-A97A-4745-94AC-FC65ADC2156A}" destId="{5409DD72-AABA-42C3-A0D4-F2876BCA1B10}" srcOrd="4" destOrd="0" presId="urn:microsoft.com/office/officeart/2005/8/layout/vList5"/>
    <dgm:cxn modelId="{697B37CF-BAF5-4CA3-920A-3AEA7BA5F399}" type="presParOf" srcId="{5409DD72-AABA-42C3-A0D4-F2876BCA1B10}" destId="{8C45B82F-ACCC-47C8-A84F-CDA0AF413BE3}" srcOrd="0" destOrd="0" presId="urn:microsoft.com/office/officeart/2005/8/layout/vList5"/>
    <dgm:cxn modelId="{FABB5729-7A4F-4AD7-BD2D-8DCD2C2FE4C5}" type="presParOf" srcId="{5409DD72-AABA-42C3-A0D4-F2876BCA1B10}" destId="{3FE875D4-38A6-4D9E-B499-8180CE944D1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4D79BA-3548-4E28-A341-6D536E2DD02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EEA00A48-F224-4706-BA3B-D48C5923CC8F}">
      <dgm:prSet/>
      <dgm:spPr/>
      <dgm:t>
        <a:bodyPr/>
        <a:lstStyle/>
        <a:p>
          <a:pPr rtl="0"/>
          <a:r>
            <a:rPr lang="en-GB" b="0" dirty="0" smtClean="0">
              <a:solidFill>
                <a:srgbClr val="6A0800"/>
              </a:solidFill>
            </a:rPr>
            <a:t>Introduction</a:t>
          </a:r>
          <a:endParaRPr lang="en-GB" dirty="0">
            <a:solidFill>
              <a:srgbClr val="6A0800"/>
            </a:solidFill>
          </a:endParaRPr>
        </a:p>
      </dgm:t>
    </dgm:pt>
    <dgm:pt modelId="{1A640100-7751-4188-81C2-E77D3D93330E}" type="parTrans" cxnId="{6FCC688E-C6B7-4F45-AE5A-44A3660D5F70}">
      <dgm:prSet/>
      <dgm:spPr/>
      <dgm:t>
        <a:bodyPr/>
        <a:lstStyle/>
        <a:p>
          <a:endParaRPr lang="en-GB"/>
        </a:p>
      </dgm:t>
    </dgm:pt>
    <dgm:pt modelId="{8C6AABEA-D55A-49EB-901A-9B645FC0E164}" type="sibTrans" cxnId="{6FCC688E-C6B7-4F45-AE5A-44A3660D5F70}">
      <dgm:prSet/>
      <dgm:spPr/>
      <dgm:t>
        <a:bodyPr/>
        <a:lstStyle/>
        <a:p>
          <a:endParaRPr lang="en-GB"/>
        </a:p>
      </dgm:t>
    </dgm:pt>
    <dgm:pt modelId="{04A1A925-854B-4158-8790-42875CCF9963}">
      <dgm:prSet/>
      <dgm:spPr/>
      <dgm:t>
        <a:bodyPr/>
        <a:lstStyle/>
        <a:p>
          <a:pPr rtl="0"/>
          <a:r>
            <a:rPr lang="en-GB" b="0" dirty="0" smtClean="0">
              <a:solidFill>
                <a:srgbClr val="6A0800"/>
              </a:solidFill>
            </a:rPr>
            <a:t>The wider landscape</a:t>
          </a:r>
          <a:endParaRPr lang="en-GB" b="0" dirty="0">
            <a:solidFill>
              <a:srgbClr val="6A0800"/>
            </a:solidFill>
          </a:endParaRPr>
        </a:p>
      </dgm:t>
    </dgm:pt>
    <dgm:pt modelId="{87573DBE-4307-41F0-8822-EC53CFB7DF97}" type="parTrans" cxnId="{2C4467D2-06AE-46E8-A866-34D0B577CDC4}">
      <dgm:prSet/>
      <dgm:spPr/>
      <dgm:t>
        <a:bodyPr/>
        <a:lstStyle/>
        <a:p>
          <a:endParaRPr lang="en-GB"/>
        </a:p>
      </dgm:t>
    </dgm:pt>
    <dgm:pt modelId="{94C489C0-D93C-4E41-85B1-EB767B12848B}" type="sibTrans" cxnId="{2C4467D2-06AE-46E8-A866-34D0B577CDC4}">
      <dgm:prSet/>
      <dgm:spPr/>
      <dgm:t>
        <a:bodyPr/>
        <a:lstStyle/>
        <a:p>
          <a:endParaRPr lang="en-GB"/>
        </a:p>
      </dgm:t>
    </dgm:pt>
    <dgm:pt modelId="{FA1621CF-1A68-4E78-9537-E3ECC81D5436}">
      <dgm:prSet/>
      <dgm:spPr/>
      <dgm:t>
        <a:bodyPr/>
        <a:lstStyle/>
        <a:p>
          <a:pPr rtl="0"/>
          <a:r>
            <a:rPr lang="en-GB" b="1" dirty="0" smtClean="0">
              <a:solidFill>
                <a:srgbClr val="6A0800"/>
              </a:solidFill>
            </a:rPr>
            <a:t>The bibliography of life</a:t>
          </a:r>
          <a:endParaRPr lang="en-GB" b="1" dirty="0">
            <a:solidFill>
              <a:srgbClr val="6A0800"/>
            </a:solidFill>
          </a:endParaRPr>
        </a:p>
      </dgm:t>
    </dgm:pt>
    <dgm:pt modelId="{EA259BDD-D59B-4B8D-9132-867E1C6772A2}" type="parTrans" cxnId="{420D115C-C576-464A-BFBE-46E76CF27EFD}">
      <dgm:prSet/>
      <dgm:spPr/>
      <dgm:t>
        <a:bodyPr/>
        <a:lstStyle/>
        <a:p>
          <a:endParaRPr lang="en-GB"/>
        </a:p>
      </dgm:t>
    </dgm:pt>
    <dgm:pt modelId="{96F43837-8F74-43DE-A158-AEBD6CC50DF9}" type="sibTrans" cxnId="{420D115C-C576-464A-BFBE-46E76CF27EFD}">
      <dgm:prSet/>
      <dgm:spPr/>
      <dgm:t>
        <a:bodyPr/>
        <a:lstStyle/>
        <a:p>
          <a:endParaRPr lang="en-GB"/>
        </a:p>
      </dgm:t>
    </dgm:pt>
    <dgm:pt modelId="{8FB63492-7F06-4998-9A4D-29BDC1524D43}">
      <dgm:prSet/>
      <dgm:spPr/>
      <dgm:t>
        <a:bodyPr/>
        <a:lstStyle/>
        <a:p>
          <a:pPr rtl="0"/>
          <a:r>
            <a:rPr lang="en-GB" b="0" dirty="0" smtClean="0">
              <a:solidFill>
                <a:srgbClr val="6A0800"/>
              </a:solidFill>
            </a:rPr>
            <a:t>ViBRANT tools</a:t>
          </a:r>
          <a:endParaRPr lang="en-GB" dirty="0">
            <a:solidFill>
              <a:srgbClr val="6A0800"/>
            </a:solidFill>
          </a:endParaRPr>
        </a:p>
      </dgm:t>
    </dgm:pt>
    <dgm:pt modelId="{BEA5FA4D-8BAD-4E59-8B70-E8B88F818FF3}" type="parTrans" cxnId="{B2E71DBC-4553-4099-864D-32A5C29E100B}">
      <dgm:prSet/>
      <dgm:spPr/>
      <dgm:t>
        <a:bodyPr/>
        <a:lstStyle/>
        <a:p>
          <a:endParaRPr lang="en-GB"/>
        </a:p>
      </dgm:t>
    </dgm:pt>
    <dgm:pt modelId="{734EEE44-31B2-40D2-A0B6-9784D56CDC00}" type="sibTrans" cxnId="{B2E71DBC-4553-4099-864D-32A5C29E100B}">
      <dgm:prSet/>
      <dgm:spPr/>
      <dgm:t>
        <a:bodyPr/>
        <a:lstStyle/>
        <a:p>
          <a:endParaRPr lang="en-GB"/>
        </a:p>
      </dgm:t>
    </dgm:pt>
    <dgm:pt modelId="{53724414-4BF6-464D-AB21-90F87FA6B67A}">
      <dgm:prSet/>
      <dgm:spPr/>
      <dgm:t>
        <a:bodyPr/>
        <a:lstStyle/>
        <a:p>
          <a:pPr rtl="0"/>
          <a:r>
            <a:rPr lang="en-GB" dirty="0" smtClean="0">
              <a:solidFill>
                <a:srgbClr val="6A0800"/>
              </a:solidFill>
            </a:rPr>
            <a:t>RefBank</a:t>
          </a:r>
          <a:endParaRPr lang="en-GB" dirty="0">
            <a:solidFill>
              <a:srgbClr val="6A0800"/>
            </a:solidFill>
          </a:endParaRPr>
        </a:p>
      </dgm:t>
    </dgm:pt>
    <dgm:pt modelId="{3E881B39-AA47-44CA-9B92-C0DE10C7CC43}" type="parTrans" cxnId="{935CE030-D367-409C-B619-7CC875528638}">
      <dgm:prSet/>
      <dgm:spPr/>
      <dgm:t>
        <a:bodyPr/>
        <a:lstStyle/>
        <a:p>
          <a:endParaRPr lang="en-GB"/>
        </a:p>
      </dgm:t>
    </dgm:pt>
    <dgm:pt modelId="{7908079B-294B-49C1-AAF1-79F092C31484}" type="sibTrans" cxnId="{935CE030-D367-409C-B619-7CC875528638}">
      <dgm:prSet/>
      <dgm:spPr/>
      <dgm:t>
        <a:bodyPr/>
        <a:lstStyle/>
        <a:p>
          <a:endParaRPr lang="en-GB"/>
        </a:p>
      </dgm:t>
    </dgm:pt>
    <dgm:pt modelId="{44D64945-EB1C-48AB-B89F-5E8D38850D30}">
      <dgm:prSet/>
      <dgm:spPr/>
      <dgm:t>
        <a:bodyPr/>
        <a:lstStyle/>
        <a:p>
          <a:pPr rtl="0"/>
          <a:r>
            <a:rPr lang="en-GB" dirty="0" smtClean="0">
              <a:solidFill>
                <a:srgbClr val="6A0800"/>
              </a:solidFill>
            </a:rPr>
            <a:t>ReFinder</a:t>
          </a:r>
          <a:endParaRPr lang="en-GB" dirty="0">
            <a:solidFill>
              <a:srgbClr val="6A0800"/>
            </a:solidFill>
          </a:endParaRPr>
        </a:p>
      </dgm:t>
    </dgm:pt>
    <dgm:pt modelId="{9F53B32C-81C5-4931-88A1-DCD05639878E}" type="parTrans" cxnId="{196F6BDC-B917-4FC9-B4EC-1EEFEE2EBCAD}">
      <dgm:prSet/>
      <dgm:spPr/>
      <dgm:t>
        <a:bodyPr/>
        <a:lstStyle/>
        <a:p>
          <a:endParaRPr lang="en-GB"/>
        </a:p>
      </dgm:t>
    </dgm:pt>
    <dgm:pt modelId="{1B5679B1-051B-4321-993E-2C0531F033CA}" type="sibTrans" cxnId="{196F6BDC-B917-4FC9-B4EC-1EEFEE2EBCAD}">
      <dgm:prSet/>
      <dgm:spPr/>
      <dgm:t>
        <a:bodyPr/>
        <a:lstStyle/>
        <a:p>
          <a:endParaRPr lang="en-GB"/>
        </a:p>
      </dgm:t>
    </dgm:pt>
    <dgm:pt modelId="{9148FD74-1C2F-4EE7-9320-EC78A545B634}">
      <dgm:prSet/>
      <dgm:spPr/>
      <dgm:t>
        <a:bodyPr/>
        <a:lstStyle/>
        <a:p>
          <a:pPr rtl="0"/>
          <a:r>
            <a:rPr lang="en-GB" b="0" dirty="0" smtClean="0">
              <a:solidFill>
                <a:srgbClr val="6A0800"/>
              </a:solidFill>
            </a:rPr>
            <a:t>The future</a:t>
          </a:r>
          <a:endParaRPr lang="en-GB" dirty="0">
            <a:solidFill>
              <a:srgbClr val="6A0800"/>
            </a:solidFill>
          </a:endParaRPr>
        </a:p>
      </dgm:t>
    </dgm:pt>
    <dgm:pt modelId="{8B8EB424-52FA-4628-B8C7-9333A38FE5B2}" type="parTrans" cxnId="{EB19BFED-346B-406C-9566-336425E42174}">
      <dgm:prSet/>
      <dgm:spPr/>
      <dgm:t>
        <a:bodyPr/>
        <a:lstStyle/>
        <a:p>
          <a:endParaRPr lang="en-GB"/>
        </a:p>
      </dgm:t>
    </dgm:pt>
    <dgm:pt modelId="{1A9AC0AA-5356-48CD-B42D-401F7B82078C}" type="sibTrans" cxnId="{EB19BFED-346B-406C-9566-336425E42174}">
      <dgm:prSet/>
      <dgm:spPr/>
      <dgm:t>
        <a:bodyPr/>
        <a:lstStyle/>
        <a:p>
          <a:endParaRPr lang="en-GB"/>
        </a:p>
      </dgm:t>
    </dgm:pt>
    <dgm:pt modelId="{1C251183-A03C-4B3D-9806-8924C0B7C5A6}">
      <dgm:prSet/>
      <dgm:spPr/>
      <dgm:t>
        <a:bodyPr/>
        <a:lstStyle/>
        <a:p>
          <a:pPr rtl="0"/>
          <a:r>
            <a:rPr lang="en-GB" dirty="0" smtClean="0">
              <a:solidFill>
                <a:srgbClr val="6A0800"/>
              </a:solidFill>
            </a:rPr>
            <a:t>Linked open data</a:t>
          </a:r>
          <a:endParaRPr lang="en-GB" dirty="0">
            <a:solidFill>
              <a:srgbClr val="6A0800"/>
            </a:solidFill>
          </a:endParaRPr>
        </a:p>
      </dgm:t>
    </dgm:pt>
    <dgm:pt modelId="{A23D2118-7D82-4F14-ACFD-CD02080D1911}" type="parTrans" cxnId="{FC15042C-2903-462B-A078-DB56413DF533}">
      <dgm:prSet/>
      <dgm:spPr/>
      <dgm:t>
        <a:bodyPr/>
        <a:lstStyle/>
        <a:p>
          <a:endParaRPr lang="en-GB"/>
        </a:p>
      </dgm:t>
    </dgm:pt>
    <dgm:pt modelId="{C4990F5A-C00C-40FB-9534-36C40FFDD0E8}" type="sibTrans" cxnId="{FC15042C-2903-462B-A078-DB56413DF533}">
      <dgm:prSet/>
      <dgm:spPr/>
      <dgm:t>
        <a:bodyPr/>
        <a:lstStyle/>
        <a:p>
          <a:endParaRPr lang="en-GB"/>
        </a:p>
      </dgm:t>
    </dgm:pt>
    <dgm:pt modelId="{DEBDB1E7-A97A-4745-94AC-FC65ADC2156A}" type="pres">
      <dgm:prSet presAssocID="{274D79BA-3548-4E28-A341-6D536E2DD027}" presName="Name0" presStyleCnt="0">
        <dgm:presLayoutVars>
          <dgm:dir/>
          <dgm:animLvl val="lvl"/>
          <dgm:resizeHandles val="exact"/>
        </dgm:presLayoutVars>
      </dgm:prSet>
      <dgm:spPr/>
      <dgm:t>
        <a:bodyPr/>
        <a:lstStyle/>
        <a:p>
          <a:endParaRPr lang="en-GB"/>
        </a:p>
      </dgm:t>
    </dgm:pt>
    <dgm:pt modelId="{33300EFA-5AF5-46B4-A665-0D158E2F8283}" type="pres">
      <dgm:prSet presAssocID="{EEA00A48-F224-4706-BA3B-D48C5923CC8F}" presName="linNode" presStyleCnt="0"/>
      <dgm:spPr/>
    </dgm:pt>
    <dgm:pt modelId="{3025563D-FA3A-4154-BE03-D9BAF60F6F47}" type="pres">
      <dgm:prSet presAssocID="{EEA00A48-F224-4706-BA3B-D48C5923CC8F}" presName="parentText" presStyleLbl="node1" presStyleIdx="0" presStyleCnt="3">
        <dgm:presLayoutVars>
          <dgm:chMax val="1"/>
          <dgm:bulletEnabled val="1"/>
        </dgm:presLayoutVars>
      </dgm:prSet>
      <dgm:spPr/>
      <dgm:t>
        <a:bodyPr/>
        <a:lstStyle/>
        <a:p>
          <a:endParaRPr lang="en-GB"/>
        </a:p>
      </dgm:t>
    </dgm:pt>
    <dgm:pt modelId="{574DA93A-6E37-4DB0-8C19-0411318F309F}" type="pres">
      <dgm:prSet presAssocID="{EEA00A48-F224-4706-BA3B-D48C5923CC8F}" presName="descendantText" presStyleLbl="alignAccFollowNode1" presStyleIdx="0" presStyleCnt="3">
        <dgm:presLayoutVars>
          <dgm:bulletEnabled val="1"/>
        </dgm:presLayoutVars>
      </dgm:prSet>
      <dgm:spPr/>
      <dgm:t>
        <a:bodyPr/>
        <a:lstStyle/>
        <a:p>
          <a:endParaRPr lang="en-GB"/>
        </a:p>
      </dgm:t>
    </dgm:pt>
    <dgm:pt modelId="{CFDC9C93-A051-4E13-8867-65F45C673DD8}" type="pres">
      <dgm:prSet presAssocID="{8C6AABEA-D55A-49EB-901A-9B645FC0E164}" presName="sp" presStyleCnt="0"/>
      <dgm:spPr/>
    </dgm:pt>
    <dgm:pt modelId="{08147BD5-1D72-4C2A-9A2E-0234083EFAE9}" type="pres">
      <dgm:prSet presAssocID="{8FB63492-7F06-4998-9A4D-29BDC1524D43}" presName="linNode" presStyleCnt="0"/>
      <dgm:spPr/>
    </dgm:pt>
    <dgm:pt modelId="{2EEA5A54-094A-4CA1-84ED-EA458A7F04E3}" type="pres">
      <dgm:prSet presAssocID="{8FB63492-7F06-4998-9A4D-29BDC1524D43}" presName="parentText" presStyleLbl="node1" presStyleIdx="1" presStyleCnt="3">
        <dgm:presLayoutVars>
          <dgm:chMax val="1"/>
          <dgm:bulletEnabled val="1"/>
        </dgm:presLayoutVars>
      </dgm:prSet>
      <dgm:spPr/>
      <dgm:t>
        <a:bodyPr/>
        <a:lstStyle/>
        <a:p>
          <a:endParaRPr lang="en-GB"/>
        </a:p>
      </dgm:t>
    </dgm:pt>
    <dgm:pt modelId="{B3BBDE6E-4067-45F9-80C3-0471802667ED}" type="pres">
      <dgm:prSet presAssocID="{8FB63492-7F06-4998-9A4D-29BDC1524D43}" presName="descendantText" presStyleLbl="alignAccFollowNode1" presStyleIdx="1" presStyleCnt="3">
        <dgm:presLayoutVars>
          <dgm:bulletEnabled val="1"/>
        </dgm:presLayoutVars>
      </dgm:prSet>
      <dgm:spPr/>
      <dgm:t>
        <a:bodyPr/>
        <a:lstStyle/>
        <a:p>
          <a:endParaRPr lang="en-GB"/>
        </a:p>
      </dgm:t>
    </dgm:pt>
    <dgm:pt modelId="{C844F2AE-45AE-4ADF-AA97-A99B4F937C4B}" type="pres">
      <dgm:prSet presAssocID="{734EEE44-31B2-40D2-A0B6-9784D56CDC00}" presName="sp" presStyleCnt="0"/>
      <dgm:spPr/>
    </dgm:pt>
    <dgm:pt modelId="{5409DD72-AABA-42C3-A0D4-F2876BCA1B10}" type="pres">
      <dgm:prSet presAssocID="{9148FD74-1C2F-4EE7-9320-EC78A545B634}" presName="linNode" presStyleCnt="0"/>
      <dgm:spPr/>
    </dgm:pt>
    <dgm:pt modelId="{8C45B82F-ACCC-47C8-A84F-CDA0AF413BE3}" type="pres">
      <dgm:prSet presAssocID="{9148FD74-1C2F-4EE7-9320-EC78A545B634}" presName="parentText" presStyleLbl="node1" presStyleIdx="2" presStyleCnt="3" custLinFactNeighborX="-1510">
        <dgm:presLayoutVars>
          <dgm:chMax val="1"/>
          <dgm:bulletEnabled val="1"/>
        </dgm:presLayoutVars>
      </dgm:prSet>
      <dgm:spPr/>
      <dgm:t>
        <a:bodyPr/>
        <a:lstStyle/>
        <a:p>
          <a:endParaRPr lang="en-GB"/>
        </a:p>
      </dgm:t>
    </dgm:pt>
    <dgm:pt modelId="{3FE875D4-38A6-4D9E-B499-8180CE944D1E}" type="pres">
      <dgm:prSet presAssocID="{9148FD74-1C2F-4EE7-9320-EC78A545B634}" presName="descendantText" presStyleLbl="alignAccFollowNode1" presStyleIdx="2" presStyleCnt="3">
        <dgm:presLayoutVars>
          <dgm:bulletEnabled val="1"/>
        </dgm:presLayoutVars>
      </dgm:prSet>
      <dgm:spPr/>
      <dgm:t>
        <a:bodyPr/>
        <a:lstStyle/>
        <a:p>
          <a:endParaRPr lang="en-GB"/>
        </a:p>
      </dgm:t>
    </dgm:pt>
  </dgm:ptLst>
  <dgm:cxnLst>
    <dgm:cxn modelId="{308FB023-7F46-49C4-BEE6-889F4121A49C}" type="presOf" srcId="{274D79BA-3548-4E28-A341-6D536E2DD027}" destId="{DEBDB1E7-A97A-4745-94AC-FC65ADC2156A}" srcOrd="0" destOrd="0" presId="urn:microsoft.com/office/officeart/2005/8/layout/vList5"/>
    <dgm:cxn modelId="{91E3A649-85BA-4A76-9032-4590B1EDE5D2}" type="presOf" srcId="{9148FD74-1C2F-4EE7-9320-EC78A545B634}" destId="{8C45B82F-ACCC-47C8-A84F-CDA0AF413BE3}" srcOrd="0" destOrd="0" presId="urn:microsoft.com/office/officeart/2005/8/layout/vList5"/>
    <dgm:cxn modelId="{2C4467D2-06AE-46E8-A866-34D0B577CDC4}" srcId="{EEA00A48-F224-4706-BA3B-D48C5923CC8F}" destId="{04A1A925-854B-4158-8790-42875CCF9963}" srcOrd="0" destOrd="0" parTransId="{87573DBE-4307-41F0-8822-EC53CFB7DF97}" sibTransId="{94C489C0-D93C-4E41-85B1-EB767B12848B}"/>
    <dgm:cxn modelId="{EB19BFED-346B-406C-9566-336425E42174}" srcId="{274D79BA-3548-4E28-A341-6D536E2DD027}" destId="{9148FD74-1C2F-4EE7-9320-EC78A545B634}" srcOrd="2" destOrd="0" parTransId="{8B8EB424-52FA-4628-B8C7-9333A38FE5B2}" sibTransId="{1A9AC0AA-5356-48CD-B42D-401F7B82078C}"/>
    <dgm:cxn modelId="{420D115C-C576-464A-BFBE-46E76CF27EFD}" srcId="{EEA00A48-F224-4706-BA3B-D48C5923CC8F}" destId="{FA1621CF-1A68-4E78-9537-E3ECC81D5436}" srcOrd="1" destOrd="0" parTransId="{EA259BDD-D59B-4B8D-9132-867E1C6772A2}" sibTransId="{96F43837-8F74-43DE-A158-AEBD6CC50DF9}"/>
    <dgm:cxn modelId="{2745AEB5-605A-4B94-945B-0C1E7C54DA78}" type="presOf" srcId="{1C251183-A03C-4B3D-9806-8924C0B7C5A6}" destId="{3FE875D4-38A6-4D9E-B499-8180CE944D1E}" srcOrd="0" destOrd="0" presId="urn:microsoft.com/office/officeart/2005/8/layout/vList5"/>
    <dgm:cxn modelId="{B2E71DBC-4553-4099-864D-32A5C29E100B}" srcId="{274D79BA-3548-4E28-A341-6D536E2DD027}" destId="{8FB63492-7F06-4998-9A4D-29BDC1524D43}" srcOrd="1" destOrd="0" parTransId="{BEA5FA4D-8BAD-4E59-8B70-E8B88F818FF3}" sibTransId="{734EEE44-31B2-40D2-A0B6-9784D56CDC00}"/>
    <dgm:cxn modelId="{616C61DA-65A6-4F6A-ADBD-0384709966C4}" type="presOf" srcId="{53724414-4BF6-464D-AB21-90F87FA6B67A}" destId="{B3BBDE6E-4067-45F9-80C3-0471802667ED}" srcOrd="0" destOrd="0" presId="urn:microsoft.com/office/officeart/2005/8/layout/vList5"/>
    <dgm:cxn modelId="{D0A342DE-1743-41CF-9699-9728DCFCFEBA}" type="presOf" srcId="{44D64945-EB1C-48AB-B89F-5E8D38850D30}" destId="{B3BBDE6E-4067-45F9-80C3-0471802667ED}" srcOrd="0" destOrd="1" presId="urn:microsoft.com/office/officeart/2005/8/layout/vList5"/>
    <dgm:cxn modelId="{996B8EA4-271E-4424-B5AE-C11535E126CB}" type="presOf" srcId="{8FB63492-7F06-4998-9A4D-29BDC1524D43}" destId="{2EEA5A54-094A-4CA1-84ED-EA458A7F04E3}" srcOrd="0" destOrd="0" presId="urn:microsoft.com/office/officeart/2005/8/layout/vList5"/>
    <dgm:cxn modelId="{6FCC688E-C6B7-4F45-AE5A-44A3660D5F70}" srcId="{274D79BA-3548-4E28-A341-6D536E2DD027}" destId="{EEA00A48-F224-4706-BA3B-D48C5923CC8F}" srcOrd="0" destOrd="0" parTransId="{1A640100-7751-4188-81C2-E77D3D93330E}" sibTransId="{8C6AABEA-D55A-49EB-901A-9B645FC0E164}"/>
    <dgm:cxn modelId="{57969554-1D02-49F3-AC1C-AB41D1E3019C}" type="presOf" srcId="{EEA00A48-F224-4706-BA3B-D48C5923CC8F}" destId="{3025563D-FA3A-4154-BE03-D9BAF60F6F47}" srcOrd="0" destOrd="0" presId="urn:microsoft.com/office/officeart/2005/8/layout/vList5"/>
    <dgm:cxn modelId="{196F6BDC-B917-4FC9-B4EC-1EEFEE2EBCAD}" srcId="{8FB63492-7F06-4998-9A4D-29BDC1524D43}" destId="{44D64945-EB1C-48AB-B89F-5E8D38850D30}" srcOrd="1" destOrd="0" parTransId="{9F53B32C-81C5-4931-88A1-DCD05639878E}" sibTransId="{1B5679B1-051B-4321-993E-2C0531F033CA}"/>
    <dgm:cxn modelId="{CFFF69EC-D597-4F3E-9C48-B93D0142B069}" type="presOf" srcId="{FA1621CF-1A68-4E78-9537-E3ECC81D5436}" destId="{574DA93A-6E37-4DB0-8C19-0411318F309F}" srcOrd="0" destOrd="1" presId="urn:microsoft.com/office/officeart/2005/8/layout/vList5"/>
    <dgm:cxn modelId="{A8A428CC-F462-4AF4-952D-60466CFAAB56}" type="presOf" srcId="{04A1A925-854B-4158-8790-42875CCF9963}" destId="{574DA93A-6E37-4DB0-8C19-0411318F309F}" srcOrd="0" destOrd="0" presId="urn:microsoft.com/office/officeart/2005/8/layout/vList5"/>
    <dgm:cxn modelId="{935CE030-D367-409C-B619-7CC875528638}" srcId="{8FB63492-7F06-4998-9A4D-29BDC1524D43}" destId="{53724414-4BF6-464D-AB21-90F87FA6B67A}" srcOrd="0" destOrd="0" parTransId="{3E881B39-AA47-44CA-9B92-C0DE10C7CC43}" sibTransId="{7908079B-294B-49C1-AAF1-79F092C31484}"/>
    <dgm:cxn modelId="{FC15042C-2903-462B-A078-DB56413DF533}" srcId="{9148FD74-1C2F-4EE7-9320-EC78A545B634}" destId="{1C251183-A03C-4B3D-9806-8924C0B7C5A6}" srcOrd="0" destOrd="0" parTransId="{A23D2118-7D82-4F14-ACFD-CD02080D1911}" sibTransId="{C4990F5A-C00C-40FB-9534-36C40FFDD0E8}"/>
    <dgm:cxn modelId="{29A6C6C8-EE66-4E77-9D9E-892D9706BB51}" type="presParOf" srcId="{DEBDB1E7-A97A-4745-94AC-FC65ADC2156A}" destId="{33300EFA-5AF5-46B4-A665-0D158E2F8283}" srcOrd="0" destOrd="0" presId="urn:microsoft.com/office/officeart/2005/8/layout/vList5"/>
    <dgm:cxn modelId="{96DB9FEE-8EB7-47A2-920C-1AE124B26E32}" type="presParOf" srcId="{33300EFA-5AF5-46B4-A665-0D158E2F8283}" destId="{3025563D-FA3A-4154-BE03-D9BAF60F6F47}" srcOrd="0" destOrd="0" presId="urn:microsoft.com/office/officeart/2005/8/layout/vList5"/>
    <dgm:cxn modelId="{4DAB72DA-045C-4331-9A11-189BF5F7D6B7}" type="presParOf" srcId="{33300EFA-5AF5-46B4-A665-0D158E2F8283}" destId="{574DA93A-6E37-4DB0-8C19-0411318F309F}" srcOrd="1" destOrd="0" presId="urn:microsoft.com/office/officeart/2005/8/layout/vList5"/>
    <dgm:cxn modelId="{382BE711-E23A-43BA-9CAB-9D5781D05421}" type="presParOf" srcId="{DEBDB1E7-A97A-4745-94AC-FC65ADC2156A}" destId="{CFDC9C93-A051-4E13-8867-65F45C673DD8}" srcOrd="1" destOrd="0" presId="urn:microsoft.com/office/officeart/2005/8/layout/vList5"/>
    <dgm:cxn modelId="{4EE9AD16-C436-4698-AE01-6F0D20FB481F}" type="presParOf" srcId="{DEBDB1E7-A97A-4745-94AC-FC65ADC2156A}" destId="{08147BD5-1D72-4C2A-9A2E-0234083EFAE9}" srcOrd="2" destOrd="0" presId="urn:microsoft.com/office/officeart/2005/8/layout/vList5"/>
    <dgm:cxn modelId="{E45CE2D2-5956-422A-8BD0-48758D5AE84E}" type="presParOf" srcId="{08147BD5-1D72-4C2A-9A2E-0234083EFAE9}" destId="{2EEA5A54-094A-4CA1-84ED-EA458A7F04E3}" srcOrd="0" destOrd="0" presId="urn:microsoft.com/office/officeart/2005/8/layout/vList5"/>
    <dgm:cxn modelId="{682D4EC3-E14B-438F-9A36-E0339511E4B4}" type="presParOf" srcId="{08147BD5-1D72-4C2A-9A2E-0234083EFAE9}" destId="{B3BBDE6E-4067-45F9-80C3-0471802667ED}" srcOrd="1" destOrd="0" presId="urn:microsoft.com/office/officeart/2005/8/layout/vList5"/>
    <dgm:cxn modelId="{659DF4FF-DDFA-4A0A-980A-FE5319F09C77}" type="presParOf" srcId="{DEBDB1E7-A97A-4745-94AC-FC65ADC2156A}" destId="{C844F2AE-45AE-4ADF-AA97-A99B4F937C4B}" srcOrd="3" destOrd="0" presId="urn:microsoft.com/office/officeart/2005/8/layout/vList5"/>
    <dgm:cxn modelId="{D81ED73F-60F1-4299-85F2-EB273561C7D9}" type="presParOf" srcId="{DEBDB1E7-A97A-4745-94AC-FC65ADC2156A}" destId="{5409DD72-AABA-42C3-A0D4-F2876BCA1B10}" srcOrd="4" destOrd="0" presId="urn:microsoft.com/office/officeart/2005/8/layout/vList5"/>
    <dgm:cxn modelId="{024EDF8D-64F1-446B-89F3-4101121A7F38}" type="presParOf" srcId="{5409DD72-AABA-42C3-A0D4-F2876BCA1B10}" destId="{8C45B82F-ACCC-47C8-A84F-CDA0AF413BE3}" srcOrd="0" destOrd="0" presId="urn:microsoft.com/office/officeart/2005/8/layout/vList5"/>
    <dgm:cxn modelId="{DE9A1D0A-352A-4F14-85F0-C9B784E6DB50}" type="presParOf" srcId="{5409DD72-AABA-42C3-A0D4-F2876BCA1B10}" destId="{3FE875D4-38A6-4D9E-B499-8180CE944D1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DA93A-6E37-4DB0-8C19-0411318F309F}">
      <dsp:nvSpPr>
        <dsp:cNvPr id="0" name=""/>
        <dsp:cNvSpPr/>
      </dsp:nvSpPr>
      <dsp:spPr>
        <a:xfrm rot="5400000">
          <a:off x="4754623" y="-1761024"/>
          <a:ext cx="1216664" cy="50474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rtl="0">
            <a:lnSpc>
              <a:spcPct val="90000"/>
            </a:lnSpc>
            <a:spcBef>
              <a:spcPct val="0"/>
            </a:spcBef>
            <a:spcAft>
              <a:spcPct val="15000"/>
            </a:spcAft>
            <a:buChar char="••"/>
          </a:pPr>
          <a:r>
            <a:rPr lang="en-GB" sz="3400" kern="1200" dirty="0" smtClean="0">
              <a:solidFill>
                <a:srgbClr val="6A0800"/>
              </a:solidFill>
            </a:rPr>
            <a:t>The wider landscape</a:t>
          </a:r>
          <a:endParaRPr lang="en-GB" sz="3400" kern="1200" dirty="0">
            <a:solidFill>
              <a:srgbClr val="6A0800"/>
            </a:solidFill>
          </a:endParaRPr>
        </a:p>
        <a:p>
          <a:pPr marL="285750" lvl="1" indent="-285750" algn="l" defTabSz="1511300" rtl="0">
            <a:lnSpc>
              <a:spcPct val="90000"/>
            </a:lnSpc>
            <a:spcBef>
              <a:spcPct val="0"/>
            </a:spcBef>
            <a:spcAft>
              <a:spcPct val="15000"/>
            </a:spcAft>
            <a:buChar char="••"/>
          </a:pPr>
          <a:r>
            <a:rPr lang="en-GB" sz="3400" kern="1200" dirty="0" smtClean="0">
              <a:solidFill>
                <a:srgbClr val="6A0800"/>
              </a:solidFill>
            </a:rPr>
            <a:t>The bibliography of life</a:t>
          </a:r>
          <a:endParaRPr lang="en-GB" sz="3400" kern="1200" dirty="0">
            <a:solidFill>
              <a:srgbClr val="6A0800"/>
            </a:solidFill>
          </a:endParaRPr>
        </a:p>
      </dsp:txBody>
      <dsp:txXfrm rot="-5400000">
        <a:off x="2839212" y="213780"/>
        <a:ext cx="4988095" cy="1097878"/>
      </dsp:txXfrm>
    </dsp:sp>
    <dsp:sp modelId="{3025563D-FA3A-4154-BE03-D9BAF60F6F47}">
      <dsp:nvSpPr>
        <dsp:cNvPr id="0" name=""/>
        <dsp:cNvSpPr/>
      </dsp:nvSpPr>
      <dsp:spPr>
        <a:xfrm>
          <a:off x="0" y="2304"/>
          <a:ext cx="2839212" cy="15208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GB" sz="3400" b="0" kern="1200" dirty="0" smtClean="0">
              <a:solidFill>
                <a:srgbClr val="6A0800"/>
              </a:solidFill>
            </a:rPr>
            <a:t>Introduction</a:t>
          </a:r>
          <a:endParaRPr lang="en-GB" sz="3400" kern="1200" dirty="0">
            <a:solidFill>
              <a:srgbClr val="6A0800"/>
            </a:solidFill>
          </a:endParaRPr>
        </a:p>
      </dsp:txBody>
      <dsp:txXfrm>
        <a:off x="74241" y="76545"/>
        <a:ext cx="2690730" cy="1372348"/>
      </dsp:txXfrm>
    </dsp:sp>
    <dsp:sp modelId="{B3BBDE6E-4067-45F9-80C3-0471802667ED}">
      <dsp:nvSpPr>
        <dsp:cNvPr id="0" name=""/>
        <dsp:cNvSpPr/>
      </dsp:nvSpPr>
      <dsp:spPr>
        <a:xfrm rot="5400000">
          <a:off x="4754623" y="-164152"/>
          <a:ext cx="1216664" cy="50474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rtl="0">
            <a:lnSpc>
              <a:spcPct val="90000"/>
            </a:lnSpc>
            <a:spcBef>
              <a:spcPct val="0"/>
            </a:spcBef>
            <a:spcAft>
              <a:spcPct val="15000"/>
            </a:spcAft>
            <a:buChar char="••"/>
          </a:pPr>
          <a:r>
            <a:rPr lang="en-GB" sz="3400" kern="1200" dirty="0" smtClean="0">
              <a:solidFill>
                <a:srgbClr val="6A0800"/>
              </a:solidFill>
            </a:rPr>
            <a:t>RefBank</a:t>
          </a:r>
          <a:endParaRPr lang="en-GB" sz="3400" kern="1200" dirty="0">
            <a:solidFill>
              <a:srgbClr val="6A0800"/>
            </a:solidFill>
          </a:endParaRPr>
        </a:p>
        <a:p>
          <a:pPr marL="285750" lvl="1" indent="-285750" algn="l" defTabSz="1511300" rtl="0">
            <a:lnSpc>
              <a:spcPct val="90000"/>
            </a:lnSpc>
            <a:spcBef>
              <a:spcPct val="0"/>
            </a:spcBef>
            <a:spcAft>
              <a:spcPct val="15000"/>
            </a:spcAft>
            <a:buChar char="••"/>
          </a:pPr>
          <a:r>
            <a:rPr lang="en-GB" sz="3400" kern="1200" dirty="0" smtClean="0">
              <a:solidFill>
                <a:srgbClr val="6A0800"/>
              </a:solidFill>
            </a:rPr>
            <a:t>ReFinder</a:t>
          </a:r>
          <a:endParaRPr lang="en-GB" sz="3400" kern="1200" dirty="0">
            <a:solidFill>
              <a:srgbClr val="6A0800"/>
            </a:solidFill>
          </a:endParaRPr>
        </a:p>
      </dsp:txBody>
      <dsp:txXfrm rot="-5400000">
        <a:off x="2839212" y="1810652"/>
        <a:ext cx="4988095" cy="1097878"/>
      </dsp:txXfrm>
    </dsp:sp>
    <dsp:sp modelId="{2EEA5A54-094A-4CA1-84ED-EA458A7F04E3}">
      <dsp:nvSpPr>
        <dsp:cNvPr id="0" name=""/>
        <dsp:cNvSpPr/>
      </dsp:nvSpPr>
      <dsp:spPr>
        <a:xfrm>
          <a:off x="0" y="1599176"/>
          <a:ext cx="2839212" cy="15208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GB" sz="3400" b="0" kern="1200" dirty="0" smtClean="0">
              <a:solidFill>
                <a:srgbClr val="6A0800"/>
              </a:solidFill>
            </a:rPr>
            <a:t>ViBRANT tools</a:t>
          </a:r>
          <a:endParaRPr lang="en-GB" sz="3400" kern="1200" dirty="0">
            <a:solidFill>
              <a:srgbClr val="6A0800"/>
            </a:solidFill>
          </a:endParaRPr>
        </a:p>
      </dsp:txBody>
      <dsp:txXfrm>
        <a:off x="74241" y="1673417"/>
        <a:ext cx="2690730" cy="1372348"/>
      </dsp:txXfrm>
    </dsp:sp>
    <dsp:sp modelId="{3FE875D4-38A6-4D9E-B499-8180CE944D1E}">
      <dsp:nvSpPr>
        <dsp:cNvPr id="0" name=""/>
        <dsp:cNvSpPr/>
      </dsp:nvSpPr>
      <dsp:spPr>
        <a:xfrm rot="5400000">
          <a:off x="4754623" y="1432719"/>
          <a:ext cx="1216664" cy="50474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rtl="0">
            <a:lnSpc>
              <a:spcPct val="90000"/>
            </a:lnSpc>
            <a:spcBef>
              <a:spcPct val="0"/>
            </a:spcBef>
            <a:spcAft>
              <a:spcPct val="15000"/>
            </a:spcAft>
            <a:buChar char="••"/>
          </a:pPr>
          <a:r>
            <a:rPr lang="en-GB" sz="3400" kern="1200" dirty="0" smtClean="0">
              <a:solidFill>
                <a:srgbClr val="6A0800"/>
              </a:solidFill>
            </a:rPr>
            <a:t>Linked open data</a:t>
          </a:r>
          <a:endParaRPr lang="en-GB" sz="3400" kern="1200" dirty="0">
            <a:solidFill>
              <a:srgbClr val="6A0800"/>
            </a:solidFill>
          </a:endParaRPr>
        </a:p>
      </dsp:txBody>
      <dsp:txXfrm rot="-5400000">
        <a:off x="2839212" y="3407524"/>
        <a:ext cx="4988095" cy="1097878"/>
      </dsp:txXfrm>
    </dsp:sp>
    <dsp:sp modelId="{8C45B82F-ACCC-47C8-A84F-CDA0AF413BE3}">
      <dsp:nvSpPr>
        <dsp:cNvPr id="0" name=""/>
        <dsp:cNvSpPr/>
      </dsp:nvSpPr>
      <dsp:spPr>
        <a:xfrm>
          <a:off x="0" y="3196048"/>
          <a:ext cx="2839212" cy="15208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GB" sz="3400" b="0" kern="1200" dirty="0" smtClean="0">
              <a:solidFill>
                <a:srgbClr val="6A0800"/>
              </a:solidFill>
            </a:rPr>
            <a:t>The future</a:t>
          </a:r>
          <a:endParaRPr lang="en-GB" sz="3400" kern="1200" dirty="0">
            <a:solidFill>
              <a:srgbClr val="6A0800"/>
            </a:solidFill>
          </a:endParaRPr>
        </a:p>
      </dsp:txBody>
      <dsp:txXfrm>
        <a:off x="74241" y="3270289"/>
        <a:ext cx="2690730" cy="13723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DA93A-6E37-4DB0-8C19-0411318F309F}">
      <dsp:nvSpPr>
        <dsp:cNvPr id="0" name=""/>
        <dsp:cNvSpPr/>
      </dsp:nvSpPr>
      <dsp:spPr>
        <a:xfrm rot="5400000">
          <a:off x="4754623" y="-1761024"/>
          <a:ext cx="1216664" cy="50474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rtl="0">
            <a:lnSpc>
              <a:spcPct val="90000"/>
            </a:lnSpc>
            <a:spcBef>
              <a:spcPct val="0"/>
            </a:spcBef>
            <a:spcAft>
              <a:spcPct val="15000"/>
            </a:spcAft>
            <a:buChar char="••"/>
          </a:pPr>
          <a:r>
            <a:rPr lang="en-GB" sz="3400" b="1" kern="1200" dirty="0" smtClean="0">
              <a:solidFill>
                <a:srgbClr val="6A0800"/>
              </a:solidFill>
            </a:rPr>
            <a:t>The wider landscape</a:t>
          </a:r>
          <a:endParaRPr lang="en-GB" sz="3400" b="1" kern="1200" dirty="0">
            <a:solidFill>
              <a:srgbClr val="6A0800"/>
            </a:solidFill>
          </a:endParaRPr>
        </a:p>
        <a:p>
          <a:pPr marL="285750" lvl="1" indent="-285750" algn="l" defTabSz="1511300" rtl="0">
            <a:lnSpc>
              <a:spcPct val="90000"/>
            </a:lnSpc>
            <a:spcBef>
              <a:spcPct val="0"/>
            </a:spcBef>
            <a:spcAft>
              <a:spcPct val="15000"/>
            </a:spcAft>
            <a:buChar char="••"/>
          </a:pPr>
          <a:r>
            <a:rPr lang="en-GB" sz="3400" kern="1200" dirty="0" smtClean="0">
              <a:solidFill>
                <a:srgbClr val="6A0800"/>
              </a:solidFill>
            </a:rPr>
            <a:t>The bibliography of life</a:t>
          </a:r>
          <a:endParaRPr lang="en-GB" sz="3400" kern="1200" dirty="0">
            <a:solidFill>
              <a:srgbClr val="6A0800"/>
            </a:solidFill>
          </a:endParaRPr>
        </a:p>
      </dsp:txBody>
      <dsp:txXfrm rot="-5400000">
        <a:off x="2839212" y="213780"/>
        <a:ext cx="4988095" cy="1097878"/>
      </dsp:txXfrm>
    </dsp:sp>
    <dsp:sp modelId="{3025563D-FA3A-4154-BE03-D9BAF60F6F47}">
      <dsp:nvSpPr>
        <dsp:cNvPr id="0" name=""/>
        <dsp:cNvSpPr/>
      </dsp:nvSpPr>
      <dsp:spPr>
        <a:xfrm>
          <a:off x="0" y="2304"/>
          <a:ext cx="2839212" cy="15208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GB" sz="3400" b="0" kern="1200" dirty="0" smtClean="0">
              <a:solidFill>
                <a:srgbClr val="6A0800"/>
              </a:solidFill>
            </a:rPr>
            <a:t>Introduction</a:t>
          </a:r>
          <a:endParaRPr lang="en-GB" sz="3400" kern="1200" dirty="0">
            <a:solidFill>
              <a:srgbClr val="6A0800"/>
            </a:solidFill>
          </a:endParaRPr>
        </a:p>
      </dsp:txBody>
      <dsp:txXfrm>
        <a:off x="74241" y="76545"/>
        <a:ext cx="2690730" cy="1372348"/>
      </dsp:txXfrm>
    </dsp:sp>
    <dsp:sp modelId="{B3BBDE6E-4067-45F9-80C3-0471802667ED}">
      <dsp:nvSpPr>
        <dsp:cNvPr id="0" name=""/>
        <dsp:cNvSpPr/>
      </dsp:nvSpPr>
      <dsp:spPr>
        <a:xfrm rot="5400000">
          <a:off x="4754623" y="-164152"/>
          <a:ext cx="1216664" cy="50474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rtl="0">
            <a:lnSpc>
              <a:spcPct val="90000"/>
            </a:lnSpc>
            <a:spcBef>
              <a:spcPct val="0"/>
            </a:spcBef>
            <a:spcAft>
              <a:spcPct val="15000"/>
            </a:spcAft>
            <a:buChar char="••"/>
          </a:pPr>
          <a:r>
            <a:rPr lang="en-GB" sz="3400" kern="1200" dirty="0" smtClean="0">
              <a:solidFill>
                <a:srgbClr val="6A0800"/>
              </a:solidFill>
            </a:rPr>
            <a:t>RefBank</a:t>
          </a:r>
          <a:endParaRPr lang="en-GB" sz="3400" kern="1200" dirty="0">
            <a:solidFill>
              <a:srgbClr val="6A0800"/>
            </a:solidFill>
          </a:endParaRPr>
        </a:p>
        <a:p>
          <a:pPr marL="285750" lvl="1" indent="-285750" algn="l" defTabSz="1511300" rtl="0">
            <a:lnSpc>
              <a:spcPct val="90000"/>
            </a:lnSpc>
            <a:spcBef>
              <a:spcPct val="0"/>
            </a:spcBef>
            <a:spcAft>
              <a:spcPct val="15000"/>
            </a:spcAft>
            <a:buChar char="••"/>
          </a:pPr>
          <a:r>
            <a:rPr lang="en-GB" sz="3400" kern="1200" dirty="0" smtClean="0">
              <a:solidFill>
                <a:srgbClr val="6A0800"/>
              </a:solidFill>
            </a:rPr>
            <a:t>ReFinder</a:t>
          </a:r>
          <a:endParaRPr lang="en-GB" sz="3400" kern="1200" dirty="0">
            <a:solidFill>
              <a:srgbClr val="6A0800"/>
            </a:solidFill>
          </a:endParaRPr>
        </a:p>
      </dsp:txBody>
      <dsp:txXfrm rot="-5400000">
        <a:off x="2839212" y="1810652"/>
        <a:ext cx="4988095" cy="1097878"/>
      </dsp:txXfrm>
    </dsp:sp>
    <dsp:sp modelId="{2EEA5A54-094A-4CA1-84ED-EA458A7F04E3}">
      <dsp:nvSpPr>
        <dsp:cNvPr id="0" name=""/>
        <dsp:cNvSpPr/>
      </dsp:nvSpPr>
      <dsp:spPr>
        <a:xfrm>
          <a:off x="0" y="1599176"/>
          <a:ext cx="2839212" cy="15208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GB" sz="3400" b="0" kern="1200" dirty="0" smtClean="0">
              <a:solidFill>
                <a:srgbClr val="6A0800"/>
              </a:solidFill>
            </a:rPr>
            <a:t>ViBRANT tools</a:t>
          </a:r>
          <a:endParaRPr lang="en-GB" sz="3400" kern="1200" dirty="0">
            <a:solidFill>
              <a:srgbClr val="6A0800"/>
            </a:solidFill>
          </a:endParaRPr>
        </a:p>
      </dsp:txBody>
      <dsp:txXfrm>
        <a:off x="74241" y="1673417"/>
        <a:ext cx="2690730" cy="1372348"/>
      </dsp:txXfrm>
    </dsp:sp>
    <dsp:sp modelId="{3FE875D4-38A6-4D9E-B499-8180CE944D1E}">
      <dsp:nvSpPr>
        <dsp:cNvPr id="0" name=""/>
        <dsp:cNvSpPr/>
      </dsp:nvSpPr>
      <dsp:spPr>
        <a:xfrm rot="5400000">
          <a:off x="4754623" y="1432719"/>
          <a:ext cx="1216664" cy="50474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rtl="0">
            <a:lnSpc>
              <a:spcPct val="90000"/>
            </a:lnSpc>
            <a:spcBef>
              <a:spcPct val="0"/>
            </a:spcBef>
            <a:spcAft>
              <a:spcPct val="15000"/>
            </a:spcAft>
            <a:buChar char="••"/>
          </a:pPr>
          <a:r>
            <a:rPr lang="en-GB" sz="3400" kern="1200" dirty="0" smtClean="0">
              <a:solidFill>
                <a:srgbClr val="6A0800"/>
              </a:solidFill>
            </a:rPr>
            <a:t>Linked open data</a:t>
          </a:r>
          <a:endParaRPr lang="en-GB" sz="3400" kern="1200" dirty="0">
            <a:solidFill>
              <a:srgbClr val="6A0800"/>
            </a:solidFill>
          </a:endParaRPr>
        </a:p>
      </dsp:txBody>
      <dsp:txXfrm rot="-5400000">
        <a:off x="2839212" y="3407524"/>
        <a:ext cx="4988095" cy="1097878"/>
      </dsp:txXfrm>
    </dsp:sp>
    <dsp:sp modelId="{8C45B82F-ACCC-47C8-A84F-CDA0AF413BE3}">
      <dsp:nvSpPr>
        <dsp:cNvPr id="0" name=""/>
        <dsp:cNvSpPr/>
      </dsp:nvSpPr>
      <dsp:spPr>
        <a:xfrm>
          <a:off x="0" y="3196048"/>
          <a:ext cx="2839212" cy="15208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GB" sz="3400" b="0" kern="1200" dirty="0" smtClean="0">
              <a:solidFill>
                <a:srgbClr val="6A0800"/>
              </a:solidFill>
            </a:rPr>
            <a:t>The future</a:t>
          </a:r>
          <a:endParaRPr lang="en-GB" sz="3400" kern="1200" dirty="0">
            <a:solidFill>
              <a:srgbClr val="6A0800"/>
            </a:solidFill>
          </a:endParaRPr>
        </a:p>
      </dsp:txBody>
      <dsp:txXfrm>
        <a:off x="74241" y="3270289"/>
        <a:ext cx="2690730" cy="13723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DA93A-6E37-4DB0-8C19-0411318F309F}">
      <dsp:nvSpPr>
        <dsp:cNvPr id="0" name=""/>
        <dsp:cNvSpPr/>
      </dsp:nvSpPr>
      <dsp:spPr>
        <a:xfrm rot="5400000">
          <a:off x="4754623" y="-1761024"/>
          <a:ext cx="1216664" cy="50474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rtl="0">
            <a:lnSpc>
              <a:spcPct val="90000"/>
            </a:lnSpc>
            <a:spcBef>
              <a:spcPct val="0"/>
            </a:spcBef>
            <a:spcAft>
              <a:spcPct val="15000"/>
            </a:spcAft>
            <a:buChar char="••"/>
          </a:pPr>
          <a:r>
            <a:rPr lang="en-GB" sz="3100" b="0" kern="1200" dirty="0" smtClean="0">
              <a:solidFill>
                <a:srgbClr val="6A0800"/>
              </a:solidFill>
            </a:rPr>
            <a:t>The wider landscape</a:t>
          </a:r>
          <a:endParaRPr lang="en-GB" sz="3100" b="0" kern="1200" dirty="0">
            <a:solidFill>
              <a:srgbClr val="6A0800"/>
            </a:solidFill>
          </a:endParaRPr>
        </a:p>
        <a:p>
          <a:pPr marL="285750" lvl="1" indent="-285750" algn="l" defTabSz="1377950" rtl="0">
            <a:lnSpc>
              <a:spcPct val="90000"/>
            </a:lnSpc>
            <a:spcBef>
              <a:spcPct val="0"/>
            </a:spcBef>
            <a:spcAft>
              <a:spcPct val="15000"/>
            </a:spcAft>
            <a:buChar char="••"/>
          </a:pPr>
          <a:r>
            <a:rPr lang="en-GB" sz="3100" b="1" kern="1200" dirty="0" smtClean="0">
              <a:solidFill>
                <a:srgbClr val="6A0800"/>
              </a:solidFill>
            </a:rPr>
            <a:t>The bibliography of life</a:t>
          </a:r>
          <a:endParaRPr lang="en-GB" sz="3100" b="1" kern="1200" dirty="0">
            <a:solidFill>
              <a:srgbClr val="6A0800"/>
            </a:solidFill>
          </a:endParaRPr>
        </a:p>
      </dsp:txBody>
      <dsp:txXfrm rot="-5400000">
        <a:off x="2839212" y="213780"/>
        <a:ext cx="4988095" cy="1097878"/>
      </dsp:txXfrm>
    </dsp:sp>
    <dsp:sp modelId="{3025563D-FA3A-4154-BE03-D9BAF60F6F47}">
      <dsp:nvSpPr>
        <dsp:cNvPr id="0" name=""/>
        <dsp:cNvSpPr/>
      </dsp:nvSpPr>
      <dsp:spPr>
        <a:xfrm>
          <a:off x="0" y="2304"/>
          <a:ext cx="2839212" cy="15208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GB" sz="3400" b="0" kern="1200" dirty="0" smtClean="0">
              <a:solidFill>
                <a:srgbClr val="6A0800"/>
              </a:solidFill>
            </a:rPr>
            <a:t>Introduction</a:t>
          </a:r>
          <a:endParaRPr lang="en-GB" sz="3400" kern="1200" dirty="0">
            <a:solidFill>
              <a:srgbClr val="6A0800"/>
            </a:solidFill>
          </a:endParaRPr>
        </a:p>
      </dsp:txBody>
      <dsp:txXfrm>
        <a:off x="74241" y="76545"/>
        <a:ext cx="2690730" cy="1372348"/>
      </dsp:txXfrm>
    </dsp:sp>
    <dsp:sp modelId="{B3BBDE6E-4067-45F9-80C3-0471802667ED}">
      <dsp:nvSpPr>
        <dsp:cNvPr id="0" name=""/>
        <dsp:cNvSpPr/>
      </dsp:nvSpPr>
      <dsp:spPr>
        <a:xfrm rot="5400000">
          <a:off x="4754623" y="-164152"/>
          <a:ext cx="1216664" cy="50474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rtl="0">
            <a:lnSpc>
              <a:spcPct val="90000"/>
            </a:lnSpc>
            <a:spcBef>
              <a:spcPct val="0"/>
            </a:spcBef>
            <a:spcAft>
              <a:spcPct val="15000"/>
            </a:spcAft>
            <a:buChar char="••"/>
          </a:pPr>
          <a:r>
            <a:rPr lang="en-GB" sz="3100" kern="1200" dirty="0" smtClean="0">
              <a:solidFill>
                <a:srgbClr val="6A0800"/>
              </a:solidFill>
            </a:rPr>
            <a:t>RefBank</a:t>
          </a:r>
          <a:endParaRPr lang="en-GB" sz="3100" kern="1200" dirty="0">
            <a:solidFill>
              <a:srgbClr val="6A0800"/>
            </a:solidFill>
          </a:endParaRPr>
        </a:p>
        <a:p>
          <a:pPr marL="285750" lvl="1" indent="-285750" algn="l" defTabSz="1377950" rtl="0">
            <a:lnSpc>
              <a:spcPct val="90000"/>
            </a:lnSpc>
            <a:spcBef>
              <a:spcPct val="0"/>
            </a:spcBef>
            <a:spcAft>
              <a:spcPct val="15000"/>
            </a:spcAft>
            <a:buChar char="••"/>
          </a:pPr>
          <a:r>
            <a:rPr lang="en-GB" sz="3100" kern="1200" dirty="0" smtClean="0">
              <a:solidFill>
                <a:srgbClr val="6A0800"/>
              </a:solidFill>
            </a:rPr>
            <a:t>ReFinder</a:t>
          </a:r>
          <a:endParaRPr lang="en-GB" sz="3100" kern="1200" dirty="0">
            <a:solidFill>
              <a:srgbClr val="6A0800"/>
            </a:solidFill>
          </a:endParaRPr>
        </a:p>
      </dsp:txBody>
      <dsp:txXfrm rot="-5400000">
        <a:off x="2839212" y="1810652"/>
        <a:ext cx="4988095" cy="1097878"/>
      </dsp:txXfrm>
    </dsp:sp>
    <dsp:sp modelId="{2EEA5A54-094A-4CA1-84ED-EA458A7F04E3}">
      <dsp:nvSpPr>
        <dsp:cNvPr id="0" name=""/>
        <dsp:cNvSpPr/>
      </dsp:nvSpPr>
      <dsp:spPr>
        <a:xfrm>
          <a:off x="0" y="1599176"/>
          <a:ext cx="2839212" cy="15208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GB" sz="3400" b="0" kern="1200" dirty="0" smtClean="0">
              <a:solidFill>
                <a:srgbClr val="6A0800"/>
              </a:solidFill>
            </a:rPr>
            <a:t>ViBRANT tools</a:t>
          </a:r>
          <a:endParaRPr lang="en-GB" sz="3400" kern="1200" dirty="0">
            <a:solidFill>
              <a:srgbClr val="6A0800"/>
            </a:solidFill>
          </a:endParaRPr>
        </a:p>
      </dsp:txBody>
      <dsp:txXfrm>
        <a:off x="74241" y="1673417"/>
        <a:ext cx="2690730" cy="1372348"/>
      </dsp:txXfrm>
    </dsp:sp>
    <dsp:sp modelId="{3FE875D4-38A6-4D9E-B499-8180CE944D1E}">
      <dsp:nvSpPr>
        <dsp:cNvPr id="0" name=""/>
        <dsp:cNvSpPr/>
      </dsp:nvSpPr>
      <dsp:spPr>
        <a:xfrm rot="5400000">
          <a:off x="4754623" y="1432719"/>
          <a:ext cx="1216664" cy="50474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rtl="0">
            <a:lnSpc>
              <a:spcPct val="90000"/>
            </a:lnSpc>
            <a:spcBef>
              <a:spcPct val="0"/>
            </a:spcBef>
            <a:spcAft>
              <a:spcPct val="15000"/>
            </a:spcAft>
            <a:buChar char="••"/>
          </a:pPr>
          <a:r>
            <a:rPr lang="en-GB" sz="3100" kern="1200" dirty="0" smtClean="0">
              <a:solidFill>
                <a:srgbClr val="6A0800"/>
              </a:solidFill>
            </a:rPr>
            <a:t>Linked open data</a:t>
          </a:r>
          <a:endParaRPr lang="en-GB" sz="3100" kern="1200" dirty="0">
            <a:solidFill>
              <a:srgbClr val="6A0800"/>
            </a:solidFill>
          </a:endParaRPr>
        </a:p>
      </dsp:txBody>
      <dsp:txXfrm rot="-5400000">
        <a:off x="2839212" y="3407524"/>
        <a:ext cx="4988095" cy="1097878"/>
      </dsp:txXfrm>
    </dsp:sp>
    <dsp:sp modelId="{8C45B82F-ACCC-47C8-A84F-CDA0AF413BE3}">
      <dsp:nvSpPr>
        <dsp:cNvPr id="0" name=""/>
        <dsp:cNvSpPr/>
      </dsp:nvSpPr>
      <dsp:spPr>
        <a:xfrm>
          <a:off x="0" y="3196048"/>
          <a:ext cx="2839212" cy="15208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GB" sz="3400" b="0" kern="1200" dirty="0" smtClean="0">
              <a:solidFill>
                <a:srgbClr val="6A0800"/>
              </a:solidFill>
            </a:rPr>
            <a:t>The future</a:t>
          </a:r>
          <a:endParaRPr lang="en-GB" sz="3400" kern="1200" dirty="0">
            <a:solidFill>
              <a:srgbClr val="6A0800"/>
            </a:solidFill>
          </a:endParaRPr>
        </a:p>
      </dsp:txBody>
      <dsp:txXfrm>
        <a:off x="74241" y="3270289"/>
        <a:ext cx="2690730" cy="137234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84871" cy="501015"/>
          </a:xfrm>
          <a:prstGeom prst="rect">
            <a:avLst/>
          </a:prstGeom>
          <a:noFill/>
          <a:ln w="9525">
            <a:noFill/>
            <a:miter lim="800000"/>
            <a:headEnd/>
            <a:tailEnd/>
          </a:ln>
        </p:spPr>
        <p:txBody>
          <a:bodyPr vert="horz" wrap="square" lIns="96616" tIns="48308" rIns="96616" bIns="48308" numCol="1" anchor="t" anchorCtr="0" compatLnSpc="1">
            <a:prstTxWarp prst="textNoShape">
              <a:avLst/>
            </a:prstTxWarp>
          </a:bodyPr>
          <a:lstStyle>
            <a:lvl1pPr>
              <a:defRPr sz="1300">
                <a:ea typeface="ＭＳ Ｐゴシック" pitchFamily="34" charset="-128"/>
              </a:defRPr>
            </a:lvl1pPr>
          </a:lstStyle>
          <a:p>
            <a:pPr>
              <a:defRPr/>
            </a:pPr>
            <a:endParaRPr lang="en-US"/>
          </a:p>
        </p:txBody>
      </p:sp>
      <p:sp>
        <p:nvSpPr>
          <p:cNvPr id="3075" name="Rectangle 3"/>
          <p:cNvSpPr>
            <a:spLocks noGrp="1" noChangeArrowheads="1"/>
          </p:cNvSpPr>
          <p:nvPr>
            <p:ph type="dt" idx="1"/>
          </p:nvPr>
        </p:nvSpPr>
        <p:spPr bwMode="auto">
          <a:xfrm>
            <a:off x="3903292" y="0"/>
            <a:ext cx="2984871" cy="501015"/>
          </a:xfrm>
          <a:prstGeom prst="rect">
            <a:avLst/>
          </a:prstGeom>
          <a:noFill/>
          <a:ln w="9525">
            <a:noFill/>
            <a:miter lim="800000"/>
            <a:headEnd/>
            <a:tailEnd/>
          </a:ln>
        </p:spPr>
        <p:txBody>
          <a:bodyPr vert="horz" wrap="square" lIns="96616" tIns="48308" rIns="96616" bIns="48308" numCol="1" anchor="t" anchorCtr="0" compatLnSpc="1">
            <a:prstTxWarp prst="textNoShape">
              <a:avLst/>
            </a:prstTxWarp>
          </a:bodyPr>
          <a:lstStyle>
            <a:lvl1pPr algn="r">
              <a:defRPr sz="1300">
                <a:ea typeface="ＭＳ Ｐゴシック" pitchFamily="34" charset="-128"/>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8422" y="4759643"/>
            <a:ext cx="5051320" cy="4509135"/>
          </a:xfrm>
          <a:prstGeom prst="rect">
            <a:avLst/>
          </a:prstGeom>
          <a:noFill/>
          <a:ln w="9525">
            <a:noFill/>
            <a:miter lim="800000"/>
            <a:headEnd/>
            <a:tailEnd/>
          </a:ln>
        </p:spPr>
        <p:txBody>
          <a:bodyPr vert="horz" wrap="square" lIns="96616" tIns="48308" rIns="96616" bIns="483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519285"/>
            <a:ext cx="2984871" cy="501015"/>
          </a:xfrm>
          <a:prstGeom prst="rect">
            <a:avLst/>
          </a:prstGeom>
          <a:noFill/>
          <a:ln w="9525">
            <a:noFill/>
            <a:miter lim="800000"/>
            <a:headEnd/>
            <a:tailEnd/>
          </a:ln>
        </p:spPr>
        <p:txBody>
          <a:bodyPr vert="horz" wrap="square" lIns="96616" tIns="48308" rIns="96616" bIns="48308" numCol="1" anchor="b" anchorCtr="0" compatLnSpc="1">
            <a:prstTxWarp prst="textNoShape">
              <a:avLst/>
            </a:prstTxWarp>
          </a:bodyPr>
          <a:lstStyle>
            <a:lvl1pPr>
              <a:defRPr sz="1300">
                <a:ea typeface="ＭＳ Ｐゴシック" pitchFamily="34" charset="-128"/>
              </a:defRPr>
            </a:lvl1pPr>
          </a:lstStyle>
          <a:p>
            <a:pPr>
              <a:defRPr/>
            </a:pPr>
            <a:endParaRPr lang="en-US"/>
          </a:p>
        </p:txBody>
      </p:sp>
      <p:sp>
        <p:nvSpPr>
          <p:cNvPr id="3079" name="Rectangle 7"/>
          <p:cNvSpPr>
            <a:spLocks noGrp="1" noChangeArrowheads="1"/>
          </p:cNvSpPr>
          <p:nvPr>
            <p:ph type="sldNum" sz="quarter" idx="5"/>
          </p:nvPr>
        </p:nvSpPr>
        <p:spPr bwMode="auto">
          <a:xfrm>
            <a:off x="3903292" y="9519285"/>
            <a:ext cx="2984871" cy="501015"/>
          </a:xfrm>
          <a:prstGeom prst="rect">
            <a:avLst/>
          </a:prstGeom>
          <a:noFill/>
          <a:ln w="9525">
            <a:noFill/>
            <a:miter lim="800000"/>
            <a:headEnd/>
            <a:tailEnd/>
          </a:ln>
        </p:spPr>
        <p:txBody>
          <a:bodyPr vert="horz" wrap="square" lIns="96616" tIns="48308" rIns="96616" bIns="48308" numCol="1" anchor="b" anchorCtr="0" compatLnSpc="1">
            <a:prstTxWarp prst="textNoShape">
              <a:avLst/>
            </a:prstTxWarp>
          </a:bodyPr>
          <a:lstStyle>
            <a:lvl1pPr algn="r">
              <a:defRPr sz="1300">
                <a:ea typeface="ＭＳ Ｐゴシック" pitchFamily="34" charset="-128"/>
              </a:defRPr>
            </a:lvl1pPr>
          </a:lstStyle>
          <a:p>
            <a:pPr>
              <a:defRPr/>
            </a:pPr>
            <a:fld id="{F93C73E4-A009-4C5D-B7A4-D3999E6C9FE0}" type="slidenum">
              <a:rPr lang="en-US"/>
              <a:pPr>
                <a:defRPr/>
              </a:pPr>
              <a:t>‹#›</a:t>
            </a:fld>
            <a:endParaRPr lang="en-US"/>
          </a:p>
        </p:txBody>
      </p:sp>
    </p:spTree>
    <p:extLst>
      <p:ext uri="{BB962C8B-B14F-4D97-AF65-F5344CB8AC3E}">
        <p14:creationId xmlns:p14="http://schemas.microsoft.com/office/powerpoint/2010/main" val="20599391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MS PGothic" pitchFamily="34" charset="-128"/>
              </a:defRPr>
            </a:lvl1pPr>
            <a:lvl2pPr marL="785001" indent="-301923">
              <a:defRPr sz="2500">
                <a:solidFill>
                  <a:schemeClr val="tx1"/>
                </a:solidFill>
                <a:latin typeface="Arial" charset="0"/>
                <a:ea typeface="MS PGothic" pitchFamily="34" charset="-128"/>
              </a:defRPr>
            </a:lvl2pPr>
            <a:lvl3pPr marL="1207694" indent="-241539">
              <a:defRPr sz="2500">
                <a:solidFill>
                  <a:schemeClr val="tx1"/>
                </a:solidFill>
                <a:latin typeface="Arial" charset="0"/>
                <a:ea typeface="MS PGothic" pitchFamily="34" charset="-128"/>
              </a:defRPr>
            </a:lvl3pPr>
            <a:lvl4pPr marL="1690771" indent="-241539">
              <a:defRPr sz="2500">
                <a:solidFill>
                  <a:schemeClr val="tx1"/>
                </a:solidFill>
                <a:latin typeface="Arial" charset="0"/>
                <a:ea typeface="MS PGothic" pitchFamily="34" charset="-128"/>
              </a:defRPr>
            </a:lvl4pPr>
            <a:lvl5pPr marL="2173849" indent="-241539">
              <a:defRPr sz="2500">
                <a:solidFill>
                  <a:schemeClr val="tx1"/>
                </a:solidFill>
                <a:latin typeface="Arial" charset="0"/>
                <a:ea typeface="MS PGothic" pitchFamily="34" charset="-128"/>
              </a:defRPr>
            </a:lvl5pPr>
            <a:lvl6pPr marL="2656926" indent="-241539" eaLnBrk="0" fontAlgn="base" hangingPunct="0">
              <a:spcBef>
                <a:spcPct val="0"/>
              </a:spcBef>
              <a:spcAft>
                <a:spcPct val="0"/>
              </a:spcAft>
              <a:defRPr sz="2500">
                <a:solidFill>
                  <a:schemeClr val="tx1"/>
                </a:solidFill>
                <a:latin typeface="Arial" charset="0"/>
                <a:ea typeface="MS PGothic" pitchFamily="34" charset="-128"/>
              </a:defRPr>
            </a:lvl6pPr>
            <a:lvl7pPr marL="3140004" indent="-241539" eaLnBrk="0" fontAlgn="base" hangingPunct="0">
              <a:spcBef>
                <a:spcPct val="0"/>
              </a:spcBef>
              <a:spcAft>
                <a:spcPct val="0"/>
              </a:spcAft>
              <a:defRPr sz="2500">
                <a:solidFill>
                  <a:schemeClr val="tx1"/>
                </a:solidFill>
                <a:latin typeface="Arial" charset="0"/>
                <a:ea typeface="MS PGothic" pitchFamily="34" charset="-128"/>
              </a:defRPr>
            </a:lvl7pPr>
            <a:lvl8pPr marL="3623081" indent="-241539" eaLnBrk="0" fontAlgn="base" hangingPunct="0">
              <a:spcBef>
                <a:spcPct val="0"/>
              </a:spcBef>
              <a:spcAft>
                <a:spcPct val="0"/>
              </a:spcAft>
              <a:defRPr sz="2500">
                <a:solidFill>
                  <a:schemeClr val="tx1"/>
                </a:solidFill>
                <a:latin typeface="Arial" charset="0"/>
                <a:ea typeface="MS PGothic" pitchFamily="34" charset="-128"/>
              </a:defRPr>
            </a:lvl8pPr>
            <a:lvl9pPr marL="4106159" indent="-241539" eaLnBrk="0" fontAlgn="base" hangingPunct="0">
              <a:spcBef>
                <a:spcPct val="0"/>
              </a:spcBef>
              <a:spcAft>
                <a:spcPct val="0"/>
              </a:spcAft>
              <a:defRPr sz="2500">
                <a:solidFill>
                  <a:schemeClr val="tx1"/>
                </a:solidFill>
                <a:latin typeface="Arial" charset="0"/>
                <a:ea typeface="MS PGothic" pitchFamily="34" charset="-128"/>
              </a:defRPr>
            </a:lvl9pPr>
          </a:lstStyle>
          <a:p>
            <a:fld id="{6905DFAE-1A55-4E5D-9646-FD37515BE54D}" type="slidenum">
              <a:rPr lang="en-US" sz="1300"/>
              <a:pPr/>
              <a:t>1</a:t>
            </a:fld>
            <a:endParaRPr lang="en-US" sz="13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bg-BG"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Once computers were being more widely used for writing so lists of references were compiled.</a:t>
            </a:r>
          </a:p>
          <a:p>
            <a:endParaRPr lang="en-GB" dirty="0" smtClean="0"/>
          </a:p>
          <a:p>
            <a:r>
              <a:rPr lang="en-GB" dirty="0" smtClean="0"/>
              <a:t>Many workers in mathematics and the ‘hard’ sciences adopted </a:t>
            </a:r>
            <a:r>
              <a:rPr lang="en-GB" dirty="0" err="1" smtClean="0"/>
              <a:t>LaTeX</a:t>
            </a:r>
            <a:r>
              <a:rPr lang="en-GB" baseline="0" dirty="0" smtClean="0"/>
              <a:t> to meet their peculiar layout needs.</a:t>
            </a:r>
          </a:p>
          <a:p>
            <a:r>
              <a:rPr lang="en-GB" baseline="0" dirty="0" smtClean="0"/>
              <a:t>Alongside </a:t>
            </a:r>
            <a:r>
              <a:rPr lang="en-GB" baseline="0" dirty="0" err="1" smtClean="0"/>
              <a:t>LaTeX</a:t>
            </a:r>
            <a:r>
              <a:rPr lang="en-GB" baseline="0" dirty="0" smtClean="0"/>
              <a:t> a standard for bibliographic references was designed: </a:t>
            </a:r>
            <a:r>
              <a:rPr lang="en-GB" baseline="0" dirty="0" err="1" smtClean="0"/>
              <a:t>BibTeX</a:t>
            </a:r>
            <a:r>
              <a:rPr lang="en-GB" baseline="0" dirty="0" smtClean="0"/>
              <a:t>.</a:t>
            </a:r>
          </a:p>
          <a:p>
            <a:endParaRPr lang="en-GB" baseline="0" dirty="0" smtClean="0"/>
          </a:p>
          <a:p>
            <a:r>
              <a:rPr lang="en-GB" baseline="0" dirty="0" smtClean="0"/>
              <a:t>This is not provided the complete reference, but broke it down into its component forms. This opened the ability to easily reformat references to meet different presentation standards. It also made sharing references by copying </a:t>
            </a:r>
            <a:r>
              <a:rPr lang="en-GB" baseline="0" dirty="0" err="1" smtClean="0"/>
              <a:t>BibTeX</a:t>
            </a:r>
            <a:r>
              <a:rPr lang="en-GB" baseline="0" dirty="0" smtClean="0"/>
              <a:t> files feasible.</a:t>
            </a:r>
          </a:p>
          <a:p>
            <a:endParaRPr lang="en-GB" dirty="0" smtClean="0"/>
          </a:p>
          <a:p>
            <a:r>
              <a:rPr lang="en-GB" dirty="0" smtClean="0"/>
              <a:t>Is</a:t>
            </a:r>
            <a:r>
              <a:rPr lang="en-GB" baseline="0" dirty="0" smtClean="0"/>
              <a:t> still in use today. Indeed, it is supported by the tools you will see later in the workshop.</a:t>
            </a:r>
            <a:endParaRPr lang="en-GB" dirty="0"/>
          </a:p>
        </p:txBody>
      </p:sp>
      <p:sp>
        <p:nvSpPr>
          <p:cNvPr id="4" name="Slide Number Placeholder 3"/>
          <p:cNvSpPr>
            <a:spLocks noGrp="1"/>
          </p:cNvSpPr>
          <p:nvPr>
            <p:ph type="sldNum" sz="quarter" idx="10"/>
          </p:nvPr>
        </p:nvSpPr>
        <p:spPr/>
        <p:txBody>
          <a:bodyPr/>
          <a:lstStyle/>
          <a:p>
            <a:pPr>
              <a:defRPr/>
            </a:pPr>
            <a:fld id="{F93C73E4-A009-4C5D-B7A4-D3999E6C9FE0}" type="slidenum">
              <a:rPr lang="en-US" smtClean="0"/>
              <a:pPr>
                <a:defRPr/>
              </a:pPr>
              <a:t>10</a:t>
            </a:fld>
            <a:endParaRPr lang="en-US"/>
          </a:p>
        </p:txBody>
      </p:sp>
    </p:spTree>
    <p:extLst>
      <p:ext uri="{BB962C8B-B14F-4D97-AF65-F5344CB8AC3E}">
        <p14:creationId xmlns:p14="http://schemas.microsoft.com/office/powerpoint/2010/main" val="23292972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More tools were developed, and standard writing software such as </a:t>
            </a:r>
            <a:r>
              <a:rPr lang="en-GB" dirty="0" err="1" smtClean="0"/>
              <a:t>StarOffice</a:t>
            </a:r>
            <a:r>
              <a:rPr lang="en-GB" baseline="0" dirty="0" smtClean="0"/>
              <a:t> – predecessor to today’s </a:t>
            </a:r>
            <a:r>
              <a:rPr lang="en-GB" baseline="0" dirty="0" err="1" smtClean="0"/>
              <a:t>OpenOffice</a:t>
            </a:r>
            <a:r>
              <a:rPr lang="en-GB" baseline="0" dirty="0" smtClean="0"/>
              <a:t> – even came with a bibliographic database built in.</a:t>
            </a:r>
          </a:p>
          <a:p>
            <a:r>
              <a:rPr lang="en-GB" dirty="0" smtClean="0"/>
              <a:t>Clearly, this made sharing references within a team, who all use the same software, far easier than  before.</a:t>
            </a:r>
          </a:p>
          <a:p>
            <a:endParaRPr lang="en-GB" dirty="0" smtClean="0"/>
          </a:p>
          <a:p>
            <a:r>
              <a:rPr lang="en-GB" dirty="0" smtClean="0"/>
              <a:t>Early attempts to share references were domain specific. One of the earliest,</a:t>
            </a:r>
            <a:r>
              <a:rPr lang="en-GB" baseline="0" dirty="0" smtClean="0"/>
              <a:t> starting in the 1970’s was </a:t>
            </a:r>
            <a:r>
              <a:rPr lang="en-GB" baseline="0" dirty="0" err="1" smtClean="0"/>
              <a:t>agris</a:t>
            </a:r>
            <a:r>
              <a:rPr lang="en-GB" baseline="0" dirty="0" smtClean="0"/>
              <a:t>. </a:t>
            </a:r>
          </a:p>
          <a:p>
            <a:endParaRPr lang="en-GB" baseline="0" dirty="0" smtClean="0"/>
          </a:p>
          <a:p>
            <a:r>
              <a:rPr lang="en-GB" baseline="0" dirty="0" smtClean="0"/>
              <a:t>“</a:t>
            </a:r>
            <a:r>
              <a:rPr lang="en-GB" dirty="0" smtClean="0"/>
              <a:t>The AGRIS initiative was set up by the FAO in the 70s and created a worldwide cooperation for sharing access to agricultural science and technology information. Based on available technologies, AGRIS was initially collecting bibliographic references for a central database. </a:t>
            </a:r>
            <a:r>
              <a:rPr lang="en-GB" baseline="0" dirty="0" smtClean="0"/>
              <a:t>”</a:t>
            </a:r>
            <a:endParaRPr lang="en-GB" dirty="0" smtClean="0"/>
          </a:p>
          <a:p>
            <a:endParaRPr lang="en-GB" dirty="0" smtClean="0"/>
          </a:p>
          <a:p>
            <a:r>
              <a:rPr lang="en-GB" dirty="0" smtClean="0"/>
              <a:t>It is</a:t>
            </a:r>
            <a:r>
              <a:rPr lang="en-GB" baseline="0" dirty="0" smtClean="0"/>
              <a:t> still in use today, having made the transition to the web. We will meet </a:t>
            </a:r>
            <a:r>
              <a:rPr lang="en-GB" baseline="0" dirty="0" err="1" smtClean="0"/>
              <a:t>agris</a:t>
            </a:r>
            <a:r>
              <a:rPr lang="en-GB" baseline="0" dirty="0" smtClean="0"/>
              <a:t> again later in the workshop as it is one of the leaders in the transition to linked open data.</a:t>
            </a:r>
            <a:endParaRPr lang="en-GB" dirty="0"/>
          </a:p>
        </p:txBody>
      </p:sp>
      <p:sp>
        <p:nvSpPr>
          <p:cNvPr id="4" name="Slide Number Placeholder 3"/>
          <p:cNvSpPr>
            <a:spLocks noGrp="1"/>
          </p:cNvSpPr>
          <p:nvPr>
            <p:ph type="sldNum" sz="quarter" idx="10"/>
          </p:nvPr>
        </p:nvSpPr>
        <p:spPr/>
        <p:txBody>
          <a:bodyPr/>
          <a:lstStyle/>
          <a:p>
            <a:pPr>
              <a:defRPr/>
            </a:pPr>
            <a:fld id="{F93C73E4-A009-4C5D-B7A4-D3999E6C9FE0}" type="slidenum">
              <a:rPr lang="en-US" smtClean="0"/>
              <a:pPr>
                <a:defRPr/>
              </a:pPr>
              <a:t>11</a:t>
            </a:fld>
            <a:endParaRPr lang="en-US"/>
          </a:p>
        </p:txBody>
      </p:sp>
    </p:spTree>
    <p:extLst>
      <p:ext uri="{BB962C8B-B14F-4D97-AF65-F5344CB8AC3E}">
        <p14:creationId xmlns:p14="http://schemas.microsoft.com/office/powerpoint/2010/main" val="2329297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Here’s another example of an early domain-specific initiative that has made the transition to the web: </a:t>
            </a:r>
          </a:p>
          <a:p>
            <a:endParaRPr lang="en-GB" dirty="0" smtClean="0"/>
          </a:p>
          <a:p>
            <a:r>
              <a:rPr lang="en-GB" i="0" dirty="0" smtClean="0"/>
              <a:t>As Wikipedia puts it: </a:t>
            </a:r>
            <a:r>
              <a:rPr lang="en-GB" i="1" dirty="0" smtClean="0"/>
              <a:t>DBLP</a:t>
            </a:r>
            <a:r>
              <a:rPr lang="en-GB" dirty="0" smtClean="0"/>
              <a:t> originally stood for </a:t>
            </a:r>
            <a:r>
              <a:rPr lang="en-GB" i="1" dirty="0" err="1" smtClean="0"/>
              <a:t>DataBase</a:t>
            </a:r>
            <a:r>
              <a:rPr lang="en-GB" i="1" dirty="0" smtClean="0"/>
              <a:t> systems and Logic Programming</a:t>
            </a:r>
            <a:r>
              <a:rPr lang="en-GB" dirty="0" smtClean="0"/>
              <a:t>. As a </a:t>
            </a:r>
            <a:r>
              <a:rPr lang="en-GB" dirty="0" err="1" smtClean="0"/>
              <a:t>backronym</a:t>
            </a:r>
            <a:r>
              <a:rPr lang="en-GB" dirty="0" smtClean="0"/>
              <a:t>, it has been taken to stand for </a:t>
            </a:r>
            <a:r>
              <a:rPr lang="en-GB" i="1" dirty="0" smtClean="0"/>
              <a:t>Digital Bibliography &amp; Library Project</a:t>
            </a:r>
            <a:r>
              <a:rPr lang="en-GB" dirty="0" smtClean="0"/>
              <a:t>, however it is now preferred that the acronym be simply a name, hence the new title "The DBLP Computer Science Bibliography".</a:t>
            </a:r>
          </a:p>
          <a:p>
            <a:endParaRPr lang="en-GB" dirty="0" smtClean="0"/>
          </a:p>
          <a:p>
            <a:r>
              <a:rPr lang="en-GB" dirty="0" smtClean="0"/>
              <a:t>From</a:t>
            </a:r>
            <a:r>
              <a:rPr lang="en-GB" baseline="0" dirty="0" smtClean="0"/>
              <a:t> DBLP’s home page: </a:t>
            </a:r>
            <a:r>
              <a:rPr lang="en-GB" dirty="0" smtClean="0"/>
              <a:t>“This server provides bibliographic information on major </a:t>
            </a:r>
            <a:r>
              <a:rPr lang="en-GB" b="1" dirty="0" smtClean="0"/>
              <a:t>computer science journals and proceedings.</a:t>
            </a:r>
            <a:r>
              <a:rPr lang="en-GB" dirty="0" smtClean="0"/>
              <a:t>”</a:t>
            </a:r>
            <a:endParaRPr lang="en-GB" dirty="0"/>
          </a:p>
        </p:txBody>
      </p:sp>
      <p:sp>
        <p:nvSpPr>
          <p:cNvPr id="4" name="Slide Number Placeholder 3"/>
          <p:cNvSpPr>
            <a:spLocks noGrp="1"/>
          </p:cNvSpPr>
          <p:nvPr>
            <p:ph type="sldNum" sz="quarter" idx="10"/>
          </p:nvPr>
        </p:nvSpPr>
        <p:spPr/>
        <p:txBody>
          <a:bodyPr/>
          <a:lstStyle/>
          <a:p>
            <a:pPr>
              <a:defRPr/>
            </a:pPr>
            <a:fld id="{F93C73E4-A009-4C5D-B7A4-D3999E6C9FE0}" type="slidenum">
              <a:rPr lang="en-US" smtClean="0"/>
              <a:pPr>
                <a:defRPr/>
              </a:pPr>
              <a:t>12</a:t>
            </a:fld>
            <a:endParaRPr lang="en-US"/>
          </a:p>
        </p:txBody>
      </p:sp>
    </p:spTree>
    <p:extLst>
      <p:ext uri="{BB962C8B-B14F-4D97-AF65-F5344CB8AC3E}">
        <p14:creationId xmlns:p14="http://schemas.microsoft.com/office/powerpoint/2010/main" val="2329297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it was the internet that made the difference. Instead</a:t>
            </a:r>
            <a:r>
              <a:rPr lang="en-GB" baseline="0" dirty="0" smtClean="0"/>
              <a:t> of having to gain inter-institution access to a dedicated domain specific server, the internet made sharing data far easier.</a:t>
            </a:r>
          </a:p>
          <a:p>
            <a:endParaRPr lang="en-GB" baseline="0" dirty="0" smtClean="0"/>
          </a:p>
          <a:p>
            <a:r>
              <a:rPr lang="en-GB" baseline="0" dirty="0" smtClean="0"/>
              <a:t>Arguably the first bibliographic tool to exploit the internet was </a:t>
            </a:r>
            <a:r>
              <a:rPr lang="en-GB" baseline="0" dirty="0" err="1" smtClean="0"/>
              <a:t>CiteSeer</a:t>
            </a:r>
            <a:r>
              <a:rPr lang="en-GB" baseline="0" dirty="0" smtClean="0"/>
              <a:t>, back in 1998.</a:t>
            </a:r>
          </a:p>
          <a:p>
            <a:endParaRPr lang="en-GB" baseline="0" dirty="0" smtClean="0"/>
          </a:p>
          <a:p>
            <a:r>
              <a:rPr lang="en-GB" baseline="0" dirty="0" smtClean="0"/>
              <a:t>Aiming to cover all academic and scientific papers, it was generally taken up by computer and information scientists first because they already had made the move to computer based files and had their references formatted.</a:t>
            </a:r>
          </a:p>
          <a:p>
            <a:endParaRPr lang="en-GB" baseline="0" dirty="0" smtClean="0"/>
          </a:p>
          <a:p>
            <a:r>
              <a:rPr lang="en-GB" baseline="0" dirty="0" smtClean="0"/>
              <a:t>It was replaced in 2008 by </a:t>
            </a:r>
            <a:r>
              <a:rPr lang="en-GB" baseline="0" dirty="0" err="1" smtClean="0"/>
              <a:t>CiteSeerX</a:t>
            </a:r>
            <a:r>
              <a:rPr lang="en-GB" baseline="0" dirty="0" smtClean="0"/>
              <a:t> as the original architecture could not scale. As you can see it still exists, and has adopted a fashionable minimalist home page.</a:t>
            </a:r>
          </a:p>
          <a:p>
            <a:endParaRPr lang="en-GB" baseline="0" dirty="0" smtClean="0"/>
          </a:p>
        </p:txBody>
      </p:sp>
      <p:sp>
        <p:nvSpPr>
          <p:cNvPr id="4" name="Slide Number Placeholder 3"/>
          <p:cNvSpPr>
            <a:spLocks noGrp="1"/>
          </p:cNvSpPr>
          <p:nvPr>
            <p:ph type="sldNum" sz="quarter" idx="10"/>
          </p:nvPr>
        </p:nvSpPr>
        <p:spPr/>
        <p:txBody>
          <a:bodyPr/>
          <a:lstStyle/>
          <a:p>
            <a:pPr>
              <a:defRPr/>
            </a:pPr>
            <a:fld id="{F93C73E4-A009-4C5D-B7A4-D3999E6C9FE0}" type="slidenum">
              <a:rPr lang="en-US" smtClean="0"/>
              <a:pPr>
                <a:defRPr/>
              </a:pPr>
              <a:t>13</a:t>
            </a:fld>
            <a:endParaRPr lang="en-US"/>
          </a:p>
        </p:txBody>
      </p:sp>
    </p:spTree>
    <p:extLst>
      <p:ext uri="{BB962C8B-B14F-4D97-AF65-F5344CB8AC3E}">
        <p14:creationId xmlns:p14="http://schemas.microsoft.com/office/powerpoint/2010/main" val="2329297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Since then </a:t>
            </a:r>
            <a:r>
              <a:rPr lang="en-GB" dirty="0" err="1" smtClean="0"/>
              <a:t>CiteSeer</a:t>
            </a:r>
            <a:r>
              <a:rPr lang="en-GB" dirty="0" smtClean="0"/>
              <a:t> has inspired many similar services that have come and gone. Though two deserve a special mention: Microsoft</a:t>
            </a:r>
            <a:r>
              <a:rPr lang="en-GB" baseline="0" dirty="0" smtClean="0"/>
              <a:t> Academic Search (simply because it is MS and so has some traction) and Google Scholar. Note the fashionable minimalist home page, and that tag line </a:t>
            </a:r>
            <a:r>
              <a:rPr lang="en-GB" baseline="0" dirty="0" smtClean="0">
                <a:sym typeface="Wingdings"/>
              </a:rPr>
              <a:t>.</a:t>
            </a:r>
          </a:p>
          <a:p>
            <a:endParaRPr lang="en-GB" baseline="0" dirty="0" smtClean="0">
              <a:sym typeface="Wingdings"/>
            </a:endParaRPr>
          </a:p>
          <a:p>
            <a:r>
              <a:rPr lang="en-GB" baseline="0" dirty="0" smtClean="0">
                <a:sym typeface="Wingdings"/>
              </a:rPr>
              <a:t>But mention of Google Scholar has moved on from web 1.0, the simple enabling of passive access, and introduces web 2.0 to our story. See for example, ‘My Citations’ at the top of the screen.</a:t>
            </a:r>
          </a:p>
          <a:p>
            <a:endParaRPr lang="en-GB" baseline="0" dirty="0" smtClean="0"/>
          </a:p>
        </p:txBody>
      </p:sp>
      <p:sp>
        <p:nvSpPr>
          <p:cNvPr id="4" name="Slide Number Placeholder 3"/>
          <p:cNvSpPr>
            <a:spLocks noGrp="1"/>
          </p:cNvSpPr>
          <p:nvPr>
            <p:ph type="sldNum" sz="quarter" idx="10"/>
          </p:nvPr>
        </p:nvSpPr>
        <p:spPr/>
        <p:txBody>
          <a:bodyPr/>
          <a:lstStyle/>
          <a:p>
            <a:pPr>
              <a:defRPr/>
            </a:pPr>
            <a:fld id="{F93C73E4-A009-4C5D-B7A4-D3999E6C9FE0}" type="slidenum">
              <a:rPr lang="en-US" smtClean="0"/>
              <a:pPr>
                <a:defRPr/>
              </a:pPr>
              <a:t>14</a:t>
            </a:fld>
            <a:endParaRPr lang="en-US"/>
          </a:p>
        </p:txBody>
      </p:sp>
    </p:spTree>
    <p:extLst>
      <p:ext uri="{BB962C8B-B14F-4D97-AF65-F5344CB8AC3E}">
        <p14:creationId xmlns:p14="http://schemas.microsoft.com/office/powerpoint/2010/main" val="2329297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Alongside developments</a:t>
            </a:r>
            <a:r>
              <a:rPr lang="en-GB" baseline="0" dirty="0" smtClean="0"/>
              <a:t> on the ‘net, with the growing power of desktop PCs so the standalone bibliographic software tools became more sophisticated. Dominant in this market was EndNote eventually bough by </a:t>
            </a:r>
            <a:r>
              <a:rPr lang="en-GB" baseline="0" dirty="0" err="1" smtClean="0"/>
              <a:t>ThomsonReuters</a:t>
            </a:r>
            <a:r>
              <a:rPr lang="en-GB" baseline="0" dirty="0" smtClean="0"/>
              <a:t>.</a:t>
            </a:r>
          </a:p>
          <a:p>
            <a:endParaRPr lang="en-GB" baseline="0" dirty="0" smtClean="0"/>
          </a:p>
          <a:p>
            <a:r>
              <a:rPr lang="en-GB" baseline="0" dirty="0" smtClean="0"/>
              <a:t>Originally for the Mac, EndNote 2 it was available for Windows too.</a:t>
            </a:r>
          </a:p>
          <a:p>
            <a:endParaRPr lang="en-GB" baseline="0" dirty="0" smtClean="0"/>
          </a:p>
          <a:p>
            <a:r>
              <a:rPr lang="en-GB" baseline="0" dirty="0" smtClean="0"/>
              <a:t>EndNote is a sophisticated database system bringing to an individuals machine the sort of capabilities that previously needed a central server like </a:t>
            </a:r>
            <a:r>
              <a:rPr lang="en-GB" baseline="0" dirty="0" err="1" smtClean="0"/>
              <a:t>dblp</a:t>
            </a:r>
            <a:r>
              <a:rPr lang="en-GB" baseline="0" dirty="0" smtClean="0"/>
              <a:t> or </a:t>
            </a:r>
            <a:r>
              <a:rPr lang="en-GB" baseline="0" dirty="0" err="1" smtClean="0"/>
              <a:t>agris</a:t>
            </a:r>
            <a:r>
              <a:rPr lang="en-GB" baseline="0" dirty="0" smtClean="0"/>
              <a:t> to deliver. EndNote also exploited the local processing power to offer more features, more formats for export, PDF output, and ultimately to import PDFs too. The tools moved beyond references to storing the documents themselves.</a:t>
            </a:r>
          </a:p>
          <a:p>
            <a:endParaRPr lang="en-GB" baseline="0" dirty="0" smtClean="0"/>
          </a:p>
          <a:p>
            <a:r>
              <a:rPr lang="en-GB" baseline="0" dirty="0" smtClean="0"/>
              <a:t>And with this growing sophistication locally, and the need therefore to impose standards on how the data was structures – plain text strings were no longer good enough – so it was easier to exchange references</a:t>
            </a:r>
            <a:r>
              <a:rPr lang="en-GB" baseline="0" dirty="0" smtClean="0"/>
              <a:t>.</a:t>
            </a:r>
          </a:p>
          <a:p>
            <a:r>
              <a:rPr lang="en-GB" b="1" baseline="0" dirty="0" smtClean="0"/>
              <a:t>Important </a:t>
            </a:r>
            <a:r>
              <a:rPr lang="en-GB" baseline="0" dirty="0" smtClean="0"/>
              <a:t>– problems remain even with standards; a key issue in our domain is author names, which are often still captured as a text string. Name order as in Hungarian or Chinese can present a problem; titles such as van and von are problematic too; and then there’s the multiplicity of arranging names and initials that each ‘standard’ adopts and if a reference is passed from one system to another without knowing to which standard it is written…</a:t>
            </a:r>
            <a:endParaRPr lang="en-GB" baseline="0" dirty="0" smtClean="0"/>
          </a:p>
          <a:p>
            <a:endParaRPr lang="en-GB" baseline="0" dirty="0" smtClean="0"/>
          </a:p>
          <a:p>
            <a:r>
              <a:rPr lang="en-GB" baseline="0" dirty="0" smtClean="0"/>
              <a:t>Web 2.0 enabled that sharing. You can see that EndNote has taken up the concept of sharing with its tag line of ‘Collect. </a:t>
            </a:r>
            <a:r>
              <a:rPr lang="en-GB" i="1" baseline="0" dirty="0" smtClean="0"/>
              <a:t>Collaborate</a:t>
            </a:r>
            <a:r>
              <a:rPr lang="en-GB" baseline="0" dirty="0" smtClean="0"/>
              <a:t>. Create. From Anywhere.’ (my emphasis)</a:t>
            </a:r>
          </a:p>
          <a:p>
            <a:endParaRPr lang="en-GB" baseline="0" dirty="0" smtClean="0"/>
          </a:p>
          <a:p>
            <a:r>
              <a:rPr lang="en-GB" baseline="0" dirty="0" smtClean="0"/>
              <a:t>So we have more powerful local bibliographic management tools which were combined with more sophisticated web-based sharing tools to produce a new generation of bibliographic management tools.</a:t>
            </a:r>
          </a:p>
        </p:txBody>
      </p:sp>
      <p:sp>
        <p:nvSpPr>
          <p:cNvPr id="4" name="Slide Number Placeholder 3"/>
          <p:cNvSpPr>
            <a:spLocks noGrp="1"/>
          </p:cNvSpPr>
          <p:nvPr>
            <p:ph type="sldNum" sz="quarter" idx="10"/>
          </p:nvPr>
        </p:nvSpPr>
        <p:spPr/>
        <p:txBody>
          <a:bodyPr/>
          <a:lstStyle/>
          <a:p>
            <a:pPr>
              <a:defRPr/>
            </a:pPr>
            <a:fld id="{F93C73E4-A009-4C5D-B7A4-D3999E6C9FE0}" type="slidenum">
              <a:rPr lang="en-US" smtClean="0"/>
              <a:pPr>
                <a:defRPr/>
              </a:pPr>
              <a:t>15</a:t>
            </a:fld>
            <a:endParaRPr lang="en-US"/>
          </a:p>
        </p:txBody>
      </p:sp>
    </p:spTree>
    <p:extLst>
      <p:ext uri="{BB962C8B-B14F-4D97-AF65-F5344CB8AC3E}">
        <p14:creationId xmlns:p14="http://schemas.microsoft.com/office/powerpoint/2010/main" val="2329297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Coming from the desktop: Mendeley</a:t>
            </a:r>
          </a:p>
          <a:p>
            <a:endParaRPr lang="en-GB" dirty="0" smtClean="0"/>
          </a:p>
          <a:p>
            <a:r>
              <a:rPr lang="en-GB" dirty="0" smtClean="0"/>
              <a:t>Launched in 2008  by ex-researchers and based in London.</a:t>
            </a:r>
          </a:p>
          <a:p>
            <a:r>
              <a:rPr lang="en-GB" dirty="0" smtClean="0"/>
              <a:t>At</a:t>
            </a:r>
            <a:r>
              <a:rPr lang="en-GB" baseline="0" dirty="0" smtClean="0"/>
              <a:t> the same time as the very similar Papers was launched in Sweden. </a:t>
            </a:r>
          </a:p>
          <a:p>
            <a:r>
              <a:rPr lang="en-GB" baseline="0" dirty="0" smtClean="0"/>
              <a:t>Both provide good local tools but emphasise social networking.</a:t>
            </a:r>
          </a:p>
          <a:p>
            <a:endParaRPr lang="en-GB" baseline="0" dirty="0" smtClean="0"/>
          </a:p>
          <a:p>
            <a:r>
              <a:rPr lang="en-GB" dirty="0" smtClean="0"/>
              <a:t>Can see this in its wider scope</a:t>
            </a:r>
            <a:r>
              <a:rPr lang="en-GB" baseline="0" dirty="0" smtClean="0"/>
              <a:t> with the home page link to Facebook and the blog post and twitter feed cut off at the bottom of the screenshot.</a:t>
            </a:r>
          </a:p>
          <a:p>
            <a:r>
              <a:rPr lang="en-GB" baseline="0" dirty="0" smtClean="0"/>
              <a:t>Also uses latest ideas like dynamic feedback tab hiding on the left of the screen.</a:t>
            </a:r>
          </a:p>
          <a:p>
            <a:endParaRPr lang="en-GB" baseline="0" dirty="0" smtClean="0"/>
          </a:p>
          <a:p>
            <a:r>
              <a:rPr lang="en-GB" baseline="0" dirty="0" smtClean="0"/>
              <a:t>Note: </a:t>
            </a:r>
            <a:r>
              <a:rPr lang="en-GB" baseline="0" dirty="0" err="1" smtClean="0"/>
              <a:t>Mendeley’s</a:t>
            </a:r>
            <a:r>
              <a:rPr lang="en-GB" baseline="0" dirty="0" smtClean="0"/>
              <a:t> model explicitly wants source documents too, not just references. This ignores copyright issues totally.</a:t>
            </a:r>
          </a:p>
          <a:p>
            <a:r>
              <a:rPr lang="en-GB" baseline="0" dirty="0" smtClean="0"/>
              <a:t>It is one thing to have a copy of an article for your personal use, it is another to share it with others.</a:t>
            </a:r>
          </a:p>
          <a:p>
            <a:r>
              <a:rPr lang="en-GB" baseline="0" dirty="0" smtClean="0"/>
              <a:t>That, however, is the subject for another workshop.</a:t>
            </a:r>
          </a:p>
          <a:p>
            <a:endParaRPr lang="en-GB" baseline="0" dirty="0" smtClean="0"/>
          </a:p>
          <a:p>
            <a:r>
              <a:rPr lang="en-GB" baseline="0" dirty="0" smtClean="0"/>
              <a:t>Back to the main theme: social networking.</a:t>
            </a:r>
          </a:p>
          <a:p>
            <a:r>
              <a:rPr lang="en-GB" baseline="0" dirty="0" smtClean="0"/>
              <a:t>The tabs at the top include references (cheekily called Papers) and Groups. You can create and join like minded individuals to share references [and documents not withstanding copyright issues].</a:t>
            </a:r>
          </a:p>
          <a:p>
            <a:endParaRPr lang="en-GB" baseline="0" dirty="0" smtClean="0"/>
          </a:p>
          <a:p>
            <a:r>
              <a:rPr lang="en-GB" baseline="0" dirty="0" smtClean="0"/>
              <a:t>Next slide for Groups.</a:t>
            </a:r>
            <a:endParaRPr lang="en-GB" dirty="0" smtClean="0"/>
          </a:p>
        </p:txBody>
      </p:sp>
      <p:sp>
        <p:nvSpPr>
          <p:cNvPr id="4" name="Slide Number Placeholder 3"/>
          <p:cNvSpPr>
            <a:spLocks noGrp="1"/>
          </p:cNvSpPr>
          <p:nvPr>
            <p:ph type="sldNum" sz="quarter" idx="10"/>
          </p:nvPr>
        </p:nvSpPr>
        <p:spPr/>
        <p:txBody>
          <a:bodyPr/>
          <a:lstStyle/>
          <a:p>
            <a:pPr>
              <a:defRPr/>
            </a:pPr>
            <a:fld id="{F93C73E4-A009-4C5D-B7A4-D3999E6C9FE0}" type="slidenum">
              <a:rPr lang="en-US" smtClean="0"/>
              <a:pPr>
                <a:defRPr/>
              </a:pPr>
              <a:t>16</a:t>
            </a:fld>
            <a:endParaRPr lang="en-US"/>
          </a:p>
        </p:txBody>
      </p:sp>
    </p:spTree>
    <p:extLst>
      <p:ext uri="{BB962C8B-B14F-4D97-AF65-F5344CB8AC3E}">
        <p14:creationId xmlns:p14="http://schemas.microsoft.com/office/powerpoint/2010/main" val="2329297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83,281 public groups</a:t>
            </a:r>
          </a:p>
          <a:p>
            <a:endParaRPr lang="en-GB" dirty="0" smtClean="0"/>
          </a:p>
          <a:p>
            <a:r>
              <a:rPr lang="en-GB" dirty="0" smtClean="0"/>
              <a:t>Invite people to join, they can join, it’s all very similar to any social network site you are already familiar with.</a:t>
            </a:r>
          </a:p>
          <a:p>
            <a:endParaRPr lang="en-GB" dirty="0" smtClean="0"/>
          </a:p>
          <a:p>
            <a:r>
              <a:rPr lang="en-GB" dirty="0" smtClean="0"/>
              <a:t>Entries can be tagged, it’s a folksonomy</a:t>
            </a:r>
            <a:r>
              <a:rPr lang="en-GB" baseline="0" dirty="0" smtClean="0"/>
              <a:t>, to aid searching. Just as photo sharing web sites pioneered to a wider audience.</a:t>
            </a:r>
          </a:p>
          <a:p>
            <a:endParaRPr lang="en-GB" baseline="0" dirty="0" smtClean="0"/>
          </a:p>
          <a:p>
            <a:r>
              <a:rPr lang="en-GB" baseline="0" dirty="0" smtClean="0"/>
              <a:t>And so on…</a:t>
            </a:r>
          </a:p>
          <a:p>
            <a:endParaRPr lang="en-GB" baseline="0" dirty="0" smtClean="0"/>
          </a:p>
          <a:p>
            <a:r>
              <a:rPr lang="en-GB" dirty="0" smtClean="0"/>
              <a:t>We were always very reticent about Mendeley, as noted in our paper setting</a:t>
            </a:r>
            <a:r>
              <a:rPr lang="en-GB" baseline="0" dirty="0" smtClean="0"/>
              <a:t> out a vision for bibliography of life, for we thought that </a:t>
            </a:r>
            <a:r>
              <a:rPr lang="en-GB" baseline="0" dirty="0" err="1" smtClean="0"/>
              <a:t>Mendeley’s</a:t>
            </a:r>
            <a:r>
              <a:rPr lang="en-GB" baseline="0" dirty="0" smtClean="0"/>
              <a:t> business plan was to be bought once it had enough content. Earlier this year it </a:t>
            </a:r>
            <a:r>
              <a:rPr lang="en-GB" dirty="0" smtClean="0"/>
              <a:t>was bought by Elsevier  - rival to EndNote’s owners!</a:t>
            </a:r>
          </a:p>
          <a:p>
            <a:endParaRPr lang="en-GB" dirty="0" smtClean="0"/>
          </a:p>
          <a:p>
            <a:r>
              <a:rPr lang="en-GB" baseline="0" dirty="0" smtClean="0"/>
              <a:t>Also getting data out of it has always been slightly awkward; as shown by the </a:t>
            </a:r>
            <a:r>
              <a:rPr lang="en-GB" baseline="0" dirty="0" err="1" smtClean="0"/>
              <a:t>mendeley</a:t>
            </a:r>
            <a:r>
              <a:rPr lang="en-GB" baseline="0" dirty="0" smtClean="0"/>
              <a:t>-developers list which is arguably too active for a stable product. </a:t>
            </a:r>
            <a:r>
              <a:rPr lang="en-GB" dirty="0" smtClean="0"/>
              <a:t/>
            </a:r>
            <a:br>
              <a:rPr lang="en-GB" dirty="0" smtClean="0"/>
            </a:br>
            <a:endParaRPr lang="en-GB" dirty="0" smtClean="0"/>
          </a:p>
        </p:txBody>
      </p:sp>
      <p:sp>
        <p:nvSpPr>
          <p:cNvPr id="4" name="Slide Number Placeholder 3"/>
          <p:cNvSpPr>
            <a:spLocks noGrp="1"/>
          </p:cNvSpPr>
          <p:nvPr>
            <p:ph type="sldNum" sz="quarter" idx="10"/>
          </p:nvPr>
        </p:nvSpPr>
        <p:spPr/>
        <p:txBody>
          <a:bodyPr/>
          <a:lstStyle/>
          <a:p>
            <a:pPr>
              <a:defRPr/>
            </a:pPr>
            <a:fld id="{F93C73E4-A009-4C5D-B7A4-D3999E6C9FE0}" type="slidenum">
              <a:rPr lang="en-US" smtClean="0"/>
              <a:pPr>
                <a:defRPr/>
              </a:pPr>
              <a:t>17</a:t>
            </a:fld>
            <a:endParaRPr lang="en-US"/>
          </a:p>
        </p:txBody>
      </p:sp>
    </p:spTree>
    <p:extLst>
      <p:ext uri="{BB962C8B-B14F-4D97-AF65-F5344CB8AC3E}">
        <p14:creationId xmlns:p14="http://schemas.microsoft.com/office/powerpoint/2010/main" val="2329297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there were many rivals, chief among them and very popular</a:t>
            </a:r>
            <a:r>
              <a:rPr lang="en-GB" baseline="0" dirty="0" smtClean="0"/>
              <a:t> with humanities and social science researchers is </a:t>
            </a:r>
            <a:r>
              <a:rPr lang="en-GB" dirty="0" err="1" smtClean="0"/>
              <a:t>Zotero</a:t>
            </a:r>
            <a:r>
              <a:rPr lang="en-GB" dirty="0" smtClean="0"/>
              <a:t>.</a:t>
            </a:r>
            <a:endParaRPr lang="en-GB" dirty="0" smtClean="0"/>
          </a:p>
          <a:p>
            <a:endParaRPr lang="en-GB" dirty="0" smtClean="0"/>
          </a:p>
          <a:p>
            <a:r>
              <a:rPr lang="en-GB" dirty="0" smtClean="0"/>
              <a:t>Started off as a browser extension; shows you how much web browsers</a:t>
            </a:r>
            <a:r>
              <a:rPr lang="en-GB" baseline="0" dirty="0" smtClean="0"/>
              <a:t> have come that they can run a local application within the browser with an SQL database built in.</a:t>
            </a:r>
          </a:p>
          <a:p>
            <a:endParaRPr lang="en-GB" baseline="0" dirty="0" smtClean="0"/>
          </a:p>
          <a:p>
            <a:r>
              <a:rPr lang="en-GB" baseline="0" dirty="0" smtClean="0"/>
              <a:t>Now available as a desktop application too.</a:t>
            </a:r>
          </a:p>
          <a:p>
            <a:endParaRPr lang="en-GB" baseline="0" dirty="0" smtClean="0"/>
          </a:p>
          <a:p>
            <a:r>
              <a:rPr lang="en-GB" baseline="0" dirty="0" smtClean="0"/>
              <a:t>Offers support for sharing online, with groups just like Mendeley and so on.</a:t>
            </a:r>
          </a:p>
          <a:p>
            <a:r>
              <a:rPr lang="en-GB" baseline="0" dirty="0" smtClean="0"/>
              <a:t>Functionality similar too, for example, can tag references.</a:t>
            </a:r>
          </a:p>
          <a:p>
            <a:endParaRPr lang="en-GB"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Similarly see Facebook and twitter links, is also an RSS feed just off screen.</a:t>
            </a:r>
            <a:endParaRPr lang="en-GB" baseline="0" dirty="0" smtClean="0"/>
          </a:p>
          <a:p>
            <a:endParaRPr lang="en-GB" baseline="0" dirty="0" smtClean="0"/>
          </a:p>
          <a:p>
            <a:r>
              <a:rPr lang="en-GB" baseline="0" dirty="0" smtClean="0"/>
              <a:t>Is a general convergence of technologies whether from the desktop or the ‘net; and all make use of social networking.</a:t>
            </a:r>
          </a:p>
          <a:p>
            <a:endParaRPr lang="en-GB" baseline="0" dirty="0" smtClean="0"/>
          </a:p>
          <a:p>
            <a:r>
              <a:rPr lang="en-GB" baseline="0" dirty="0" smtClean="0"/>
              <a:t>See now social networking sites are moving in to this arena too: LinkedIn and </a:t>
            </a:r>
            <a:r>
              <a:rPr lang="en-GB" baseline="0" dirty="0" err="1" smtClean="0"/>
              <a:t>ResearchGate</a:t>
            </a:r>
            <a:r>
              <a:rPr lang="en-GB" baseline="0" dirty="0" smtClean="0"/>
              <a:t>, can add publications which can then be accessed as references, or indeed just add the references without the papers.</a:t>
            </a:r>
          </a:p>
          <a:p>
            <a:endParaRPr lang="en-GB" baseline="0" dirty="0" smtClean="0"/>
          </a:p>
        </p:txBody>
      </p:sp>
      <p:sp>
        <p:nvSpPr>
          <p:cNvPr id="4" name="Slide Number Placeholder 3"/>
          <p:cNvSpPr>
            <a:spLocks noGrp="1"/>
          </p:cNvSpPr>
          <p:nvPr>
            <p:ph type="sldNum" sz="quarter" idx="10"/>
          </p:nvPr>
        </p:nvSpPr>
        <p:spPr/>
        <p:txBody>
          <a:bodyPr/>
          <a:lstStyle/>
          <a:p>
            <a:pPr>
              <a:defRPr/>
            </a:pPr>
            <a:fld id="{F93C73E4-A009-4C5D-B7A4-D3999E6C9FE0}" type="slidenum">
              <a:rPr lang="en-US" smtClean="0"/>
              <a:pPr>
                <a:defRPr/>
              </a:pPr>
              <a:t>18</a:t>
            </a:fld>
            <a:endParaRPr lang="en-US"/>
          </a:p>
        </p:txBody>
      </p:sp>
    </p:spTree>
    <p:extLst>
      <p:ext uri="{BB962C8B-B14F-4D97-AF65-F5344CB8AC3E}">
        <p14:creationId xmlns:p14="http://schemas.microsoft.com/office/powerpoint/2010/main" val="2329297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Domain specific initiatives continued;</a:t>
            </a:r>
            <a:r>
              <a:rPr lang="en-GB" baseline="0" dirty="0" smtClean="0"/>
              <a:t> as special interest/research groups crafted their own website and included their own bibliography section. The most significant initiative relevant to our story is the Biodiversity Heritage Library to collect scans of legacy literature.</a:t>
            </a:r>
          </a:p>
          <a:p>
            <a:endParaRPr lang="en-GB" baseline="0" dirty="0" smtClean="0"/>
          </a:p>
          <a:p>
            <a:r>
              <a:rPr lang="en-GB" baseline="0" dirty="0" smtClean="0"/>
              <a:t>Unfortunately, to keep its costs down and thereby maximise the number of volumes that could be scanned, indexing of the contents is minimal. In other words at a volume  rather than article level.</a:t>
            </a:r>
          </a:p>
          <a:p>
            <a:endParaRPr lang="en-GB" baseline="0" dirty="0" smtClean="0"/>
          </a:p>
          <a:p>
            <a:r>
              <a:rPr lang="en-GB" baseline="0" dirty="0" smtClean="0"/>
              <a:t>This led to the side along project CiteBank to index BGHL’s contents.</a:t>
            </a:r>
          </a:p>
          <a:p>
            <a:r>
              <a:rPr lang="en-GB" baseline="0" dirty="0" smtClean="0"/>
              <a:t>While in Glasgow, Rod Page created BioStor to achieve the same end.</a:t>
            </a:r>
          </a:p>
          <a:p>
            <a:endParaRPr lang="en-GB" baseline="0" dirty="0" smtClean="0"/>
          </a:p>
          <a:p>
            <a:r>
              <a:rPr lang="en-GB" baseline="0" dirty="0" smtClean="0"/>
              <a:t>This is a major task because in dealing with scans we now have to work with dirty data; text that might not accurately </a:t>
            </a:r>
          </a:p>
          <a:p>
            <a:endParaRPr lang="en-GB" baseline="0" dirty="0" smtClean="0"/>
          </a:p>
          <a:p>
            <a:r>
              <a:rPr lang="en-GB" baseline="0" dirty="0" smtClean="0"/>
              <a:t>This left a gap:</a:t>
            </a:r>
          </a:p>
          <a:p>
            <a:pPr marL="228600" indent="-228600">
              <a:buFont typeface="+mj-lt"/>
              <a:buAutoNum type="arabicPeriod"/>
            </a:pPr>
            <a:r>
              <a:rPr lang="en-GB" baseline="0" dirty="0" smtClean="0"/>
              <a:t>Search tools; there was no comprehensive bringing together of all domain sources – and each speciality had its own data base of resources.  Though Google Scholar and the rest are very good, none access researchers’ private bibliographic collections for example.</a:t>
            </a:r>
          </a:p>
          <a:p>
            <a:pPr marL="228600" indent="-228600">
              <a:buFont typeface="+mj-lt"/>
              <a:buAutoNum type="arabicPeriod"/>
            </a:pPr>
            <a:r>
              <a:rPr lang="en-GB" baseline="0" dirty="0" smtClean="0"/>
              <a:t>Reference managers – there are too many; and individual researchers have preferences for using one or another that might have nothing to do with their support of reference exchange.</a:t>
            </a:r>
          </a:p>
          <a:p>
            <a:pPr marL="228600" indent="-228600">
              <a:buFont typeface="+mj-lt"/>
              <a:buAutoNum type="arabicPeriod"/>
            </a:pPr>
            <a:r>
              <a:rPr lang="en-GB" baseline="0" dirty="0" smtClean="0"/>
              <a:t>Social networks – again there are too many, how do we choose which to use; and which will be there for the future? </a:t>
            </a:r>
            <a:r>
              <a:rPr lang="en-GB" baseline="0" dirty="0" err="1" smtClean="0"/>
              <a:t>Bebo</a:t>
            </a:r>
            <a:r>
              <a:rPr lang="en-GB" baseline="0" dirty="0" smtClean="0"/>
              <a:t> anyone?</a:t>
            </a:r>
          </a:p>
          <a:p>
            <a:pPr marL="228600" indent="-228600">
              <a:buFont typeface="+mj-lt"/>
              <a:buAutoNum type="arabicPeriod"/>
            </a:pPr>
            <a:endParaRPr lang="en-GB" baseline="0" dirty="0" smtClean="0"/>
          </a:p>
          <a:p>
            <a:pPr marL="0" indent="0">
              <a:buFont typeface="+mj-lt"/>
              <a:buNone/>
            </a:pPr>
            <a:r>
              <a:rPr lang="en-GB" baseline="0" dirty="0" smtClean="0"/>
              <a:t>Add to this the wider unanswered issues in bibliography management such as author names and our problem with handling dirty data and where does that leave us?</a:t>
            </a:r>
            <a:endParaRPr lang="en-GB" dirty="0" smtClean="0"/>
          </a:p>
        </p:txBody>
      </p:sp>
      <p:sp>
        <p:nvSpPr>
          <p:cNvPr id="4" name="Slide Number Placeholder 3"/>
          <p:cNvSpPr>
            <a:spLocks noGrp="1"/>
          </p:cNvSpPr>
          <p:nvPr>
            <p:ph type="sldNum" sz="quarter" idx="10"/>
          </p:nvPr>
        </p:nvSpPr>
        <p:spPr/>
        <p:txBody>
          <a:bodyPr/>
          <a:lstStyle/>
          <a:p>
            <a:pPr>
              <a:defRPr/>
            </a:pPr>
            <a:fld id="{F93C73E4-A009-4C5D-B7A4-D3999E6C9FE0}" type="slidenum">
              <a:rPr lang="en-US" smtClean="0"/>
              <a:pPr>
                <a:defRPr/>
              </a:pPr>
              <a:t>19</a:t>
            </a:fld>
            <a:endParaRPr lang="en-US"/>
          </a:p>
        </p:txBody>
      </p:sp>
    </p:spTree>
    <p:extLst>
      <p:ext uri="{BB962C8B-B14F-4D97-AF65-F5344CB8AC3E}">
        <p14:creationId xmlns:p14="http://schemas.microsoft.com/office/powerpoint/2010/main" val="2329297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MS PGothic" pitchFamily="34" charset="-128"/>
              </a:defRPr>
            </a:lvl1pPr>
            <a:lvl2pPr marL="785001" indent="-301923">
              <a:defRPr sz="2500">
                <a:solidFill>
                  <a:schemeClr val="tx1"/>
                </a:solidFill>
                <a:latin typeface="Arial" charset="0"/>
                <a:ea typeface="MS PGothic" pitchFamily="34" charset="-128"/>
              </a:defRPr>
            </a:lvl2pPr>
            <a:lvl3pPr marL="1207694" indent="-241539">
              <a:defRPr sz="2500">
                <a:solidFill>
                  <a:schemeClr val="tx1"/>
                </a:solidFill>
                <a:latin typeface="Arial" charset="0"/>
                <a:ea typeface="MS PGothic" pitchFamily="34" charset="-128"/>
              </a:defRPr>
            </a:lvl3pPr>
            <a:lvl4pPr marL="1690771" indent="-241539">
              <a:defRPr sz="2500">
                <a:solidFill>
                  <a:schemeClr val="tx1"/>
                </a:solidFill>
                <a:latin typeface="Arial" charset="0"/>
                <a:ea typeface="MS PGothic" pitchFamily="34" charset="-128"/>
              </a:defRPr>
            </a:lvl4pPr>
            <a:lvl5pPr marL="2173849" indent="-241539">
              <a:defRPr sz="2500">
                <a:solidFill>
                  <a:schemeClr val="tx1"/>
                </a:solidFill>
                <a:latin typeface="Arial" charset="0"/>
                <a:ea typeface="MS PGothic" pitchFamily="34" charset="-128"/>
              </a:defRPr>
            </a:lvl5pPr>
            <a:lvl6pPr marL="2656926" indent="-241539" eaLnBrk="0" fontAlgn="base" hangingPunct="0">
              <a:spcBef>
                <a:spcPct val="0"/>
              </a:spcBef>
              <a:spcAft>
                <a:spcPct val="0"/>
              </a:spcAft>
              <a:defRPr sz="2500">
                <a:solidFill>
                  <a:schemeClr val="tx1"/>
                </a:solidFill>
                <a:latin typeface="Arial" charset="0"/>
                <a:ea typeface="MS PGothic" pitchFamily="34" charset="-128"/>
              </a:defRPr>
            </a:lvl6pPr>
            <a:lvl7pPr marL="3140004" indent="-241539" eaLnBrk="0" fontAlgn="base" hangingPunct="0">
              <a:spcBef>
                <a:spcPct val="0"/>
              </a:spcBef>
              <a:spcAft>
                <a:spcPct val="0"/>
              </a:spcAft>
              <a:defRPr sz="2500">
                <a:solidFill>
                  <a:schemeClr val="tx1"/>
                </a:solidFill>
                <a:latin typeface="Arial" charset="0"/>
                <a:ea typeface="MS PGothic" pitchFamily="34" charset="-128"/>
              </a:defRPr>
            </a:lvl7pPr>
            <a:lvl8pPr marL="3623081" indent="-241539" eaLnBrk="0" fontAlgn="base" hangingPunct="0">
              <a:spcBef>
                <a:spcPct val="0"/>
              </a:spcBef>
              <a:spcAft>
                <a:spcPct val="0"/>
              </a:spcAft>
              <a:defRPr sz="2500">
                <a:solidFill>
                  <a:schemeClr val="tx1"/>
                </a:solidFill>
                <a:latin typeface="Arial" charset="0"/>
                <a:ea typeface="MS PGothic" pitchFamily="34" charset="-128"/>
              </a:defRPr>
            </a:lvl8pPr>
            <a:lvl9pPr marL="4106159" indent="-241539" eaLnBrk="0" fontAlgn="base" hangingPunct="0">
              <a:spcBef>
                <a:spcPct val="0"/>
              </a:spcBef>
              <a:spcAft>
                <a:spcPct val="0"/>
              </a:spcAft>
              <a:defRPr sz="2500">
                <a:solidFill>
                  <a:schemeClr val="tx1"/>
                </a:solidFill>
                <a:latin typeface="Arial" charset="0"/>
                <a:ea typeface="MS PGothic" pitchFamily="34" charset="-128"/>
              </a:defRPr>
            </a:lvl9pPr>
          </a:lstStyle>
          <a:p>
            <a:fld id="{048CA907-DD48-4347-84B1-3BD36990FEB9}" type="slidenum">
              <a:rPr lang="en-US" sz="1300"/>
              <a:pPr/>
              <a:t>2</a:t>
            </a:fld>
            <a:endParaRPr lang="en-US" sz="13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bg-BG"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MS PGothic" pitchFamily="34" charset="-128"/>
              </a:defRPr>
            </a:lvl1pPr>
            <a:lvl2pPr marL="785001" indent="-301923">
              <a:defRPr sz="2500">
                <a:solidFill>
                  <a:schemeClr val="tx1"/>
                </a:solidFill>
                <a:latin typeface="Arial" charset="0"/>
                <a:ea typeface="MS PGothic" pitchFamily="34" charset="-128"/>
              </a:defRPr>
            </a:lvl2pPr>
            <a:lvl3pPr marL="1207694" indent="-241539">
              <a:defRPr sz="2500">
                <a:solidFill>
                  <a:schemeClr val="tx1"/>
                </a:solidFill>
                <a:latin typeface="Arial" charset="0"/>
                <a:ea typeface="MS PGothic" pitchFamily="34" charset="-128"/>
              </a:defRPr>
            </a:lvl3pPr>
            <a:lvl4pPr marL="1690771" indent="-241539">
              <a:defRPr sz="2500">
                <a:solidFill>
                  <a:schemeClr val="tx1"/>
                </a:solidFill>
                <a:latin typeface="Arial" charset="0"/>
                <a:ea typeface="MS PGothic" pitchFamily="34" charset="-128"/>
              </a:defRPr>
            </a:lvl4pPr>
            <a:lvl5pPr marL="2173849" indent="-241539">
              <a:defRPr sz="2500">
                <a:solidFill>
                  <a:schemeClr val="tx1"/>
                </a:solidFill>
                <a:latin typeface="Arial" charset="0"/>
                <a:ea typeface="MS PGothic" pitchFamily="34" charset="-128"/>
              </a:defRPr>
            </a:lvl5pPr>
            <a:lvl6pPr marL="2656926" indent="-241539" eaLnBrk="0" fontAlgn="base" hangingPunct="0">
              <a:spcBef>
                <a:spcPct val="0"/>
              </a:spcBef>
              <a:spcAft>
                <a:spcPct val="0"/>
              </a:spcAft>
              <a:defRPr sz="2500">
                <a:solidFill>
                  <a:schemeClr val="tx1"/>
                </a:solidFill>
                <a:latin typeface="Arial" charset="0"/>
                <a:ea typeface="MS PGothic" pitchFamily="34" charset="-128"/>
              </a:defRPr>
            </a:lvl6pPr>
            <a:lvl7pPr marL="3140004" indent="-241539" eaLnBrk="0" fontAlgn="base" hangingPunct="0">
              <a:spcBef>
                <a:spcPct val="0"/>
              </a:spcBef>
              <a:spcAft>
                <a:spcPct val="0"/>
              </a:spcAft>
              <a:defRPr sz="2500">
                <a:solidFill>
                  <a:schemeClr val="tx1"/>
                </a:solidFill>
                <a:latin typeface="Arial" charset="0"/>
                <a:ea typeface="MS PGothic" pitchFamily="34" charset="-128"/>
              </a:defRPr>
            </a:lvl7pPr>
            <a:lvl8pPr marL="3623081" indent="-241539" eaLnBrk="0" fontAlgn="base" hangingPunct="0">
              <a:spcBef>
                <a:spcPct val="0"/>
              </a:spcBef>
              <a:spcAft>
                <a:spcPct val="0"/>
              </a:spcAft>
              <a:defRPr sz="2500">
                <a:solidFill>
                  <a:schemeClr val="tx1"/>
                </a:solidFill>
                <a:latin typeface="Arial" charset="0"/>
                <a:ea typeface="MS PGothic" pitchFamily="34" charset="-128"/>
              </a:defRPr>
            </a:lvl8pPr>
            <a:lvl9pPr marL="4106159" indent="-241539" eaLnBrk="0" fontAlgn="base" hangingPunct="0">
              <a:spcBef>
                <a:spcPct val="0"/>
              </a:spcBef>
              <a:spcAft>
                <a:spcPct val="0"/>
              </a:spcAft>
              <a:defRPr sz="2500">
                <a:solidFill>
                  <a:schemeClr val="tx1"/>
                </a:solidFill>
                <a:latin typeface="Arial" charset="0"/>
                <a:ea typeface="MS PGothic" pitchFamily="34" charset="-128"/>
              </a:defRPr>
            </a:lvl9pPr>
          </a:lstStyle>
          <a:p>
            <a:fld id="{048CA907-DD48-4347-84B1-3BD36990FEB9}" type="slidenum">
              <a:rPr lang="en-US" sz="1300"/>
              <a:pPr/>
              <a:t>20</a:t>
            </a:fld>
            <a:endParaRPr lang="en-US" sz="13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mj-lt"/>
              <a:buNone/>
            </a:pPr>
            <a:r>
              <a:rPr lang="en-GB" baseline="0" dirty="0" smtClean="0"/>
              <a:t>Actually it leaves us listening to Dave Roberts from the </a:t>
            </a:r>
            <a:r>
              <a:rPr lang="en-GB" baseline="0" smtClean="0"/>
              <a:t>NHM setting </a:t>
            </a:r>
            <a:r>
              <a:rPr lang="en-GB" baseline="0" dirty="0" smtClean="0"/>
              <a:t>out the vision for a </a:t>
            </a:r>
            <a:r>
              <a:rPr lang="en-GB" i="1" baseline="0" dirty="0" smtClean="0"/>
              <a:t>bibliography of life</a:t>
            </a:r>
            <a:r>
              <a:rPr lang="en-GB" i="0" baseline="0" dirty="0" smtClean="0"/>
              <a:t>: </a:t>
            </a:r>
            <a:r>
              <a:rPr lang="en-GB" sz="9600" i="0" dirty="0" smtClean="0">
                <a:solidFill>
                  <a:schemeClr val="tx2"/>
                </a:solidFill>
              </a:rPr>
              <a:t>a freely accessible bibliography of every taxonomic paper </a:t>
            </a:r>
            <a:r>
              <a:rPr lang="en-GB" sz="9600" i="0" smtClean="0">
                <a:solidFill>
                  <a:schemeClr val="tx2"/>
                </a:solidFill>
              </a:rPr>
              <a:t>ever published.</a:t>
            </a:r>
            <a:endParaRPr lang="en-GB" i="0" baseline="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MS PGothic" pitchFamily="34" charset="-128"/>
              </a:defRPr>
            </a:lvl1pPr>
            <a:lvl2pPr marL="785001" indent="-301923">
              <a:defRPr sz="2500">
                <a:solidFill>
                  <a:schemeClr val="tx1"/>
                </a:solidFill>
                <a:latin typeface="Arial" charset="0"/>
                <a:ea typeface="MS PGothic" pitchFamily="34" charset="-128"/>
              </a:defRPr>
            </a:lvl2pPr>
            <a:lvl3pPr marL="1207694" indent="-241539">
              <a:defRPr sz="2500">
                <a:solidFill>
                  <a:schemeClr val="tx1"/>
                </a:solidFill>
                <a:latin typeface="Arial" charset="0"/>
                <a:ea typeface="MS PGothic" pitchFamily="34" charset="-128"/>
              </a:defRPr>
            </a:lvl3pPr>
            <a:lvl4pPr marL="1690771" indent="-241539">
              <a:defRPr sz="2500">
                <a:solidFill>
                  <a:schemeClr val="tx1"/>
                </a:solidFill>
                <a:latin typeface="Arial" charset="0"/>
                <a:ea typeface="MS PGothic" pitchFamily="34" charset="-128"/>
              </a:defRPr>
            </a:lvl4pPr>
            <a:lvl5pPr marL="2173849" indent="-241539">
              <a:defRPr sz="2500">
                <a:solidFill>
                  <a:schemeClr val="tx1"/>
                </a:solidFill>
                <a:latin typeface="Arial" charset="0"/>
                <a:ea typeface="MS PGothic" pitchFamily="34" charset="-128"/>
              </a:defRPr>
            </a:lvl5pPr>
            <a:lvl6pPr marL="2656926" indent="-241539" eaLnBrk="0" fontAlgn="base" hangingPunct="0">
              <a:spcBef>
                <a:spcPct val="0"/>
              </a:spcBef>
              <a:spcAft>
                <a:spcPct val="0"/>
              </a:spcAft>
              <a:defRPr sz="2500">
                <a:solidFill>
                  <a:schemeClr val="tx1"/>
                </a:solidFill>
                <a:latin typeface="Arial" charset="0"/>
                <a:ea typeface="MS PGothic" pitchFamily="34" charset="-128"/>
              </a:defRPr>
            </a:lvl6pPr>
            <a:lvl7pPr marL="3140004" indent="-241539" eaLnBrk="0" fontAlgn="base" hangingPunct="0">
              <a:spcBef>
                <a:spcPct val="0"/>
              </a:spcBef>
              <a:spcAft>
                <a:spcPct val="0"/>
              </a:spcAft>
              <a:defRPr sz="2500">
                <a:solidFill>
                  <a:schemeClr val="tx1"/>
                </a:solidFill>
                <a:latin typeface="Arial" charset="0"/>
                <a:ea typeface="MS PGothic" pitchFamily="34" charset="-128"/>
              </a:defRPr>
            </a:lvl7pPr>
            <a:lvl8pPr marL="3623081" indent="-241539" eaLnBrk="0" fontAlgn="base" hangingPunct="0">
              <a:spcBef>
                <a:spcPct val="0"/>
              </a:spcBef>
              <a:spcAft>
                <a:spcPct val="0"/>
              </a:spcAft>
              <a:defRPr sz="2500">
                <a:solidFill>
                  <a:schemeClr val="tx1"/>
                </a:solidFill>
                <a:latin typeface="Arial" charset="0"/>
                <a:ea typeface="MS PGothic" pitchFamily="34" charset="-128"/>
              </a:defRPr>
            </a:lvl8pPr>
            <a:lvl9pPr marL="4106159" indent="-241539" eaLnBrk="0" fontAlgn="base" hangingPunct="0">
              <a:spcBef>
                <a:spcPct val="0"/>
              </a:spcBef>
              <a:spcAft>
                <a:spcPct val="0"/>
              </a:spcAft>
              <a:defRPr sz="2500">
                <a:solidFill>
                  <a:schemeClr val="tx1"/>
                </a:solidFill>
                <a:latin typeface="Arial" charset="0"/>
                <a:ea typeface="MS PGothic" pitchFamily="34" charset="-128"/>
              </a:defRPr>
            </a:lvl9pPr>
          </a:lstStyle>
          <a:p>
            <a:fld id="{048CA907-DD48-4347-84B1-3BD36990FEB9}" type="slidenum">
              <a:rPr lang="en-US" sz="1300"/>
              <a:pPr/>
              <a:t>3</a:t>
            </a:fld>
            <a:endParaRPr lang="en-US" sz="13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bg-BG"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MS PGothic" pitchFamily="34" charset="-128"/>
              </a:defRPr>
            </a:lvl1pPr>
            <a:lvl2pPr marL="785001" indent="-301923">
              <a:defRPr sz="2500">
                <a:solidFill>
                  <a:schemeClr val="tx1"/>
                </a:solidFill>
                <a:latin typeface="Arial" charset="0"/>
                <a:ea typeface="MS PGothic" pitchFamily="34" charset="-128"/>
              </a:defRPr>
            </a:lvl2pPr>
            <a:lvl3pPr marL="1207694" indent="-241539">
              <a:defRPr sz="2500">
                <a:solidFill>
                  <a:schemeClr val="tx1"/>
                </a:solidFill>
                <a:latin typeface="Arial" charset="0"/>
                <a:ea typeface="MS PGothic" pitchFamily="34" charset="-128"/>
              </a:defRPr>
            </a:lvl3pPr>
            <a:lvl4pPr marL="1690771" indent="-241539">
              <a:defRPr sz="2500">
                <a:solidFill>
                  <a:schemeClr val="tx1"/>
                </a:solidFill>
                <a:latin typeface="Arial" charset="0"/>
                <a:ea typeface="MS PGothic" pitchFamily="34" charset="-128"/>
              </a:defRPr>
            </a:lvl4pPr>
            <a:lvl5pPr marL="2173849" indent="-241539">
              <a:defRPr sz="2500">
                <a:solidFill>
                  <a:schemeClr val="tx1"/>
                </a:solidFill>
                <a:latin typeface="Arial" charset="0"/>
                <a:ea typeface="MS PGothic" pitchFamily="34" charset="-128"/>
              </a:defRPr>
            </a:lvl5pPr>
            <a:lvl6pPr marL="2656926" indent="-241539" eaLnBrk="0" fontAlgn="base" hangingPunct="0">
              <a:spcBef>
                <a:spcPct val="0"/>
              </a:spcBef>
              <a:spcAft>
                <a:spcPct val="0"/>
              </a:spcAft>
              <a:defRPr sz="2500">
                <a:solidFill>
                  <a:schemeClr val="tx1"/>
                </a:solidFill>
                <a:latin typeface="Arial" charset="0"/>
                <a:ea typeface="MS PGothic" pitchFamily="34" charset="-128"/>
              </a:defRPr>
            </a:lvl6pPr>
            <a:lvl7pPr marL="3140004" indent="-241539" eaLnBrk="0" fontAlgn="base" hangingPunct="0">
              <a:spcBef>
                <a:spcPct val="0"/>
              </a:spcBef>
              <a:spcAft>
                <a:spcPct val="0"/>
              </a:spcAft>
              <a:defRPr sz="2500">
                <a:solidFill>
                  <a:schemeClr val="tx1"/>
                </a:solidFill>
                <a:latin typeface="Arial" charset="0"/>
                <a:ea typeface="MS PGothic" pitchFamily="34" charset="-128"/>
              </a:defRPr>
            </a:lvl7pPr>
            <a:lvl8pPr marL="3623081" indent="-241539" eaLnBrk="0" fontAlgn="base" hangingPunct="0">
              <a:spcBef>
                <a:spcPct val="0"/>
              </a:spcBef>
              <a:spcAft>
                <a:spcPct val="0"/>
              </a:spcAft>
              <a:defRPr sz="2500">
                <a:solidFill>
                  <a:schemeClr val="tx1"/>
                </a:solidFill>
                <a:latin typeface="Arial" charset="0"/>
                <a:ea typeface="MS PGothic" pitchFamily="34" charset="-128"/>
              </a:defRPr>
            </a:lvl8pPr>
            <a:lvl9pPr marL="4106159" indent="-241539" eaLnBrk="0" fontAlgn="base" hangingPunct="0">
              <a:spcBef>
                <a:spcPct val="0"/>
              </a:spcBef>
              <a:spcAft>
                <a:spcPct val="0"/>
              </a:spcAft>
              <a:defRPr sz="2500">
                <a:solidFill>
                  <a:schemeClr val="tx1"/>
                </a:solidFill>
                <a:latin typeface="Arial" charset="0"/>
                <a:ea typeface="MS PGothic" pitchFamily="34" charset="-128"/>
              </a:defRPr>
            </a:lvl9pPr>
          </a:lstStyle>
          <a:p>
            <a:fld id="{048CA907-DD48-4347-84B1-3BD36990FEB9}" type="slidenum">
              <a:rPr lang="en-US" sz="1300"/>
              <a:pPr/>
              <a:t>4</a:t>
            </a:fld>
            <a:endParaRPr lang="en-US" sz="13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smtClean="0"/>
              <a:t>Why cite at all?</a:t>
            </a:r>
          </a:p>
          <a:p>
            <a:pPr eaLnBrk="1" hangingPunct="1"/>
            <a:endParaRPr lang="en-GB" dirty="0" smtClean="0"/>
          </a:p>
          <a:p>
            <a:pPr eaLnBrk="1" hangingPunct="1"/>
            <a:r>
              <a:rPr lang="en-GB" dirty="0" smtClean="0"/>
              <a:t>Because our work builds on others</a:t>
            </a:r>
          </a:p>
          <a:p>
            <a:pPr eaLnBrk="1" hangingPunct="1"/>
            <a:r>
              <a:rPr lang="en-GB" dirty="0" smtClean="0"/>
              <a:t>As in this well known phrase</a:t>
            </a:r>
          </a:p>
          <a:p>
            <a:pPr eaLnBrk="1" hangingPunct="1"/>
            <a:r>
              <a:rPr lang="en-GB" dirty="0" smtClean="0"/>
              <a:t>But who</a:t>
            </a:r>
            <a:r>
              <a:rPr lang="en-GB" baseline="0" dirty="0" smtClean="0"/>
              <a:t> actually said it first?</a:t>
            </a:r>
          </a:p>
          <a:p>
            <a:pPr eaLnBrk="1" hangingPunct="1"/>
            <a:endParaRPr lang="en-GB" baseline="0" dirty="0" smtClean="0"/>
          </a:p>
          <a:p>
            <a:pPr eaLnBrk="1" hangingPunct="1"/>
            <a:r>
              <a:rPr lang="en-GB" baseline="0" dirty="0" smtClean="0"/>
              <a:t>In the UK often attributed to Sir Isaac Newton, “</a:t>
            </a:r>
            <a:r>
              <a:rPr lang="en-GB" dirty="0" smtClean="0"/>
              <a:t>If I have seen further it is by standing on the shoulders of giants.</a:t>
            </a:r>
            <a:r>
              <a:rPr lang="en-GB" baseline="0" dirty="0" smtClean="0"/>
              <a:t>”</a:t>
            </a:r>
          </a:p>
          <a:p>
            <a:pPr eaLnBrk="1" hangingPunct="1"/>
            <a:endParaRPr lang="en-GB" baseline="0" dirty="0" smtClean="0"/>
          </a:p>
          <a:p>
            <a:pPr eaLnBrk="1" hangingPunct="1"/>
            <a:r>
              <a:rPr lang="en-GB" baseline="0" dirty="0" smtClean="0"/>
              <a:t>However, it does seem to have been used earlier. For example, John of Salisbury writing in his </a:t>
            </a:r>
            <a:r>
              <a:rPr lang="en-GB" baseline="0" dirty="0" err="1" smtClean="0"/>
              <a:t>Metalogicon</a:t>
            </a:r>
            <a:r>
              <a:rPr lang="en-GB" baseline="0" dirty="0" smtClean="0"/>
              <a:t> of 1159 attributed it to Bernard of Chartres However, there are other references too.</a:t>
            </a:r>
          </a:p>
          <a:p>
            <a:pPr eaLnBrk="1" hangingPunct="1"/>
            <a:endParaRPr lang="en-GB" baseline="0" dirty="0" smtClean="0"/>
          </a:p>
          <a:p>
            <a:pPr eaLnBrk="1" hangingPunct="1"/>
            <a:r>
              <a:rPr lang="en-GB" baseline="0" dirty="0" smtClean="0"/>
              <a:t>Which is why we – as good academics – cite our sources. Whose work are we building on? Whose shoulders are we standing on?</a:t>
            </a:r>
            <a:endParaRPr lang="bg-BG"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MS PGothic" pitchFamily="34" charset="-128"/>
              </a:defRPr>
            </a:lvl1pPr>
            <a:lvl2pPr marL="785001" indent="-301923">
              <a:defRPr sz="2500">
                <a:solidFill>
                  <a:schemeClr val="tx1"/>
                </a:solidFill>
                <a:latin typeface="Arial" charset="0"/>
                <a:ea typeface="MS PGothic" pitchFamily="34" charset="-128"/>
              </a:defRPr>
            </a:lvl2pPr>
            <a:lvl3pPr marL="1207694" indent="-241539">
              <a:defRPr sz="2500">
                <a:solidFill>
                  <a:schemeClr val="tx1"/>
                </a:solidFill>
                <a:latin typeface="Arial" charset="0"/>
                <a:ea typeface="MS PGothic" pitchFamily="34" charset="-128"/>
              </a:defRPr>
            </a:lvl3pPr>
            <a:lvl4pPr marL="1690771" indent="-241539">
              <a:defRPr sz="2500">
                <a:solidFill>
                  <a:schemeClr val="tx1"/>
                </a:solidFill>
                <a:latin typeface="Arial" charset="0"/>
                <a:ea typeface="MS PGothic" pitchFamily="34" charset="-128"/>
              </a:defRPr>
            </a:lvl4pPr>
            <a:lvl5pPr marL="2173849" indent="-241539">
              <a:defRPr sz="2500">
                <a:solidFill>
                  <a:schemeClr val="tx1"/>
                </a:solidFill>
                <a:latin typeface="Arial" charset="0"/>
                <a:ea typeface="MS PGothic" pitchFamily="34" charset="-128"/>
              </a:defRPr>
            </a:lvl5pPr>
            <a:lvl6pPr marL="2656926" indent="-241539" eaLnBrk="0" fontAlgn="base" hangingPunct="0">
              <a:spcBef>
                <a:spcPct val="0"/>
              </a:spcBef>
              <a:spcAft>
                <a:spcPct val="0"/>
              </a:spcAft>
              <a:defRPr sz="2500">
                <a:solidFill>
                  <a:schemeClr val="tx1"/>
                </a:solidFill>
                <a:latin typeface="Arial" charset="0"/>
                <a:ea typeface="MS PGothic" pitchFamily="34" charset="-128"/>
              </a:defRPr>
            </a:lvl6pPr>
            <a:lvl7pPr marL="3140004" indent="-241539" eaLnBrk="0" fontAlgn="base" hangingPunct="0">
              <a:spcBef>
                <a:spcPct val="0"/>
              </a:spcBef>
              <a:spcAft>
                <a:spcPct val="0"/>
              </a:spcAft>
              <a:defRPr sz="2500">
                <a:solidFill>
                  <a:schemeClr val="tx1"/>
                </a:solidFill>
                <a:latin typeface="Arial" charset="0"/>
                <a:ea typeface="MS PGothic" pitchFamily="34" charset="-128"/>
              </a:defRPr>
            </a:lvl7pPr>
            <a:lvl8pPr marL="3623081" indent="-241539" eaLnBrk="0" fontAlgn="base" hangingPunct="0">
              <a:spcBef>
                <a:spcPct val="0"/>
              </a:spcBef>
              <a:spcAft>
                <a:spcPct val="0"/>
              </a:spcAft>
              <a:defRPr sz="2500">
                <a:solidFill>
                  <a:schemeClr val="tx1"/>
                </a:solidFill>
                <a:latin typeface="Arial" charset="0"/>
                <a:ea typeface="MS PGothic" pitchFamily="34" charset="-128"/>
              </a:defRPr>
            </a:lvl8pPr>
            <a:lvl9pPr marL="4106159" indent="-241539" eaLnBrk="0" fontAlgn="base" hangingPunct="0">
              <a:spcBef>
                <a:spcPct val="0"/>
              </a:spcBef>
              <a:spcAft>
                <a:spcPct val="0"/>
              </a:spcAft>
              <a:defRPr sz="2500">
                <a:solidFill>
                  <a:schemeClr val="tx1"/>
                </a:solidFill>
                <a:latin typeface="Arial" charset="0"/>
                <a:ea typeface="MS PGothic" pitchFamily="34" charset="-128"/>
              </a:defRPr>
            </a:lvl9pPr>
          </a:lstStyle>
          <a:p>
            <a:fld id="{048CA907-DD48-4347-84B1-3BD36990FEB9}" type="slidenum">
              <a:rPr lang="en-US" sz="1300"/>
              <a:pPr/>
              <a:t>5</a:t>
            </a:fld>
            <a:endParaRPr lang="en-US" sz="13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z="1100" dirty="0" smtClean="0"/>
              <a:t>Taxonomists do more than just cite full bibliographic references as</a:t>
            </a:r>
            <a:r>
              <a:rPr lang="en-GB" sz="1100" baseline="0" dirty="0" smtClean="0"/>
              <a:t> other academic disciplines do.</a:t>
            </a:r>
          </a:p>
          <a:p>
            <a:pPr eaLnBrk="1" hangingPunct="1"/>
            <a:r>
              <a:rPr lang="en-GB" sz="1100" baseline="0" dirty="0" smtClean="0"/>
              <a:t>Also have short hand of author, year for species = that species concept as originally defined.</a:t>
            </a:r>
          </a:p>
          <a:p>
            <a:pPr eaLnBrk="1" hangingPunct="1"/>
            <a:endParaRPr lang="en-GB" sz="1100" baseline="0" dirty="0" smtClean="0"/>
          </a:p>
          <a:p>
            <a:pPr eaLnBrk="1" hangingPunct="1"/>
            <a:r>
              <a:rPr lang="en-GB" sz="1100" baseline="0" dirty="0" smtClean="0"/>
              <a:t>Hence production and use of flora, fauna and </a:t>
            </a:r>
            <a:r>
              <a:rPr lang="en-GB" sz="1100" baseline="0" dirty="0" err="1" smtClean="0"/>
              <a:t>mycota</a:t>
            </a:r>
            <a:r>
              <a:rPr lang="en-GB" sz="1100" baseline="0" dirty="0" smtClean="0"/>
              <a:t> to support accurate fieldwork. Identified specimens can be tied back to definite concepts.</a:t>
            </a:r>
          </a:p>
          <a:p>
            <a:pPr eaLnBrk="1" hangingPunct="1"/>
            <a:endParaRPr lang="en-GB" sz="1100" baseline="0" dirty="0" smtClean="0"/>
          </a:p>
          <a:p>
            <a:pPr eaLnBrk="1" hangingPunct="1"/>
            <a:r>
              <a:rPr lang="en-GB" sz="1100" baseline="0" dirty="0" smtClean="0"/>
              <a:t>You will not survive as an academic unless you cite!</a:t>
            </a:r>
          </a:p>
          <a:p>
            <a:pPr eaLnBrk="1" hangingPunct="1"/>
            <a:endParaRPr lang="en-GB" sz="1100" baseline="0" dirty="0" smtClean="0"/>
          </a:p>
          <a:p>
            <a:pPr eaLnBrk="1" hangingPunct="1"/>
            <a:r>
              <a:rPr lang="en-GB" sz="1100" baseline="0" dirty="0" smtClean="0"/>
              <a:t>This slide shows that even that simple injunction can lead to trouble.</a:t>
            </a:r>
          </a:p>
          <a:p>
            <a:pPr eaLnBrk="1" hangingPunct="1"/>
            <a:endParaRPr lang="en-GB" sz="1100" baseline="0" dirty="0" smtClean="0"/>
          </a:p>
          <a:p>
            <a:pPr eaLnBrk="1" hangingPunct="1"/>
            <a:r>
              <a:rPr lang="en-GB" sz="1100" baseline="0" dirty="0" smtClean="0"/>
              <a:t>How many spelling variations have you seen for Linnaeus?</a:t>
            </a:r>
          </a:p>
          <a:p>
            <a:pPr eaLnBrk="1" hangingPunct="1"/>
            <a:r>
              <a:rPr lang="en-GB" sz="1100" baseline="0" dirty="0" smtClean="0"/>
              <a:t>How many name variations have you seen for </a:t>
            </a:r>
            <a:r>
              <a:rPr lang="en-GB" sz="1100" baseline="0" dirty="0" err="1" smtClean="0"/>
              <a:t>Systema</a:t>
            </a:r>
            <a:r>
              <a:rPr lang="en-GB" sz="1100" baseline="0" dirty="0" smtClean="0"/>
              <a:t> </a:t>
            </a:r>
            <a:r>
              <a:rPr lang="en-GB" sz="1100" baseline="0" dirty="0" err="1" smtClean="0"/>
              <a:t>Naturae</a:t>
            </a:r>
            <a:r>
              <a:rPr lang="en-GB" sz="1100" baseline="0" dirty="0" smtClean="0"/>
              <a:t>?</a:t>
            </a:r>
            <a:endParaRPr lang="en-GB" sz="11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MS PGothic" pitchFamily="34" charset="-128"/>
              </a:defRPr>
            </a:lvl1pPr>
            <a:lvl2pPr marL="785001" indent="-301923">
              <a:defRPr sz="2500">
                <a:solidFill>
                  <a:schemeClr val="tx1"/>
                </a:solidFill>
                <a:latin typeface="Arial" charset="0"/>
                <a:ea typeface="MS PGothic" pitchFamily="34" charset="-128"/>
              </a:defRPr>
            </a:lvl2pPr>
            <a:lvl3pPr marL="1207694" indent="-241539">
              <a:defRPr sz="2500">
                <a:solidFill>
                  <a:schemeClr val="tx1"/>
                </a:solidFill>
                <a:latin typeface="Arial" charset="0"/>
                <a:ea typeface="MS PGothic" pitchFamily="34" charset="-128"/>
              </a:defRPr>
            </a:lvl3pPr>
            <a:lvl4pPr marL="1690771" indent="-241539">
              <a:defRPr sz="2500">
                <a:solidFill>
                  <a:schemeClr val="tx1"/>
                </a:solidFill>
                <a:latin typeface="Arial" charset="0"/>
                <a:ea typeface="MS PGothic" pitchFamily="34" charset="-128"/>
              </a:defRPr>
            </a:lvl4pPr>
            <a:lvl5pPr marL="2173849" indent="-241539">
              <a:defRPr sz="2500">
                <a:solidFill>
                  <a:schemeClr val="tx1"/>
                </a:solidFill>
                <a:latin typeface="Arial" charset="0"/>
                <a:ea typeface="MS PGothic" pitchFamily="34" charset="-128"/>
              </a:defRPr>
            </a:lvl5pPr>
            <a:lvl6pPr marL="2656926" indent="-241539" eaLnBrk="0" fontAlgn="base" hangingPunct="0">
              <a:spcBef>
                <a:spcPct val="0"/>
              </a:spcBef>
              <a:spcAft>
                <a:spcPct val="0"/>
              </a:spcAft>
              <a:defRPr sz="2500">
                <a:solidFill>
                  <a:schemeClr val="tx1"/>
                </a:solidFill>
                <a:latin typeface="Arial" charset="0"/>
                <a:ea typeface="MS PGothic" pitchFamily="34" charset="-128"/>
              </a:defRPr>
            </a:lvl6pPr>
            <a:lvl7pPr marL="3140004" indent="-241539" eaLnBrk="0" fontAlgn="base" hangingPunct="0">
              <a:spcBef>
                <a:spcPct val="0"/>
              </a:spcBef>
              <a:spcAft>
                <a:spcPct val="0"/>
              </a:spcAft>
              <a:defRPr sz="2500">
                <a:solidFill>
                  <a:schemeClr val="tx1"/>
                </a:solidFill>
                <a:latin typeface="Arial" charset="0"/>
                <a:ea typeface="MS PGothic" pitchFamily="34" charset="-128"/>
              </a:defRPr>
            </a:lvl7pPr>
            <a:lvl8pPr marL="3623081" indent="-241539" eaLnBrk="0" fontAlgn="base" hangingPunct="0">
              <a:spcBef>
                <a:spcPct val="0"/>
              </a:spcBef>
              <a:spcAft>
                <a:spcPct val="0"/>
              </a:spcAft>
              <a:defRPr sz="2500">
                <a:solidFill>
                  <a:schemeClr val="tx1"/>
                </a:solidFill>
                <a:latin typeface="Arial" charset="0"/>
                <a:ea typeface="MS PGothic" pitchFamily="34" charset="-128"/>
              </a:defRPr>
            </a:lvl8pPr>
            <a:lvl9pPr marL="4106159" indent="-241539" eaLnBrk="0" fontAlgn="base" hangingPunct="0">
              <a:spcBef>
                <a:spcPct val="0"/>
              </a:spcBef>
              <a:spcAft>
                <a:spcPct val="0"/>
              </a:spcAft>
              <a:defRPr sz="2500">
                <a:solidFill>
                  <a:schemeClr val="tx1"/>
                </a:solidFill>
                <a:latin typeface="Arial" charset="0"/>
                <a:ea typeface="MS PGothic" pitchFamily="34" charset="-128"/>
              </a:defRPr>
            </a:lvl9pPr>
          </a:lstStyle>
          <a:p>
            <a:fld id="{048CA907-DD48-4347-84B1-3BD36990FEB9}" type="slidenum">
              <a:rPr lang="en-US" sz="1300"/>
              <a:pPr/>
              <a:t>6</a:t>
            </a:fld>
            <a:endParaRPr lang="en-US" sz="13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0" indent="0">
              <a:spcBef>
                <a:spcPts val="0"/>
              </a:spcBef>
            </a:pPr>
            <a:r>
              <a:rPr lang="en-GB" sz="1100" b="0" dirty="0" smtClean="0"/>
              <a:t>Note variant form with *model* replacing *method*.</a:t>
            </a:r>
          </a:p>
          <a:p>
            <a:pPr marL="0" lvl="0" indent="0">
              <a:spcBef>
                <a:spcPts val="0"/>
              </a:spcBef>
            </a:pPr>
            <a:r>
              <a:rPr lang="en-GB" sz="1100" b="0" dirty="0" smtClean="0"/>
              <a:t>Worse,</a:t>
            </a:r>
            <a:r>
              <a:rPr lang="en-GB" sz="1100" b="0" baseline="0" dirty="0" smtClean="0"/>
              <a:t> it </a:t>
            </a:r>
            <a:r>
              <a:rPr lang="en-GB" sz="1100" b="0" dirty="0" smtClean="0"/>
              <a:t>persists.</a:t>
            </a:r>
          </a:p>
          <a:p>
            <a:pPr marL="0" lvl="0" indent="0">
              <a:spcBef>
                <a:spcPts val="0"/>
              </a:spcBef>
            </a:pPr>
            <a:r>
              <a:rPr lang="en-GB" sz="1100" b="0" dirty="0" smtClean="0"/>
              <a:t>In October 2012 when we were investigating this phenomenon:</a:t>
            </a:r>
          </a:p>
          <a:p>
            <a:pPr marL="171450" lvl="0" indent="-171450">
              <a:spcBef>
                <a:spcPts val="0"/>
              </a:spcBef>
              <a:buFont typeface="Arial" panose="020B0604020202020204" pitchFamily="34" charset="0"/>
              <a:buChar char="•"/>
            </a:pPr>
            <a:r>
              <a:rPr lang="en-GB" sz="1100" b="0" dirty="0" smtClean="0"/>
              <a:t>Google Scholar *method* has 11,614 citations, *model* had 1.</a:t>
            </a:r>
          </a:p>
          <a:p>
            <a:pPr marL="171450" lvl="0" indent="-171450">
              <a:spcBef>
                <a:spcPts val="0"/>
              </a:spcBef>
              <a:buFont typeface="Arial" panose="020B0604020202020204" pitchFamily="34" charset="0"/>
              <a:buChar char="•"/>
            </a:pPr>
            <a:r>
              <a:rPr lang="en-GB" sz="1100" b="0" dirty="0" smtClean="0"/>
              <a:t>MS Academic Research *method* has 5,725 citations, *model* had 165.</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MS PGothic" pitchFamily="34" charset="-128"/>
              </a:defRPr>
            </a:lvl1pPr>
            <a:lvl2pPr marL="785001" indent="-301923">
              <a:defRPr sz="2500">
                <a:solidFill>
                  <a:schemeClr val="tx1"/>
                </a:solidFill>
                <a:latin typeface="Arial" charset="0"/>
                <a:ea typeface="MS PGothic" pitchFamily="34" charset="-128"/>
              </a:defRPr>
            </a:lvl2pPr>
            <a:lvl3pPr marL="1207694" indent="-241539">
              <a:defRPr sz="2500">
                <a:solidFill>
                  <a:schemeClr val="tx1"/>
                </a:solidFill>
                <a:latin typeface="Arial" charset="0"/>
                <a:ea typeface="MS PGothic" pitchFamily="34" charset="-128"/>
              </a:defRPr>
            </a:lvl3pPr>
            <a:lvl4pPr marL="1690771" indent="-241539">
              <a:defRPr sz="2500">
                <a:solidFill>
                  <a:schemeClr val="tx1"/>
                </a:solidFill>
                <a:latin typeface="Arial" charset="0"/>
                <a:ea typeface="MS PGothic" pitchFamily="34" charset="-128"/>
              </a:defRPr>
            </a:lvl4pPr>
            <a:lvl5pPr marL="2173849" indent="-241539">
              <a:defRPr sz="2500">
                <a:solidFill>
                  <a:schemeClr val="tx1"/>
                </a:solidFill>
                <a:latin typeface="Arial" charset="0"/>
                <a:ea typeface="MS PGothic" pitchFamily="34" charset="-128"/>
              </a:defRPr>
            </a:lvl5pPr>
            <a:lvl6pPr marL="2656926" indent="-241539" eaLnBrk="0" fontAlgn="base" hangingPunct="0">
              <a:spcBef>
                <a:spcPct val="0"/>
              </a:spcBef>
              <a:spcAft>
                <a:spcPct val="0"/>
              </a:spcAft>
              <a:defRPr sz="2500">
                <a:solidFill>
                  <a:schemeClr val="tx1"/>
                </a:solidFill>
                <a:latin typeface="Arial" charset="0"/>
                <a:ea typeface="MS PGothic" pitchFamily="34" charset="-128"/>
              </a:defRPr>
            </a:lvl6pPr>
            <a:lvl7pPr marL="3140004" indent="-241539" eaLnBrk="0" fontAlgn="base" hangingPunct="0">
              <a:spcBef>
                <a:spcPct val="0"/>
              </a:spcBef>
              <a:spcAft>
                <a:spcPct val="0"/>
              </a:spcAft>
              <a:defRPr sz="2500">
                <a:solidFill>
                  <a:schemeClr val="tx1"/>
                </a:solidFill>
                <a:latin typeface="Arial" charset="0"/>
                <a:ea typeface="MS PGothic" pitchFamily="34" charset="-128"/>
              </a:defRPr>
            </a:lvl7pPr>
            <a:lvl8pPr marL="3623081" indent="-241539" eaLnBrk="0" fontAlgn="base" hangingPunct="0">
              <a:spcBef>
                <a:spcPct val="0"/>
              </a:spcBef>
              <a:spcAft>
                <a:spcPct val="0"/>
              </a:spcAft>
              <a:defRPr sz="2500">
                <a:solidFill>
                  <a:schemeClr val="tx1"/>
                </a:solidFill>
                <a:latin typeface="Arial" charset="0"/>
                <a:ea typeface="MS PGothic" pitchFamily="34" charset="-128"/>
              </a:defRPr>
            </a:lvl8pPr>
            <a:lvl9pPr marL="4106159" indent="-241539" eaLnBrk="0" fontAlgn="base" hangingPunct="0">
              <a:spcBef>
                <a:spcPct val="0"/>
              </a:spcBef>
              <a:spcAft>
                <a:spcPct val="0"/>
              </a:spcAft>
              <a:defRPr sz="2500">
                <a:solidFill>
                  <a:schemeClr val="tx1"/>
                </a:solidFill>
                <a:latin typeface="Arial" charset="0"/>
                <a:ea typeface="MS PGothic" pitchFamily="34" charset="-128"/>
              </a:defRPr>
            </a:lvl9pPr>
          </a:lstStyle>
          <a:p>
            <a:fld id="{048CA907-DD48-4347-84B1-3BD36990FEB9}" type="slidenum">
              <a:rPr lang="en-US" sz="1300"/>
              <a:pPr/>
              <a:t>7</a:t>
            </a:fld>
            <a:endParaRPr lang="en-US" sz="13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0" indent="0">
              <a:spcBef>
                <a:spcPts val="0"/>
              </a:spcBef>
            </a:pPr>
            <a:r>
              <a:rPr lang="en-GB" sz="1100" b="0" dirty="0" smtClean="0"/>
              <a:t>After a quick introduction to some of</a:t>
            </a:r>
            <a:r>
              <a:rPr lang="en-GB" sz="1100" b="0" baseline="0" dirty="0" smtClean="0"/>
              <a:t> the problems…</a:t>
            </a:r>
            <a:endParaRPr lang="en-GB" sz="1100" b="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image of bibliography management hardware</a:t>
            </a:r>
          </a:p>
          <a:p>
            <a:endParaRPr lang="en-GB" dirty="0" smtClean="0"/>
          </a:p>
          <a:p>
            <a:r>
              <a:rPr lang="en-GB" dirty="0" smtClean="0"/>
              <a:t>All students encouraged to build up their own library</a:t>
            </a:r>
          </a:p>
          <a:p>
            <a:r>
              <a:rPr lang="en-GB" dirty="0" smtClean="0"/>
              <a:t>Useful could add notes to the raw metadata too</a:t>
            </a:r>
          </a:p>
          <a:p>
            <a:endParaRPr lang="en-GB" dirty="0" smtClean="0"/>
          </a:p>
          <a:p>
            <a:r>
              <a:rPr lang="en-GB" dirty="0" smtClean="0"/>
              <a:t>Shareable within the office</a:t>
            </a:r>
          </a:p>
          <a:p>
            <a:r>
              <a:rPr lang="en-GB" dirty="0" smtClean="0"/>
              <a:t>Usually indexed on author names</a:t>
            </a:r>
            <a:endParaRPr lang="en-GB" dirty="0"/>
          </a:p>
        </p:txBody>
      </p:sp>
      <p:sp>
        <p:nvSpPr>
          <p:cNvPr id="4" name="Slide Number Placeholder 3"/>
          <p:cNvSpPr>
            <a:spLocks noGrp="1"/>
          </p:cNvSpPr>
          <p:nvPr>
            <p:ph type="sldNum" sz="quarter" idx="10"/>
          </p:nvPr>
        </p:nvSpPr>
        <p:spPr/>
        <p:txBody>
          <a:bodyPr/>
          <a:lstStyle/>
          <a:p>
            <a:pPr>
              <a:defRPr/>
            </a:pPr>
            <a:fld id="{F93C73E4-A009-4C5D-B7A4-D3999E6C9FE0}" type="slidenum">
              <a:rPr lang="en-US" smtClean="0"/>
              <a:pPr>
                <a:defRPr/>
              </a:pPr>
              <a:t>8</a:t>
            </a:fld>
            <a:endParaRPr lang="en-US"/>
          </a:p>
        </p:txBody>
      </p:sp>
    </p:spTree>
    <p:extLst>
      <p:ext uri="{BB962C8B-B14F-4D97-AF65-F5344CB8AC3E}">
        <p14:creationId xmlns:p14="http://schemas.microsoft.com/office/powerpoint/2010/main" val="2329297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Once computers were being more widely used for writing so lists of references were compiled.</a:t>
            </a:r>
          </a:p>
          <a:p>
            <a:endParaRPr lang="en-GB" dirty="0" smtClean="0"/>
          </a:p>
          <a:p>
            <a:r>
              <a:rPr lang="en-GB" dirty="0" smtClean="0"/>
              <a:t>S</a:t>
            </a:r>
            <a:r>
              <a:rPr lang="en-GB" baseline="0" dirty="0" smtClean="0"/>
              <a:t>tandalone software applications were written with varying degrees of technical ability to manage bibliographic collections on the new PCs.</a:t>
            </a:r>
            <a:endParaRPr lang="en-GB" dirty="0" smtClean="0"/>
          </a:p>
          <a:p>
            <a:endParaRPr lang="en-GB" dirty="0" smtClean="0"/>
          </a:p>
          <a:p>
            <a:r>
              <a:rPr lang="en-GB" dirty="0" smtClean="0"/>
              <a:t>Indeed, early versions of Windows came with</a:t>
            </a:r>
            <a:r>
              <a:rPr lang="en-GB" baseline="0" dirty="0" smtClean="0"/>
              <a:t> a free program </a:t>
            </a:r>
            <a:r>
              <a:rPr lang="en-GB" baseline="0" dirty="0" err="1" smtClean="0"/>
              <a:t>CardFile</a:t>
            </a:r>
            <a:r>
              <a:rPr lang="en-GB" baseline="0" dirty="0" smtClean="0"/>
              <a:t>, based on the concept of a deck of 5x3 cards.</a:t>
            </a:r>
          </a:p>
          <a:p>
            <a:endParaRPr lang="en-GB" baseline="0" dirty="0" smtClean="0"/>
          </a:p>
          <a:p>
            <a:r>
              <a:rPr lang="en-GB" baseline="0" dirty="0" smtClean="0"/>
              <a:t>However, these have many issues:</a:t>
            </a:r>
          </a:p>
          <a:p>
            <a:pPr marL="171450" indent="-171450">
              <a:buFont typeface="Arial" panose="020B0604020202020204" pitchFamily="34" charset="0"/>
              <a:buChar char="•"/>
            </a:pPr>
            <a:r>
              <a:rPr lang="en-GB" baseline="0" dirty="0" smtClean="0"/>
              <a:t>the references are not easily shareable</a:t>
            </a:r>
          </a:p>
          <a:p>
            <a:pPr marL="171450" indent="-171450">
              <a:buFont typeface="Arial" panose="020B0604020202020204" pitchFamily="34" charset="0"/>
              <a:buChar char="•"/>
            </a:pPr>
            <a:r>
              <a:rPr lang="en-GB" baseline="0" dirty="0" smtClean="0"/>
              <a:t>no standard format imposed</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baseline="0" dirty="0" smtClean="0"/>
              <a:t>rely on accurate typing</a:t>
            </a:r>
          </a:p>
          <a:p>
            <a:pPr marL="171450" indent="-171450">
              <a:buFont typeface="Arial" panose="020B0604020202020204" pitchFamily="34" charset="0"/>
              <a:buChar char="•"/>
            </a:pPr>
            <a:r>
              <a:rPr lang="en-GB" baseline="0" dirty="0" smtClean="0"/>
              <a:t>Etc</a:t>
            </a:r>
          </a:p>
          <a:p>
            <a:pPr marL="171450" indent="-171450">
              <a:buFont typeface="Arial" panose="020B0604020202020204" pitchFamily="34" charset="0"/>
              <a:buChar char="•"/>
            </a:pPr>
            <a:endParaRPr lang="en-GB" baseline="0" dirty="0" smtClean="0"/>
          </a:p>
          <a:p>
            <a:pPr marL="0" indent="0">
              <a:buFont typeface="Arial" panose="020B0604020202020204" pitchFamily="34" charset="0"/>
              <a:buNone/>
            </a:pPr>
            <a:r>
              <a:rPr lang="en-GB" baseline="0" dirty="0" smtClean="0"/>
              <a:t>Note, many researchers still use such files today, usually to avoid having to learn how to use bibliographic reference software.</a:t>
            </a:r>
            <a:endParaRPr lang="en-GB" dirty="0"/>
          </a:p>
        </p:txBody>
      </p:sp>
      <p:sp>
        <p:nvSpPr>
          <p:cNvPr id="4" name="Slide Number Placeholder 3"/>
          <p:cNvSpPr>
            <a:spLocks noGrp="1"/>
          </p:cNvSpPr>
          <p:nvPr>
            <p:ph type="sldNum" sz="quarter" idx="10"/>
          </p:nvPr>
        </p:nvSpPr>
        <p:spPr/>
        <p:txBody>
          <a:bodyPr/>
          <a:lstStyle/>
          <a:p>
            <a:pPr>
              <a:defRPr/>
            </a:pPr>
            <a:fld id="{F93C73E4-A009-4C5D-B7A4-D3999E6C9FE0}" type="slidenum">
              <a:rPr lang="en-US" smtClean="0"/>
              <a:pPr>
                <a:defRPr/>
              </a:pPr>
              <a:t>9</a:t>
            </a:fld>
            <a:endParaRPr lang="en-US"/>
          </a:p>
        </p:txBody>
      </p:sp>
    </p:spTree>
    <p:extLst>
      <p:ext uri="{BB962C8B-B14F-4D97-AF65-F5344CB8AC3E}">
        <p14:creationId xmlns:p14="http://schemas.microsoft.com/office/powerpoint/2010/main" val="23292972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Background-PowerpointSiz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6350"/>
            <a:ext cx="89106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9" descr="e-infrastructure-logo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88313" y="6448425"/>
            <a:ext cx="87153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descr="fp7logo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8900" y="6359525"/>
            <a:ext cx="6413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6"/>
          <p:cNvSpPr txBox="1">
            <a:spLocks noChangeArrowheads="1"/>
          </p:cNvSpPr>
          <p:nvPr userDrawn="1"/>
        </p:nvSpPr>
        <p:spPr bwMode="auto">
          <a:xfrm>
            <a:off x="8366125" y="360363"/>
            <a:ext cx="706438" cy="168275"/>
          </a:xfrm>
          <a:prstGeom prst="rect">
            <a:avLst/>
          </a:prstGeom>
          <a:noFill/>
          <a:ln w="9525">
            <a:noFill/>
            <a:miter lim="800000"/>
            <a:headEnd/>
            <a:tailEnd/>
          </a:ln>
        </p:spPr>
        <p:txBody>
          <a:bodyPr wrap="none">
            <a:spAutoFit/>
          </a:bodyPr>
          <a:lstStyle/>
          <a:p>
            <a:pPr algn="r">
              <a:defRPr/>
            </a:pPr>
            <a:r>
              <a:rPr lang="en-US" sz="500" i="1">
                <a:ea typeface="ＭＳ Ｐゴシック" pitchFamily="34" charset="-128"/>
              </a:rPr>
              <a:t>Virtual Biodiversity</a:t>
            </a:r>
          </a:p>
        </p:txBody>
      </p:sp>
      <p:sp>
        <p:nvSpPr>
          <p:cNvPr id="8" name="Text Box 27"/>
          <p:cNvSpPr txBox="1">
            <a:spLocks noChangeArrowheads="1"/>
          </p:cNvSpPr>
          <p:nvPr userDrawn="1"/>
        </p:nvSpPr>
        <p:spPr bwMode="auto">
          <a:xfrm>
            <a:off x="8264525" y="219075"/>
            <a:ext cx="727075" cy="244475"/>
          </a:xfrm>
          <a:prstGeom prst="rect">
            <a:avLst/>
          </a:prstGeom>
          <a:noFill/>
          <a:ln w="9525">
            <a:noFill/>
            <a:miter lim="800000"/>
            <a:headEnd/>
            <a:tailEnd/>
          </a:ln>
        </p:spPr>
        <p:txBody>
          <a:bodyPr wrap="none">
            <a:spAutoFit/>
          </a:bodyPr>
          <a:lstStyle/>
          <a:p>
            <a:pPr>
              <a:defRPr/>
            </a:pPr>
            <a:r>
              <a:rPr lang="en-US" sz="1000">
                <a:latin typeface="Helvetica" pitchFamily="34" charset="0"/>
                <a:ea typeface="ＭＳ Ｐゴシック" pitchFamily="34" charset="-128"/>
              </a:rPr>
              <a:t>ViBRANT</a:t>
            </a:r>
          </a:p>
        </p:txBody>
      </p:sp>
      <p:pic>
        <p:nvPicPr>
          <p:cNvPr id="9" name="Picture 28" descr="ViBRANT Logo BLACK Small"/>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994650" y="38100"/>
            <a:ext cx="6365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5000625" y="3556000"/>
            <a:ext cx="3786188" cy="776288"/>
          </a:xfrm>
        </p:spPr>
        <p:txBody>
          <a:bodyPr/>
          <a:lstStyle>
            <a:lvl1pPr>
              <a:defRPr sz="2400" b="1"/>
            </a:lvl1pPr>
          </a:lstStyle>
          <a:p>
            <a:r>
              <a:rPr lang="en-US"/>
              <a:t>Click to edit Master title style</a:t>
            </a:r>
          </a:p>
        </p:txBody>
      </p:sp>
      <p:sp>
        <p:nvSpPr>
          <p:cNvPr id="7171" name="Rectangle 3"/>
          <p:cNvSpPr>
            <a:spLocks noGrp="1" noChangeArrowheads="1"/>
          </p:cNvSpPr>
          <p:nvPr>
            <p:ph type="subTitle" idx="1"/>
          </p:nvPr>
        </p:nvSpPr>
        <p:spPr>
          <a:xfrm>
            <a:off x="4991100" y="4403725"/>
            <a:ext cx="3792538" cy="842963"/>
          </a:xfrm>
        </p:spPr>
        <p:txBody>
          <a:bodyPr/>
          <a:lstStyle>
            <a:lvl1pPr marL="0" indent="0">
              <a:defRPr sz="1800" i="1">
                <a:solidFill>
                  <a:srgbClr val="000080"/>
                </a:solidFill>
              </a:defRPr>
            </a:lvl1pPr>
          </a:lstStyle>
          <a:p>
            <a:r>
              <a:rPr lang="en-US"/>
              <a:t>Click to edit Master subtitle style</a:t>
            </a:r>
          </a:p>
        </p:txBody>
      </p:sp>
    </p:spTree>
    <p:extLst>
      <p:ext uri="{BB962C8B-B14F-4D97-AF65-F5344CB8AC3E}">
        <p14:creationId xmlns:p14="http://schemas.microsoft.com/office/powerpoint/2010/main" val="1679234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ftr" sz="quarter" idx="10"/>
          </p:nvPr>
        </p:nvSpPr>
        <p:spPr>
          <a:ln/>
        </p:spPr>
        <p:txBody>
          <a:bodyPr/>
          <a:lstStyle>
            <a:lvl1pPr>
              <a:defRPr/>
            </a:lvl1pPr>
          </a:lstStyle>
          <a:p>
            <a:pPr>
              <a:defRPr/>
            </a:pPr>
            <a:fld id="{1B494C93-111F-4D25-8DE2-3EB8D7CADB6F}" type="slidenum">
              <a:rPr lang="en-US"/>
              <a:pPr>
                <a:defRPr/>
              </a:pPr>
              <a:t>‹#›</a:t>
            </a:fld>
            <a:r>
              <a:rPr lang="en-US"/>
              <a:t> of </a:t>
            </a:r>
          </a:p>
        </p:txBody>
      </p:sp>
    </p:spTree>
    <p:extLst>
      <p:ext uri="{BB962C8B-B14F-4D97-AF65-F5344CB8AC3E}">
        <p14:creationId xmlns:p14="http://schemas.microsoft.com/office/powerpoint/2010/main" val="3254242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8625" y="631825"/>
            <a:ext cx="2201863" cy="5072063"/>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173038" y="631825"/>
            <a:ext cx="6453187" cy="5072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ftr" sz="quarter" idx="10"/>
          </p:nvPr>
        </p:nvSpPr>
        <p:spPr>
          <a:ln/>
        </p:spPr>
        <p:txBody>
          <a:bodyPr/>
          <a:lstStyle>
            <a:lvl1pPr>
              <a:defRPr/>
            </a:lvl1pPr>
          </a:lstStyle>
          <a:p>
            <a:pPr>
              <a:defRPr/>
            </a:pPr>
            <a:fld id="{7E82F611-F1B0-41E3-A83E-C0000092754C}" type="slidenum">
              <a:rPr lang="en-US"/>
              <a:pPr>
                <a:defRPr/>
              </a:pPr>
              <a:t>‹#›</a:t>
            </a:fld>
            <a:r>
              <a:rPr lang="en-US"/>
              <a:t> of </a:t>
            </a:r>
          </a:p>
        </p:txBody>
      </p:sp>
    </p:spTree>
    <p:extLst>
      <p:ext uri="{BB962C8B-B14F-4D97-AF65-F5344CB8AC3E}">
        <p14:creationId xmlns:p14="http://schemas.microsoft.com/office/powerpoint/2010/main" val="3997887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3038" y="631825"/>
            <a:ext cx="8807450" cy="492125"/>
          </a:xfrm>
        </p:spPr>
        <p:txBody>
          <a:bodyPr/>
          <a:lstStyle/>
          <a:p>
            <a:r>
              <a:rPr lang="en-US" smtClean="0"/>
              <a:t>Click to edit Master title style</a:t>
            </a:r>
            <a:endParaRPr lang="bg-BG"/>
          </a:p>
        </p:txBody>
      </p:sp>
      <p:sp>
        <p:nvSpPr>
          <p:cNvPr id="3" name="Table Placeholder 2"/>
          <p:cNvSpPr>
            <a:spLocks noGrp="1"/>
          </p:cNvSpPr>
          <p:nvPr>
            <p:ph type="tbl" idx="1"/>
          </p:nvPr>
        </p:nvSpPr>
        <p:spPr>
          <a:xfrm>
            <a:off x="615950" y="1589088"/>
            <a:ext cx="7772400" cy="4114800"/>
          </a:xfrm>
        </p:spPr>
        <p:txBody>
          <a:bodyPr/>
          <a:lstStyle/>
          <a:p>
            <a:pPr lvl="0"/>
            <a:endParaRPr lang="bg-BG" noProof="0"/>
          </a:p>
        </p:txBody>
      </p:sp>
      <p:sp>
        <p:nvSpPr>
          <p:cNvPr id="4" name="Rectangle 5"/>
          <p:cNvSpPr>
            <a:spLocks noGrp="1" noChangeArrowheads="1"/>
          </p:cNvSpPr>
          <p:nvPr>
            <p:ph type="ftr" sz="quarter" idx="10"/>
          </p:nvPr>
        </p:nvSpPr>
        <p:spPr>
          <a:ln/>
        </p:spPr>
        <p:txBody>
          <a:bodyPr/>
          <a:lstStyle>
            <a:lvl1pPr>
              <a:defRPr/>
            </a:lvl1pPr>
          </a:lstStyle>
          <a:p>
            <a:pPr>
              <a:defRPr/>
            </a:pPr>
            <a:fld id="{00D17037-1E08-48F6-9009-B4F78B0CCFEA}" type="slidenum">
              <a:rPr lang="en-US"/>
              <a:pPr>
                <a:defRPr/>
              </a:pPr>
              <a:t>‹#›</a:t>
            </a:fld>
            <a:r>
              <a:rPr lang="en-US"/>
              <a:t> of </a:t>
            </a:r>
          </a:p>
        </p:txBody>
      </p:sp>
    </p:spTree>
    <p:extLst>
      <p:ext uri="{BB962C8B-B14F-4D97-AF65-F5344CB8AC3E}">
        <p14:creationId xmlns:p14="http://schemas.microsoft.com/office/powerpoint/2010/main" val="420223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ftr" sz="quarter" idx="10"/>
          </p:nvPr>
        </p:nvSpPr>
        <p:spPr>
          <a:ln/>
        </p:spPr>
        <p:txBody>
          <a:bodyPr/>
          <a:lstStyle>
            <a:lvl1pPr>
              <a:defRPr/>
            </a:lvl1pPr>
          </a:lstStyle>
          <a:p>
            <a:pPr>
              <a:defRPr/>
            </a:pPr>
            <a:fld id="{77D8EA00-7261-4E8D-8F9F-46D5CF4D27DF}" type="slidenum">
              <a:rPr lang="en-US"/>
              <a:pPr>
                <a:defRPr/>
              </a:pPr>
              <a:t>‹#›</a:t>
            </a:fld>
            <a:r>
              <a:rPr lang="en-US"/>
              <a:t> of </a:t>
            </a:r>
          </a:p>
        </p:txBody>
      </p:sp>
    </p:spTree>
    <p:extLst>
      <p:ext uri="{BB962C8B-B14F-4D97-AF65-F5344CB8AC3E}">
        <p14:creationId xmlns:p14="http://schemas.microsoft.com/office/powerpoint/2010/main" val="3253103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fld id="{08F2AFBD-AF32-45DA-839D-3CA4ECD8AEB6}" type="slidenum">
              <a:rPr lang="en-US"/>
              <a:pPr>
                <a:defRPr/>
              </a:pPr>
              <a:t>‹#›</a:t>
            </a:fld>
            <a:r>
              <a:rPr lang="en-US"/>
              <a:t> of </a:t>
            </a:r>
          </a:p>
        </p:txBody>
      </p:sp>
    </p:spTree>
    <p:extLst>
      <p:ext uri="{BB962C8B-B14F-4D97-AF65-F5344CB8AC3E}">
        <p14:creationId xmlns:p14="http://schemas.microsoft.com/office/powerpoint/2010/main" val="1976777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615950" y="15890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578350" y="15890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Rectangle 5"/>
          <p:cNvSpPr>
            <a:spLocks noGrp="1" noChangeArrowheads="1"/>
          </p:cNvSpPr>
          <p:nvPr>
            <p:ph type="ftr" sz="quarter" idx="10"/>
          </p:nvPr>
        </p:nvSpPr>
        <p:spPr>
          <a:ln/>
        </p:spPr>
        <p:txBody>
          <a:bodyPr/>
          <a:lstStyle>
            <a:lvl1pPr>
              <a:defRPr/>
            </a:lvl1pPr>
          </a:lstStyle>
          <a:p>
            <a:pPr>
              <a:defRPr/>
            </a:pPr>
            <a:fld id="{BA736B4F-1BD7-4A5E-A9C5-C72F77AC4D09}" type="slidenum">
              <a:rPr lang="en-US"/>
              <a:pPr>
                <a:defRPr/>
              </a:pPr>
              <a:t>‹#›</a:t>
            </a:fld>
            <a:r>
              <a:rPr lang="en-US"/>
              <a:t> of </a:t>
            </a:r>
          </a:p>
        </p:txBody>
      </p:sp>
    </p:spTree>
    <p:extLst>
      <p:ext uri="{BB962C8B-B14F-4D97-AF65-F5344CB8AC3E}">
        <p14:creationId xmlns:p14="http://schemas.microsoft.com/office/powerpoint/2010/main" val="3061946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Rectangle 5"/>
          <p:cNvSpPr>
            <a:spLocks noGrp="1" noChangeArrowheads="1"/>
          </p:cNvSpPr>
          <p:nvPr>
            <p:ph type="ftr" sz="quarter" idx="10"/>
          </p:nvPr>
        </p:nvSpPr>
        <p:spPr>
          <a:ln/>
        </p:spPr>
        <p:txBody>
          <a:bodyPr/>
          <a:lstStyle>
            <a:lvl1pPr>
              <a:defRPr/>
            </a:lvl1pPr>
          </a:lstStyle>
          <a:p>
            <a:pPr>
              <a:defRPr/>
            </a:pPr>
            <a:fld id="{B3FEBEE6-1978-4B63-8248-D26F2F66990E}" type="slidenum">
              <a:rPr lang="en-US"/>
              <a:pPr>
                <a:defRPr/>
              </a:pPr>
              <a:t>‹#›</a:t>
            </a:fld>
            <a:r>
              <a:rPr lang="en-US"/>
              <a:t> of </a:t>
            </a:r>
          </a:p>
        </p:txBody>
      </p:sp>
    </p:spTree>
    <p:extLst>
      <p:ext uri="{BB962C8B-B14F-4D97-AF65-F5344CB8AC3E}">
        <p14:creationId xmlns:p14="http://schemas.microsoft.com/office/powerpoint/2010/main" val="1373077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Rectangle 5"/>
          <p:cNvSpPr>
            <a:spLocks noGrp="1" noChangeArrowheads="1"/>
          </p:cNvSpPr>
          <p:nvPr>
            <p:ph type="ftr" sz="quarter" idx="10"/>
          </p:nvPr>
        </p:nvSpPr>
        <p:spPr>
          <a:ln/>
        </p:spPr>
        <p:txBody>
          <a:bodyPr/>
          <a:lstStyle>
            <a:lvl1pPr>
              <a:defRPr/>
            </a:lvl1pPr>
          </a:lstStyle>
          <a:p>
            <a:pPr>
              <a:defRPr/>
            </a:pPr>
            <a:fld id="{C1EE0F1D-91FE-4979-A5A9-5E6DFDDDA7F9}" type="slidenum">
              <a:rPr lang="en-US"/>
              <a:pPr>
                <a:defRPr/>
              </a:pPr>
              <a:t>‹#›</a:t>
            </a:fld>
            <a:r>
              <a:rPr lang="en-US"/>
              <a:t> of </a:t>
            </a:r>
          </a:p>
        </p:txBody>
      </p:sp>
    </p:spTree>
    <p:extLst>
      <p:ext uri="{BB962C8B-B14F-4D97-AF65-F5344CB8AC3E}">
        <p14:creationId xmlns:p14="http://schemas.microsoft.com/office/powerpoint/2010/main" val="3420764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fld id="{713850A5-1692-42E4-B00C-AAFA3424ADE0}" type="slidenum">
              <a:rPr lang="en-US"/>
              <a:pPr>
                <a:defRPr/>
              </a:pPr>
              <a:t>‹#›</a:t>
            </a:fld>
            <a:r>
              <a:rPr lang="en-US"/>
              <a:t> of </a:t>
            </a:r>
          </a:p>
        </p:txBody>
      </p:sp>
    </p:spTree>
    <p:extLst>
      <p:ext uri="{BB962C8B-B14F-4D97-AF65-F5344CB8AC3E}">
        <p14:creationId xmlns:p14="http://schemas.microsoft.com/office/powerpoint/2010/main" val="2600516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fld id="{C6D52D1E-D881-413F-B839-E8F6FF4E4D3B}" type="slidenum">
              <a:rPr lang="en-US"/>
              <a:pPr>
                <a:defRPr/>
              </a:pPr>
              <a:t>‹#›</a:t>
            </a:fld>
            <a:r>
              <a:rPr lang="en-US"/>
              <a:t> of </a:t>
            </a:r>
          </a:p>
        </p:txBody>
      </p:sp>
    </p:spTree>
    <p:extLst>
      <p:ext uri="{BB962C8B-B14F-4D97-AF65-F5344CB8AC3E}">
        <p14:creationId xmlns:p14="http://schemas.microsoft.com/office/powerpoint/2010/main" val="1538878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fld id="{5F3F3972-C247-47E9-887C-EFA8E9166A98}" type="slidenum">
              <a:rPr lang="en-US"/>
              <a:pPr>
                <a:defRPr/>
              </a:pPr>
              <a:t>‹#›</a:t>
            </a:fld>
            <a:r>
              <a:rPr lang="en-US"/>
              <a:t> of </a:t>
            </a:r>
          </a:p>
        </p:txBody>
      </p:sp>
    </p:spTree>
    <p:extLst>
      <p:ext uri="{BB962C8B-B14F-4D97-AF65-F5344CB8AC3E}">
        <p14:creationId xmlns:p14="http://schemas.microsoft.com/office/powerpoint/2010/main" val="4019908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615950" y="158908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1" name="Picture 8" descr="Header-PowerpointSiz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2700" y="-6350"/>
            <a:ext cx="6689725"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9" descr="Footer-PowerpointSiz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75" y="6270625"/>
            <a:ext cx="87630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0" descr="e-infrastructure-logo2"/>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094663" y="6456363"/>
            <a:ext cx="8715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1" descr="fp7logo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95250" y="6367463"/>
            <a:ext cx="6413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5"/>
          <p:cNvSpPr>
            <a:spLocks noGrp="1" noChangeArrowheads="1"/>
          </p:cNvSpPr>
          <p:nvPr>
            <p:ph type="ftr" sz="quarter" idx="3"/>
          </p:nvPr>
        </p:nvSpPr>
        <p:spPr bwMode="auto">
          <a:xfrm>
            <a:off x="3028950" y="6502400"/>
            <a:ext cx="2895600" cy="238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200">
                <a:ea typeface="ＭＳ Ｐゴシック" pitchFamily="34" charset="-128"/>
              </a:defRPr>
            </a:lvl1pPr>
          </a:lstStyle>
          <a:p>
            <a:pPr>
              <a:defRPr/>
            </a:pPr>
            <a:fld id="{1F601C26-320E-40AD-92CD-E279B8CE6E21}" type="slidenum">
              <a:rPr lang="en-US"/>
              <a:pPr>
                <a:defRPr/>
              </a:pPr>
              <a:t>‹#›</a:t>
            </a:fld>
            <a:r>
              <a:rPr lang="en-US"/>
              <a:t> of </a:t>
            </a:r>
          </a:p>
        </p:txBody>
      </p:sp>
      <p:sp>
        <p:nvSpPr>
          <p:cNvPr id="2056" name="Rectangle 2"/>
          <p:cNvSpPr>
            <a:spLocks noGrp="1" noChangeArrowheads="1"/>
          </p:cNvSpPr>
          <p:nvPr>
            <p:ph type="title"/>
          </p:nvPr>
        </p:nvSpPr>
        <p:spPr bwMode="auto">
          <a:xfrm>
            <a:off x="173038" y="631825"/>
            <a:ext cx="88074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grpSp>
        <p:nvGrpSpPr>
          <p:cNvPr id="2057" name="Group 30"/>
          <p:cNvGrpSpPr>
            <a:grpSpLocks/>
          </p:cNvGrpSpPr>
          <p:nvPr userDrawn="1"/>
        </p:nvGrpSpPr>
        <p:grpSpPr bwMode="auto">
          <a:xfrm>
            <a:off x="7994650" y="38100"/>
            <a:ext cx="1077913" cy="490538"/>
            <a:chOff x="5036" y="24"/>
            <a:chExt cx="679" cy="309"/>
          </a:xfrm>
        </p:grpSpPr>
        <p:sp>
          <p:nvSpPr>
            <p:cNvPr id="1051" name="Text Box 27"/>
            <p:cNvSpPr txBox="1">
              <a:spLocks noChangeArrowheads="1"/>
            </p:cNvSpPr>
            <p:nvPr userDrawn="1"/>
          </p:nvSpPr>
          <p:spPr bwMode="auto">
            <a:xfrm>
              <a:off x="5270" y="227"/>
              <a:ext cx="445" cy="106"/>
            </a:xfrm>
            <a:prstGeom prst="rect">
              <a:avLst/>
            </a:prstGeom>
            <a:noFill/>
            <a:ln w="9525">
              <a:noFill/>
              <a:miter lim="800000"/>
              <a:headEnd/>
              <a:tailEnd/>
            </a:ln>
          </p:spPr>
          <p:txBody>
            <a:bodyPr wrap="none">
              <a:spAutoFit/>
            </a:bodyPr>
            <a:lstStyle/>
            <a:p>
              <a:pPr algn="r">
                <a:defRPr/>
              </a:pPr>
              <a:r>
                <a:rPr lang="en-US" sz="500" i="1">
                  <a:ea typeface="ＭＳ Ｐゴシック" pitchFamily="34" charset="-128"/>
                </a:rPr>
                <a:t>Virtual Biodiversity</a:t>
              </a:r>
            </a:p>
          </p:txBody>
        </p:sp>
        <p:sp>
          <p:nvSpPr>
            <p:cNvPr id="1052" name="Text Box 28"/>
            <p:cNvSpPr txBox="1">
              <a:spLocks noChangeArrowheads="1"/>
            </p:cNvSpPr>
            <p:nvPr userDrawn="1"/>
          </p:nvSpPr>
          <p:spPr bwMode="auto">
            <a:xfrm>
              <a:off x="5206" y="138"/>
              <a:ext cx="458" cy="154"/>
            </a:xfrm>
            <a:prstGeom prst="rect">
              <a:avLst/>
            </a:prstGeom>
            <a:noFill/>
            <a:ln w="9525">
              <a:noFill/>
              <a:miter lim="800000"/>
              <a:headEnd/>
              <a:tailEnd/>
            </a:ln>
          </p:spPr>
          <p:txBody>
            <a:bodyPr wrap="none">
              <a:spAutoFit/>
            </a:bodyPr>
            <a:lstStyle/>
            <a:p>
              <a:pPr>
                <a:defRPr/>
              </a:pPr>
              <a:r>
                <a:rPr lang="en-US" sz="1000">
                  <a:latin typeface="Helvetica" pitchFamily="34" charset="0"/>
                  <a:ea typeface="ＭＳ Ｐゴシック" pitchFamily="34" charset="-128"/>
                </a:rPr>
                <a:t>ViBRANT</a:t>
              </a:r>
            </a:p>
          </p:txBody>
        </p:sp>
        <p:pic>
          <p:nvPicPr>
            <p:cNvPr id="2060" name="Picture 29" descr="ViBRANT Logo BLACK Small"/>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5036" y="24"/>
              <a:ext cx="401"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97"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dt="0"/>
  <p:txStyles>
    <p:titleStyle>
      <a:lvl1pPr algn="l" rtl="0" eaLnBrk="0" fontAlgn="base" hangingPunct="0">
        <a:spcBef>
          <a:spcPct val="0"/>
        </a:spcBef>
        <a:spcAft>
          <a:spcPct val="0"/>
        </a:spcAft>
        <a:defRPr sz="3200">
          <a:solidFill>
            <a:srgbClr val="000080"/>
          </a:solidFill>
          <a:latin typeface="+mj-lt"/>
          <a:ea typeface="MS PGothic" pitchFamily="34" charset="-128"/>
          <a:cs typeface="+mj-cs"/>
        </a:defRPr>
      </a:lvl1pPr>
      <a:lvl2pPr algn="l" rtl="0" eaLnBrk="0" fontAlgn="base" hangingPunct="0">
        <a:spcBef>
          <a:spcPct val="0"/>
        </a:spcBef>
        <a:spcAft>
          <a:spcPct val="0"/>
        </a:spcAft>
        <a:defRPr sz="3200">
          <a:solidFill>
            <a:srgbClr val="000080"/>
          </a:solidFill>
          <a:latin typeface="Arial" charset="0"/>
          <a:ea typeface="MS PGothic" pitchFamily="34" charset="-128"/>
        </a:defRPr>
      </a:lvl2pPr>
      <a:lvl3pPr algn="l" rtl="0" eaLnBrk="0" fontAlgn="base" hangingPunct="0">
        <a:spcBef>
          <a:spcPct val="0"/>
        </a:spcBef>
        <a:spcAft>
          <a:spcPct val="0"/>
        </a:spcAft>
        <a:defRPr sz="3200">
          <a:solidFill>
            <a:srgbClr val="000080"/>
          </a:solidFill>
          <a:latin typeface="Arial" charset="0"/>
          <a:ea typeface="MS PGothic" pitchFamily="34" charset="-128"/>
        </a:defRPr>
      </a:lvl3pPr>
      <a:lvl4pPr algn="l" rtl="0" eaLnBrk="0" fontAlgn="base" hangingPunct="0">
        <a:spcBef>
          <a:spcPct val="0"/>
        </a:spcBef>
        <a:spcAft>
          <a:spcPct val="0"/>
        </a:spcAft>
        <a:defRPr sz="3200">
          <a:solidFill>
            <a:srgbClr val="000080"/>
          </a:solidFill>
          <a:latin typeface="Arial" charset="0"/>
          <a:ea typeface="MS PGothic" pitchFamily="34" charset="-128"/>
        </a:defRPr>
      </a:lvl4pPr>
      <a:lvl5pPr algn="l" rtl="0" eaLnBrk="0" fontAlgn="base" hangingPunct="0">
        <a:spcBef>
          <a:spcPct val="0"/>
        </a:spcBef>
        <a:spcAft>
          <a:spcPct val="0"/>
        </a:spcAft>
        <a:defRPr sz="3200">
          <a:solidFill>
            <a:srgbClr val="000080"/>
          </a:solidFill>
          <a:latin typeface="Arial" charset="0"/>
          <a:ea typeface="MS PGothic" pitchFamily="34" charset="-128"/>
        </a:defRPr>
      </a:lvl5pPr>
      <a:lvl6pPr marL="457200" algn="l" rtl="0" fontAlgn="base">
        <a:spcBef>
          <a:spcPct val="0"/>
        </a:spcBef>
        <a:spcAft>
          <a:spcPct val="0"/>
        </a:spcAft>
        <a:defRPr sz="3200">
          <a:solidFill>
            <a:srgbClr val="000080"/>
          </a:solidFill>
          <a:latin typeface="Arial" charset="0"/>
          <a:ea typeface="ＭＳ Ｐゴシック" pitchFamily="34" charset="-128"/>
        </a:defRPr>
      </a:lvl6pPr>
      <a:lvl7pPr marL="914400" algn="l" rtl="0" fontAlgn="base">
        <a:spcBef>
          <a:spcPct val="0"/>
        </a:spcBef>
        <a:spcAft>
          <a:spcPct val="0"/>
        </a:spcAft>
        <a:defRPr sz="3200">
          <a:solidFill>
            <a:srgbClr val="000080"/>
          </a:solidFill>
          <a:latin typeface="Arial" charset="0"/>
          <a:ea typeface="ＭＳ Ｐゴシック" pitchFamily="34" charset="-128"/>
        </a:defRPr>
      </a:lvl7pPr>
      <a:lvl8pPr marL="1371600" algn="l" rtl="0" fontAlgn="base">
        <a:spcBef>
          <a:spcPct val="0"/>
        </a:spcBef>
        <a:spcAft>
          <a:spcPct val="0"/>
        </a:spcAft>
        <a:defRPr sz="3200">
          <a:solidFill>
            <a:srgbClr val="000080"/>
          </a:solidFill>
          <a:latin typeface="Arial" charset="0"/>
          <a:ea typeface="ＭＳ Ｐゴシック" pitchFamily="34" charset="-128"/>
        </a:defRPr>
      </a:lvl8pPr>
      <a:lvl9pPr marL="1828800" algn="l" rtl="0" fontAlgn="base">
        <a:spcBef>
          <a:spcPct val="0"/>
        </a:spcBef>
        <a:spcAft>
          <a:spcPct val="0"/>
        </a:spcAft>
        <a:defRPr sz="3200">
          <a:solidFill>
            <a:srgbClr val="00008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defRPr sz="2000" b="1">
          <a:solidFill>
            <a:srgbClr val="000E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itchFamily="-32" charset="0"/>
        <a:buChar char="•"/>
        <a:defRPr>
          <a:solidFill>
            <a:srgbClr val="993333"/>
          </a:solidFill>
          <a:latin typeface="+mn-lt"/>
          <a:ea typeface="MS PGothic" pitchFamily="34" charset="-128"/>
        </a:defRPr>
      </a:lvl2pPr>
      <a:lvl3pPr marL="1143000" indent="-228600" algn="l" rtl="0" eaLnBrk="0" fontAlgn="base" hangingPunct="0">
        <a:spcBef>
          <a:spcPct val="20000"/>
        </a:spcBef>
        <a:spcAft>
          <a:spcPct val="0"/>
        </a:spcAft>
        <a:buChar char="–"/>
        <a:defRPr>
          <a:solidFill>
            <a:schemeClr val="tx1"/>
          </a:solidFill>
          <a:latin typeface="+mn-lt"/>
          <a:ea typeface="MS PGothic" pitchFamily="34" charset="-128"/>
        </a:defRPr>
      </a:lvl3pPr>
      <a:lvl4pPr marL="1600200" indent="-228600" algn="l" rtl="0" eaLnBrk="0" fontAlgn="base" hangingPunct="0">
        <a:spcBef>
          <a:spcPct val="20000"/>
        </a:spcBef>
        <a:spcAft>
          <a:spcPct val="0"/>
        </a:spcAft>
        <a:buFont typeface="Times" pitchFamily="-32" charset="0"/>
        <a:buChar char="•"/>
        <a:defRPr sz="16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MS PGothic" pitchFamily="34" charset="-128"/>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vid.King@open.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3"/>
          <p:cNvSpPr>
            <a:spLocks noGrp="1" noChangeArrowheads="1"/>
          </p:cNvSpPr>
          <p:nvPr>
            <p:ph type="ctrTitle"/>
          </p:nvPr>
        </p:nvSpPr>
        <p:spPr>
          <a:xfrm>
            <a:off x="348343" y="3516086"/>
            <a:ext cx="8584520" cy="1589314"/>
          </a:xfrm>
        </p:spPr>
        <p:txBody>
          <a:bodyPr/>
          <a:lstStyle/>
          <a:p>
            <a:pPr algn="ctr" eaLnBrk="1" hangingPunct="1"/>
            <a:r>
              <a:rPr lang="en-US" sz="3600" dirty="0" smtClean="0">
                <a:solidFill>
                  <a:schemeClr val="tx1"/>
                </a:solidFill>
              </a:rPr>
              <a:t>Workshop 5:</a:t>
            </a:r>
            <a:br>
              <a:rPr lang="en-US" sz="3600" dirty="0" smtClean="0">
                <a:solidFill>
                  <a:schemeClr val="tx1"/>
                </a:solidFill>
              </a:rPr>
            </a:br>
            <a:r>
              <a:rPr lang="en-US" sz="3600" dirty="0" smtClean="0">
                <a:solidFill>
                  <a:schemeClr val="tx1"/>
                </a:solidFill>
              </a:rPr>
              <a:t>Bibliographies in</a:t>
            </a:r>
            <a:br>
              <a:rPr lang="en-US" sz="3600" dirty="0" smtClean="0">
                <a:solidFill>
                  <a:schemeClr val="tx1"/>
                </a:solidFill>
              </a:rPr>
            </a:br>
            <a:r>
              <a:rPr lang="en-US" sz="3600" dirty="0" smtClean="0">
                <a:solidFill>
                  <a:schemeClr val="tx1"/>
                </a:solidFill>
              </a:rPr>
              <a:t>a changing landscape</a:t>
            </a:r>
            <a:endParaRPr lang="en-US" sz="3200" b="0" dirty="0" smtClean="0">
              <a:solidFill>
                <a:schemeClr val="tx1"/>
              </a:solidFill>
            </a:endParaRPr>
          </a:p>
        </p:txBody>
      </p:sp>
      <p:sp>
        <p:nvSpPr>
          <p:cNvPr id="4099" name="Text Box 25"/>
          <p:cNvSpPr txBox="1">
            <a:spLocks noChangeArrowheads="1"/>
          </p:cNvSpPr>
          <p:nvPr/>
        </p:nvSpPr>
        <p:spPr bwMode="auto">
          <a:xfrm>
            <a:off x="4214813" y="5356225"/>
            <a:ext cx="4714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sz="1200" b="1" dirty="0" smtClean="0">
                <a:latin typeface="+mn-lt"/>
              </a:rPr>
              <a:t>David Morse, </a:t>
            </a:r>
            <a:r>
              <a:rPr lang="en-US" sz="1200" i="1" dirty="0">
                <a:latin typeface="+mn-lt"/>
              </a:rPr>
              <a:t>The Open University, UK, </a:t>
            </a:r>
            <a:r>
              <a:rPr lang="en-US" sz="1200" i="1" dirty="0" smtClean="0">
                <a:latin typeface="+mn-lt"/>
                <a:hlinkClick r:id="rId3"/>
              </a:rPr>
              <a:t>David.Morse@open.ac.uk</a:t>
            </a:r>
            <a:endParaRPr lang="en-US" sz="1200" i="1" dirty="0">
              <a:latin typeface="+mn-lt"/>
            </a:endParaRPr>
          </a:p>
          <a:p>
            <a:r>
              <a:rPr lang="en-US" sz="1200" b="1" dirty="0" smtClean="0">
                <a:latin typeface="+mn-lt"/>
              </a:rPr>
              <a:t>David King, </a:t>
            </a:r>
            <a:r>
              <a:rPr lang="en-US" sz="1200" i="1" dirty="0" smtClean="0">
                <a:latin typeface="+mn-lt"/>
              </a:rPr>
              <a:t>The Open University, UK, </a:t>
            </a:r>
            <a:r>
              <a:rPr lang="en-US" sz="1200" i="1" dirty="0" smtClean="0">
                <a:latin typeface="+mn-lt"/>
                <a:hlinkClick r:id="rId3"/>
              </a:rPr>
              <a:t>David.King@open.ac.uk</a:t>
            </a:r>
            <a:endParaRPr lang="en-US" sz="1200" i="1" dirty="0" smtClean="0">
              <a:latin typeface="+mn-lt"/>
            </a:endParaRPr>
          </a:p>
          <a:p>
            <a:endParaRPr lang="en-US" sz="1200" i="1" dirty="0">
              <a:latin typeface="+mn-lt"/>
            </a:endParaRPr>
          </a:p>
          <a:p>
            <a:r>
              <a:rPr lang="en-US" sz="1200" dirty="0" smtClean="0">
                <a:latin typeface="+mn-lt"/>
              </a:rPr>
              <a:t>BIH2013 workshop, </a:t>
            </a:r>
            <a:r>
              <a:rPr lang="en-US" sz="1200" dirty="0" err="1" smtClean="0">
                <a:latin typeface="+mn-lt"/>
              </a:rPr>
              <a:t>Sapienza</a:t>
            </a:r>
            <a:r>
              <a:rPr lang="en-US" sz="1200" dirty="0" smtClean="0">
                <a:latin typeface="+mn-lt"/>
              </a:rPr>
              <a:t> University, 6 September 2013</a:t>
            </a:r>
            <a:endParaRPr lang="en-US" sz="1200" dirty="0">
              <a:latin typeface="+mn-lt"/>
            </a:endParaRPr>
          </a:p>
        </p:txBody>
      </p:sp>
      <p:grpSp>
        <p:nvGrpSpPr>
          <p:cNvPr id="4100" name="Group 39"/>
          <p:cNvGrpSpPr>
            <a:grpSpLocks/>
          </p:cNvGrpSpPr>
          <p:nvPr/>
        </p:nvGrpSpPr>
        <p:grpSpPr bwMode="auto">
          <a:xfrm>
            <a:off x="1027113" y="1195388"/>
            <a:ext cx="4756150" cy="2176462"/>
            <a:chOff x="647" y="753"/>
            <a:chExt cx="2996" cy="1371"/>
          </a:xfrm>
        </p:grpSpPr>
        <p:pic>
          <p:nvPicPr>
            <p:cNvPr id="4101" name="Picture 38" descr="ViBRANT Logo No Text-La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 y="753"/>
              <a:ext cx="2008"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32"/>
            <p:cNvSpPr txBox="1">
              <a:spLocks noChangeArrowheads="1"/>
            </p:cNvSpPr>
            <p:nvPr/>
          </p:nvSpPr>
          <p:spPr bwMode="auto">
            <a:xfrm>
              <a:off x="1684" y="1417"/>
              <a:ext cx="1759"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sz="4800" dirty="0">
                  <a:latin typeface="+mj-lt"/>
                </a:rPr>
                <a:t>ViBRANT</a:t>
              </a:r>
            </a:p>
          </p:txBody>
        </p:sp>
        <p:sp>
          <p:nvSpPr>
            <p:cNvPr id="4103" name="Text Box 33"/>
            <p:cNvSpPr txBox="1">
              <a:spLocks noChangeArrowheads="1"/>
            </p:cNvSpPr>
            <p:nvPr/>
          </p:nvSpPr>
          <p:spPr bwMode="auto">
            <a:xfrm>
              <a:off x="1948" y="1836"/>
              <a:ext cx="169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i="1" dirty="0"/>
                <a:t>Virtual Biodiversity</a:t>
              </a:r>
            </a:p>
          </p:txBody>
        </p:sp>
      </p:gr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little history</a:t>
            </a:r>
            <a:endParaRPr lang="en-GB" dirty="0"/>
          </a:p>
        </p:txBody>
      </p:sp>
      <p:sp>
        <p:nvSpPr>
          <p:cNvPr id="3" name="Content Placeholder 2"/>
          <p:cNvSpPr>
            <a:spLocks noGrp="1"/>
          </p:cNvSpPr>
          <p:nvPr>
            <p:ph idx="1"/>
          </p:nvPr>
        </p:nvSpPr>
        <p:spPr/>
        <p:txBody>
          <a:bodyPr/>
          <a:lstStyle/>
          <a:p>
            <a:pPr marL="0" indent="0">
              <a:spcBef>
                <a:spcPts val="0"/>
              </a:spcBef>
            </a:pPr>
            <a:r>
              <a:rPr lang="en-GB" sz="2400" b="0" dirty="0">
                <a:solidFill>
                  <a:schemeClr val="accent2"/>
                </a:solidFill>
                <a:latin typeface="Courier New" panose="02070309020205020404" pitchFamily="49" charset="0"/>
                <a:cs typeface="Courier New" panose="02070309020205020404" pitchFamily="49" charset="0"/>
              </a:rPr>
              <a:t>@article {234</a:t>
            </a:r>
            <a:r>
              <a:rPr lang="en-GB" sz="2400" b="0" dirty="0" smtClean="0">
                <a:solidFill>
                  <a:schemeClr val="accent2"/>
                </a:solidFill>
                <a:latin typeface="Courier New" panose="02070309020205020404" pitchFamily="49" charset="0"/>
                <a:cs typeface="Courier New" panose="02070309020205020404" pitchFamily="49" charset="0"/>
              </a:rPr>
              <a:t>,</a:t>
            </a:r>
          </a:p>
          <a:p>
            <a:pPr marL="400050" lvl="1" indent="0">
              <a:spcBef>
                <a:spcPts val="0"/>
              </a:spcBef>
              <a:buNone/>
            </a:pPr>
            <a:r>
              <a:rPr lang="en-GB" sz="2000" b="0" dirty="0" smtClean="0">
                <a:solidFill>
                  <a:schemeClr val="accent2"/>
                </a:solidFill>
                <a:latin typeface="Courier New" panose="02070309020205020404" pitchFamily="49" charset="0"/>
                <a:cs typeface="Courier New" panose="02070309020205020404" pitchFamily="49" charset="0"/>
              </a:rPr>
              <a:t>title </a:t>
            </a:r>
            <a:r>
              <a:rPr lang="en-GB" sz="2000" b="0" dirty="0">
                <a:solidFill>
                  <a:schemeClr val="accent2"/>
                </a:solidFill>
                <a:latin typeface="Courier New" panose="02070309020205020404" pitchFamily="49" charset="0"/>
                <a:cs typeface="Courier New" panose="02070309020205020404" pitchFamily="49" charset="0"/>
              </a:rPr>
              <a:t>= {Descriptions of three new species of </a:t>
            </a:r>
            <a:r>
              <a:rPr lang="en-GB" sz="2000" b="0" dirty="0" err="1">
                <a:solidFill>
                  <a:schemeClr val="accent2"/>
                </a:solidFill>
                <a:latin typeface="Courier New" panose="02070309020205020404" pitchFamily="49" charset="0"/>
                <a:cs typeface="Courier New" panose="02070309020205020404" pitchFamily="49" charset="0"/>
              </a:rPr>
              <a:t>Psychodidae</a:t>
            </a:r>
            <a:r>
              <a:rPr lang="en-GB" sz="2000" b="0" dirty="0">
                <a:solidFill>
                  <a:schemeClr val="accent2"/>
                </a:solidFill>
                <a:latin typeface="Courier New" panose="02070309020205020404" pitchFamily="49" charset="0"/>
                <a:cs typeface="Courier New" panose="02070309020205020404" pitchFamily="49" charset="0"/>
              </a:rPr>
              <a:t> (</a:t>
            </a:r>
            <a:r>
              <a:rPr lang="en-GB" sz="2000" b="0" dirty="0" err="1">
                <a:solidFill>
                  <a:schemeClr val="accent2"/>
                </a:solidFill>
                <a:latin typeface="Courier New" panose="02070309020205020404" pitchFamily="49" charset="0"/>
                <a:cs typeface="Courier New" panose="02070309020205020404" pitchFamily="49" charset="0"/>
              </a:rPr>
              <a:t>Diptera</a:t>
            </a:r>
            <a:r>
              <a:rPr lang="en-GB" sz="2000" b="0" dirty="0">
                <a:solidFill>
                  <a:schemeClr val="accent2"/>
                </a:solidFill>
                <a:latin typeface="Courier New" panose="02070309020205020404" pitchFamily="49" charset="0"/>
                <a:cs typeface="Courier New" panose="02070309020205020404" pitchFamily="49" charset="0"/>
              </a:rPr>
              <a:t>) from the </a:t>
            </a:r>
            <a:r>
              <a:rPr lang="en-GB" sz="2000" b="0" dirty="0" err="1">
                <a:solidFill>
                  <a:schemeClr val="accent2"/>
                </a:solidFill>
                <a:latin typeface="Courier New" panose="02070309020205020404" pitchFamily="49" charset="0"/>
                <a:cs typeface="Courier New" panose="02070309020205020404" pitchFamily="49" charset="0"/>
              </a:rPr>
              <a:t>southeastern</a:t>
            </a:r>
            <a:r>
              <a:rPr lang="en-GB" sz="2000" b="0" dirty="0">
                <a:solidFill>
                  <a:schemeClr val="accent2"/>
                </a:solidFill>
                <a:latin typeface="Courier New" panose="02070309020205020404" pitchFamily="49" charset="0"/>
                <a:cs typeface="Courier New" panose="02070309020205020404" pitchFamily="49" charset="0"/>
              </a:rPr>
              <a:t> United States</a:t>
            </a:r>
            <a:r>
              <a:rPr lang="en-GB" sz="2000" b="0" dirty="0" smtClean="0">
                <a:solidFill>
                  <a:schemeClr val="accent2"/>
                </a:solidFill>
                <a:latin typeface="Courier New" panose="02070309020205020404" pitchFamily="49" charset="0"/>
                <a:cs typeface="Courier New" panose="02070309020205020404" pitchFamily="49" charset="0"/>
              </a:rPr>
              <a:t>},</a:t>
            </a:r>
          </a:p>
          <a:p>
            <a:pPr marL="400050" lvl="1" indent="0">
              <a:spcBef>
                <a:spcPts val="0"/>
              </a:spcBef>
              <a:buNone/>
            </a:pPr>
            <a:r>
              <a:rPr lang="en-GB" sz="2000" b="0" dirty="0" smtClean="0">
                <a:solidFill>
                  <a:schemeClr val="accent2"/>
                </a:solidFill>
                <a:latin typeface="Courier New" panose="02070309020205020404" pitchFamily="49" charset="0"/>
                <a:cs typeface="Courier New" panose="02070309020205020404" pitchFamily="49" charset="0"/>
              </a:rPr>
              <a:t>journal </a:t>
            </a:r>
            <a:r>
              <a:rPr lang="en-GB" sz="2000" b="0" dirty="0">
                <a:solidFill>
                  <a:schemeClr val="accent2"/>
                </a:solidFill>
                <a:latin typeface="Courier New" panose="02070309020205020404" pitchFamily="49" charset="0"/>
                <a:cs typeface="Courier New" panose="02070309020205020404" pitchFamily="49" charset="0"/>
              </a:rPr>
              <a:t>= {</a:t>
            </a:r>
            <a:r>
              <a:rPr lang="en-GB" sz="2000" b="0" dirty="0" err="1">
                <a:solidFill>
                  <a:schemeClr val="accent2"/>
                </a:solidFill>
                <a:latin typeface="Courier New" panose="02070309020205020404" pitchFamily="49" charset="0"/>
                <a:cs typeface="Courier New" panose="02070309020205020404" pitchFamily="49" charset="0"/>
              </a:rPr>
              <a:t>Zootaxa</a:t>
            </a:r>
            <a:r>
              <a:rPr lang="en-GB" sz="2000" b="0" dirty="0" smtClean="0">
                <a:solidFill>
                  <a:schemeClr val="accent2"/>
                </a:solidFill>
                <a:latin typeface="Courier New" panose="02070309020205020404" pitchFamily="49" charset="0"/>
                <a:cs typeface="Courier New" panose="02070309020205020404" pitchFamily="49" charset="0"/>
              </a:rPr>
              <a:t>},</a:t>
            </a:r>
          </a:p>
          <a:p>
            <a:pPr marL="400050" lvl="1" indent="0">
              <a:spcBef>
                <a:spcPts val="0"/>
              </a:spcBef>
              <a:buNone/>
            </a:pPr>
            <a:r>
              <a:rPr lang="en-GB" sz="2000" b="0" dirty="0" smtClean="0">
                <a:solidFill>
                  <a:schemeClr val="accent2"/>
                </a:solidFill>
                <a:latin typeface="Courier New" panose="02070309020205020404" pitchFamily="49" charset="0"/>
                <a:cs typeface="Courier New" panose="02070309020205020404" pitchFamily="49" charset="0"/>
              </a:rPr>
              <a:t>volume </a:t>
            </a:r>
            <a:r>
              <a:rPr lang="en-GB" sz="2000" b="0" dirty="0">
                <a:solidFill>
                  <a:schemeClr val="accent2"/>
                </a:solidFill>
                <a:latin typeface="Courier New" panose="02070309020205020404" pitchFamily="49" charset="0"/>
                <a:cs typeface="Courier New" panose="02070309020205020404" pitchFamily="49" charset="0"/>
              </a:rPr>
              <a:t>= {2524</a:t>
            </a:r>
            <a:r>
              <a:rPr lang="en-GB" sz="2000" b="0" dirty="0" smtClean="0">
                <a:solidFill>
                  <a:schemeClr val="accent2"/>
                </a:solidFill>
                <a:latin typeface="Courier New" panose="02070309020205020404" pitchFamily="49" charset="0"/>
                <a:cs typeface="Courier New" panose="02070309020205020404" pitchFamily="49" charset="0"/>
              </a:rPr>
              <a:t>},</a:t>
            </a:r>
          </a:p>
          <a:p>
            <a:pPr marL="400050" lvl="1" indent="0">
              <a:spcBef>
                <a:spcPts val="0"/>
              </a:spcBef>
              <a:buNone/>
            </a:pPr>
            <a:r>
              <a:rPr lang="en-GB" sz="2000" b="0" dirty="0" smtClean="0">
                <a:solidFill>
                  <a:schemeClr val="accent2"/>
                </a:solidFill>
                <a:latin typeface="Courier New" panose="02070309020205020404" pitchFamily="49" charset="0"/>
                <a:cs typeface="Courier New" panose="02070309020205020404" pitchFamily="49" charset="0"/>
              </a:rPr>
              <a:t>year </a:t>
            </a:r>
            <a:r>
              <a:rPr lang="en-GB" sz="2000" b="0" dirty="0">
                <a:solidFill>
                  <a:schemeClr val="accent2"/>
                </a:solidFill>
                <a:latin typeface="Courier New" panose="02070309020205020404" pitchFamily="49" charset="0"/>
                <a:cs typeface="Courier New" panose="02070309020205020404" pitchFamily="49" charset="0"/>
              </a:rPr>
              <a:t>= {2010</a:t>
            </a:r>
            <a:r>
              <a:rPr lang="en-GB" sz="2000" b="0" dirty="0" smtClean="0">
                <a:solidFill>
                  <a:schemeClr val="accent2"/>
                </a:solidFill>
                <a:latin typeface="Courier New" panose="02070309020205020404" pitchFamily="49" charset="0"/>
                <a:cs typeface="Courier New" panose="02070309020205020404" pitchFamily="49" charset="0"/>
              </a:rPr>
              <a:t>},</a:t>
            </a:r>
          </a:p>
          <a:p>
            <a:pPr marL="400050" lvl="1" indent="0">
              <a:spcBef>
                <a:spcPts val="0"/>
              </a:spcBef>
              <a:buNone/>
            </a:pPr>
            <a:r>
              <a:rPr lang="en-GB" sz="2000" b="0" dirty="0" smtClean="0">
                <a:solidFill>
                  <a:schemeClr val="accent2"/>
                </a:solidFill>
                <a:latin typeface="Courier New" panose="02070309020205020404" pitchFamily="49" charset="0"/>
                <a:cs typeface="Courier New" panose="02070309020205020404" pitchFamily="49" charset="0"/>
              </a:rPr>
              <a:t>pages </a:t>
            </a:r>
            <a:r>
              <a:rPr lang="en-GB" sz="2000" b="0" dirty="0">
                <a:solidFill>
                  <a:schemeClr val="accent2"/>
                </a:solidFill>
                <a:latin typeface="Courier New" panose="02070309020205020404" pitchFamily="49" charset="0"/>
                <a:cs typeface="Courier New" panose="02070309020205020404" pitchFamily="49" charset="0"/>
              </a:rPr>
              <a:t>= {51-62</a:t>
            </a:r>
            <a:r>
              <a:rPr lang="en-GB" sz="2000" b="0" dirty="0" smtClean="0">
                <a:solidFill>
                  <a:schemeClr val="accent2"/>
                </a:solidFill>
                <a:latin typeface="Courier New" panose="02070309020205020404" pitchFamily="49" charset="0"/>
                <a:cs typeface="Courier New" panose="02070309020205020404" pitchFamily="49" charset="0"/>
              </a:rPr>
              <a:t>},</a:t>
            </a:r>
          </a:p>
          <a:p>
            <a:pPr marL="400050" lvl="1" indent="0">
              <a:spcBef>
                <a:spcPts val="0"/>
              </a:spcBef>
              <a:buNone/>
            </a:pPr>
            <a:r>
              <a:rPr lang="en-GB" sz="2000" b="0" dirty="0" smtClean="0">
                <a:solidFill>
                  <a:schemeClr val="accent2"/>
                </a:solidFill>
                <a:latin typeface="Courier New" panose="02070309020205020404" pitchFamily="49" charset="0"/>
                <a:cs typeface="Courier New" panose="02070309020205020404" pitchFamily="49" charset="0"/>
              </a:rPr>
              <a:t>author </a:t>
            </a:r>
            <a:r>
              <a:rPr lang="en-GB" sz="2000" b="0" dirty="0">
                <a:solidFill>
                  <a:schemeClr val="accent2"/>
                </a:solidFill>
                <a:latin typeface="Courier New" panose="02070309020205020404" pitchFamily="49" charset="0"/>
                <a:cs typeface="Courier New" panose="02070309020205020404" pitchFamily="49" charset="0"/>
              </a:rPr>
              <a:t>= {Curler, Gregory R. and John K. Moulton</a:t>
            </a:r>
            <a:r>
              <a:rPr lang="en-GB" sz="2000" b="0" dirty="0" smtClean="0">
                <a:solidFill>
                  <a:schemeClr val="accent2"/>
                </a:solidFill>
                <a:latin typeface="Courier New" panose="02070309020205020404" pitchFamily="49" charset="0"/>
                <a:cs typeface="Courier New" panose="02070309020205020404" pitchFamily="49" charset="0"/>
              </a:rPr>
              <a:t>}</a:t>
            </a:r>
          </a:p>
          <a:p>
            <a:pPr marL="0" indent="0">
              <a:spcBef>
                <a:spcPts val="0"/>
              </a:spcBef>
            </a:pPr>
            <a:r>
              <a:rPr lang="en-GB" sz="2400" b="0" dirty="0" smtClean="0">
                <a:solidFill>
                  <a:schemeClr val="accent2"/>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2601314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little history</a:t>
            </a:r>
            <a:endParaRPr lang="en-GB"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10310" y="1589088"/>
            <a:ext cx="6583679" cy="4114800"/>
          </a:xfrm>
        </p:spPr>
      </p:pic>
    </p:spTree>
    <p:extLst>
      <p:ext uri="{BB962C8B-B14F-4D97-AF65-F5344CB8AC3E}">
        <p14:creationId xmlns:p14="http://schemas.microsoft.com/office/powerpoint/2010/main" val="4122324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little history</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10310" y="1589088"/>
            <a:ext cx="6583679" cy="4114800"/>
          </a:xfrm>
        </p:spPr>
      </p:pic>
    </p:spTree>
    <p:extLst>
      <p:ext uri="{BB962C8B-B14F-4D97-AF65-F5344CB8AC3E}">
        <p14:creationId xmlns:p14="http://schemas.microsoft.com/office/powerpoint/2010/main" val="32162376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little history</a:t>
            </a:r>
            <a:endParaRPr lang="en-GB"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10310" y="1589088"/>
            <a:ext cx="6583679" cy="4114800"/>
          </a:xfrm>
        </p:spPr>
      </p:pic>
    </p:spTree>
    <p:extLst>
      <p:ext uri="{BB962C8B-B14F-4D97-AF65-F5344CB8AC3E}">
        <p14:creationId xmlns:p14="http://schemas.microsoft.com/office/powerpoint/2010/main" val="1415538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little history</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10310" y="1589088"/>
            <a:ext cx="6583679" cy="4114800"/>
          </a:xfrm>
        </p:spPr>
      </p:pic>
    </p:spTree>
    <p:extLst>
      <p:ext uri="{BB962C8B-B14F-4D97-AF65-F5344CB8AC3E}">
        <p14:creationId xmlns:p14="http://schemas.microsoft.com/office/powerpoint/2010/main" val="21444256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little history</a:t>
            </a:r>
            <a:endParaRPr lang="en-GB"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10310" y="1589088"/>
            <a:ext cx="6583679" cy="4114800"/>
          </a:xfrm>
        </p:spPr>
      </p:pic>
    </p:spTree>
    <p:extLst>
      <p:ext uri="{BB962C8B-B14F-4D97-AF65-F5344CB8AC3E}">
        <p14:creationId xmlns:p14="http://schemas.microsoft.com/office/powerpoint/2010/main" val="1809260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little history</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7652" y="1589088"/>
            <a:ext cx="6583679" cy="4114800"/>
          </a:xfrm>
        </p:spPr>
      </p:pic>
    </p:spTree>
    <p:extLst>
      <p:ext uri="{BB962C8B-B14F-4D97-AF65-F5344CB8AC3E}">
        <p14:creationId xmlns:p14="http://schemas.microsoft.com/office/powerpoint/2010/main" val="10988903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little history</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10310" y="1589088"/>
            <a:ext cx="6583679" cy="4114800"/>
          </a:xfrm>
        </p:spPr>
      </p:pic>
    </p:spTree>
    <p:extLst>
      <p:ext uri="{BB962C8B-B14F-4D97-AF65-F5344CB8AC3E}">
        <p14:creationId xmlns:p14="http://schemas.microsoft.com/office/powerpoint/2010/main" val="11698972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little history</a:t>
            </a:r>
            <a:endParaRPr lang="en-GB"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10310" y="1589088"/>
            <a:ext cx="6583679" cy="4114800"/>
          </a:xfrm>
        </p:spPr>
      </p:pic>
    </p:spTree>
    <p:extLst>
      <p:ext uri="{BB962C8B-B14F-4D97-AF65-F5344CB8AC3E}">
        <p14:creationId xmlns:p14="http://schemas.microsoft.com/office/powerpoint/2010/main" val="826578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Meanwhile in biodiversity</a:t>
            </a:r>
            <a:endParaRPr lang="en-GB"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10310" y="1589088"/>
            <a:ext cx="6583679" cy="4114800"/>
          </a:xfrm>
        </p:spPr>
      </p:pic>
    </p:spTree>
    <p:extLst>
      <p:ext uri="{BB962C8B-B14F-4D97-AF65-F5344CB8AC3E}">
        <p14:creationId xmlns:p14="http://schemas.microsoft.com/office/powerpoint/2010/main" val="1192423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172800" y="633600"/>
            <a:ext cx="7761288" cy="492125"/>
          </a:xfrm>
        </p:spPr>
        <p:txBody>
          <a:bodyPr/>
          <a:lstStyle/>
          <a:p>
            <a:pPr eaLnBrk="1" hangingPunct="1"/>
            <a:r>
              <a:rPr lang="en-US" dirty="0" smtClean="0"/>
              <a:t>Agenda</a:t>
            </a:r>
          </a:p>
        </p:txBody>
      </p:sp>
      <p:graphicFrame>
        <p:nvGraphicFramePr>
          <p:cNvPr id="3" name="Diagram 2"/>
          <p:cNvGraphicFramePr/>
          <p:nvPr>
            <p:extLst>
              <p:ext uri="{D42A27DB-BD31-4B8C-83A1-F6EECF244321}">
                <p14:modId xmlns:p14="http://schemas.microsoft.com/office/powerpoint/2010/main" val="3908580853"/>
              </p:ext>
            </p:extLst>
          </p:nvPr>
        </p:nvGraphicFramePr>
        <p:xfrm>
          <a:off x="520700" y="1398588"/>
          <a:ext cx="7886700" cy="4719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6" name="Rectangle 7"/>
          <p:cNvSpPr>
            <a:spLocks noChangeArrowheads="1"/>
          </p:cNvSpPr>
          <p:nvPr/>
        </p:nvSpPr>
        <p:spPr bwMode="auto">
          <a:xfrm>
            <a:off x="0" y="0"/>
            <a:ext cx="9144000" cy="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endParaRPr lang="bg-BG"/>
          </a:p>
        </p:txBody>
      </p:sp>
      <p:sp>
        <p:nvSpPr>
          <p:cNvPr id="5127" name="Rectangle 8"/>
          <p:cNvSpPr>
            <a:spLocks noChangeArrowheads="1"/>
          </p:cNvSpPr>
          <p:nvPr/>
        </p:nvSpPr>
        <p:spPr bwMode="auto">
          <a:xfrm>
            <a:off x="0" y="0"/>
            <a:ext cx="9144000" cy="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endParaRPr lang="bg-BG"/>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172800" y="633600"/>
            <a:ext cx="7761288" cy="492125"/>
          </a:xfrm>
        </p:spPr>
        <p:txBody>
          <a:bodyPr/>
          <a:lstStyle/>
          <a:p>
            <a:pPr eaLnBrk="1" hangingPunct="1"/>
            <a:r>
              <a:rPr lang="en-US" dirty="0" smtClean="0"/>
              <a:t>Agenda</a:t>
            </a:r>
          </a:p>
        </p:txBody>
      </p:sp>
      <p:graphicFrame>
        <p:nvGraphicFramePr>
          <p:cNvPr id="3" name="Diagram 2"/>
          <p:cNvGraphicFramePr/>
          <p:nvPr>
            <p:extLst>
              <p:ext uri="{D42A27DB-BD31-4B8C-83A1-F6EECF244321}">
                <p14:modId xmlns:p14="http://schemas.microsoft.com/office/powerpoint/2010/main" val="1905332911"/>
              </p:ext>
            </p:extLst>
          </p:nvPr>
        </p:nvGraphicFramePr>
        <p:xfrm>
          <a:off x="520700" y="1398588"/>
          <a:ext cx="7886700" cy="4719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6" name="Rectangle 7"/>
          <p:cNvSpPr>
            <a:spLocks noChangeArrowheads="1"/>
          </p:cNvSpPr>
          <p:nvPr/>
        </p:nvSpPr>
        <p:spPr bwMode="auto">
          <a:xfrm>
            <a:off x="0" y="0"/>
            <a:ext cx="9144000" cy="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endParaRPr lang="bg-BG"/>
          </a:p>
        </p:txBody>
      </p:sp>
      <p:sp>
        <p:nvSpPr>
          <p:cNvPr id="5127" name="Rectangle 8"/>
          <p:cNvSpPr>
            <a:spLocks noChangeArrowheads="1"/>
          </p:cNvSpPr>
          <p:nvPr/>
        </p:nvSpPr>
        <p:spPr bwMode="auto">
          <a:xfrm>
            <a:off x="0" y="0"/>
            <a:ext cx="9144000" cy="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endParaRPr lang="bg-BG"/>
          </a:p>
        </p:txBody>
      </p:sp>
    </p:spTree>
    <p:extLst>
      <p:ext uri="{BB962C8B-B14F-4D97-AF65-F5344CB8AC3E}">
        <p14:creationId xmlns:p14="http://schemas.microsoft.com/office/powerpoint/2010/main" val="121213329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172800" y="633600"/>
            <a:ext cx="7761288" cy="492125"/>
          </a:xfrm>
        </p:spPr>
        <p:txBody>
          <a:bodyPr/>
          <a:lstStyle/>
          <a:p>
            <a:pPr eaLnBrk="1" hangingPunct="1"/>
            <a:r>
              <a:rPr lang="en-US" dirty="0" smtClean="0"/>
              <a:t>Agenda</a:t>
            </a:r>
          </a:p>
        </p:txBody>
      </p:sp>
      <p:graphicFrame>
        <p:nvGraphicFramePr>
          <p:cNvPr id="3" name="Diagram 2"/>
          <p:cNvGraphicFramePr/>
          <p:nvPr>
            <p:extLst>
              <p:ext uri="{D42A27DB-BD31-4B8C-83A1-F6EECF244321}">
                <p14:modId xmlns:p14="http://schemas.microsoft.com/office/powerpoint/2010/main" val="374258359"/>
              </p:ext>
            </p:extLst>
          </p:nvPr>
        </p:nvGraphicFramePr>
        <p:xfrm>
          <a:off x="520700" y="1398588"/>
          <a:ext cx="7886700" cy="4719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6" name="Rectangle 7"/>
          <p:cNvSpPr>
            <a:spLocks noChangeArrowheads="1"/>
          </p:cNvSpPr>
          <p:nvPr/>
        </p:nvSpPr>
        <p:spPr bwMode="auto">
          <a:xfrm>
            <a:off x="0" y="0"/>
            <a:ext cx="9144000" cy="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endParaRPr lang="bg-BG"/>
          </a:p>
        </p:txBody>
      </p:sp>
      <p:sp>
        <p:nvSpPr>
          <p:cNvPr id="5127" name="Rectangle 8"/>
          <p:cNvSpPr>
            <a:spLocks noChangeArrowheads="1"/>
          </p:cNvSpPr>
          <p:nvPr/>
        </p:nvSpPr>
        <p:spPr bwMode="auto">
          <a:xfrm>
            <a:off x="0" y="0"/>
            <a:ext cx="9144000" cy="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endParaRPr lang="bg-BG"/>
          </a:p>
        </p:txBody>
      </p:sp>
    </p:spTree>
    <p:extLst>
      <p:ext uri="{BB962C8B-B14F-4D97-AF65-F5344CB8AC3E}">
        <p14:creationId xmlns:p14="http://schemas.microsoft.com/office/powerpoint/2010/main" val="302666686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172800" y="631825"/>
            <a:ext cx="8327345" cy="492125"/>
          </a:xfrm>
        </p:spPr>
        <p:txBody>
          <a:bodyPr/>
          <a:lstStyle/>
          <a:p>
            <a:pPr eaLnBrk="1" hangingPunct="1"/>
            <a:r>
              <a:rPr lang="en-US" dirty="0" smtClean="0"/>
              <a:t>Citing to survive</a:t>
            </a:r>
          </a:p>
        </p:txBody>
      </p:sp>
      <p:sp>
        <p:nvSpPr>
          <p:cNvPr id="5126" name="Rectangle 7"/>
          <p:cNvSpPr>
            <a:spLocks noChangeArrowheads="1"/>
          </p:cNvSpPr>
          <p:nvPr/>
        </p:nvSpPr>
        <p:spPr bwMode="auto">
          <a:xfrm>
            <a:off x="0" y="0"/>
            <a:ext cx="9144000" cy="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endParaRPr lang="bg-BG"/>
          </a:p>
        </p:txBody>
      </p:sp>
      <p:sp>
        <p:nvSpPr>
          <p:cNvPr id="5127" name="Rectangle 8"/>
          <p:cNvSpPr>
            <a:spLocks noChangeArrowheads="1"/>
          </p:cNvSpPr>
          <p:nvPr/>
        </p:nvSpPr>
        <p:spPr bwMode="auto">
          <a:xfrm>
            <a:off x="0" y="0"/>
            <a:ext cx="9144000" cy="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endParaRPr lang="bg-BG"/>
          </a:p>
        </p:txBody>
      </p:sp>
      <p:sp>
        <p:nvSpPr>
          <p:cNvPr id="2" name="Content Placeholder 1"/>
          <p:cNvSpPr>
            <a:spLocks noGrp="1"/>
          </p:cNvSpPr>
          <p:nvPr>
            <p:ph sz="half" idx="1"/>
          </p:nvPr>
        </p:nvSpPr>
        <p:spPr/>
        <p:txBody>
          <a:bodyPr anchor="ctr"/>
          <a:lstStyle/>
          <a:p>
            <a:pPr marL="0" indent="0" algn="ctr">
              <a:spcBef>
                <a:spcPts val="0"/>
              </a:spcBef>
            </a:pPr>
            <a:r>
              <a:rPr lang="en-GB" sz="5400" dirty="0" smtClean="0"/>
              <a:t>Standing</a:t>
            </a:r>
            <a:br>
              <a:rPr lang="en-GB" sz="5400" dirty="0" smtClean="0"/>
            </a:br>
            <a:r>
              <a:rPr lang="en-GB" sz="5400" dirty="0" smtClean="0"/>
              <a:t>on the shoulders</a:t>
            </a:r>
            <a:br>
              <a:rPr lang="en-GB" sz="5400" dirty="0" smtClean="0"/>
            </a:br>
            <a:r>
              <a:rPr lang="en-GB" sz="5400" dirty="0" smtClean="0"/>
              <a:t>of giants</a:t>
            </a:r>
            <a:endParaRPr lang="en-GB" sz="5400" dirty="0"/>
          </a:p>
        </p:txBody>
      </p:sp>
      <p:sp>
        <p:nvSpPr>
          <p:cNvPr id="4" name="Content Placeholder 3"/>
          <p:cNvSpPr>
            <a:spLocks noGrp="1"/>
          </p:cNvSpPr>
          <p:nvPr>
            <p:ph sz="half" idx="2"/>
          </p:nvPr>
        </p:nvSpPr>
        <p:spPr/>
        <p:txBody>
          <a:bodyPr anchor="t"/>
          <a:lstStyle/>
          <a:p>
            <a:pPr marL="0" indent="0" algn="ctr">
              <a:spcBef>
                <a:spcPts val="0"/>
              </a:spcBef>
            </a:pPr>
            <a:r>
              <a:rPr lang="en-GB" dirty="0" smtClean="0">
                <a:solidFill>
                  <a:srgbClr val="6A0800"/>
                </a:solidFill>
              </a:rPr>
              <a:t>As good academics we will cite the source…</a:t>
            </a:r>
            <a:endParaRPr lang="en-GB" dirty="0">
              <a:solidFill>
                <a:srgbClr val="6A08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5028" y="3353480"/>
            <a:ext cx="3205208" cy="2132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723399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72F052CA-8B51-4828-8FB6-63A720B6D7B0}" type="slidenum">
              <a:rPr lang="en-US" sz="1200" smtClean="0"/>
              <a:pPr/>
              <a:t>5</a:t>
            </a:fld>
            <a:r>
              <a:rPr lang="en-US" sz="1200" dirty="0" smtClean="0"/>
              <a:t> of </a:t>
            </a:r>
          </a:p>
        </p:txBody>
      </p:sp>
      <p:sp>
        <p:nvSpPr>
          <p:cNvPr id="5123" name="Rectangle 2"/>
          <p:cNvSpPr>
            <a:spLocks noGrp="1" noChangeArrowheads="1"/>
          </p:cNvSpPr>
          <p:nvPr>
            <p:ph type="title"/>
          </p:nvPr>
        </p:nvSpPr>
        <p:spPr>
          <a:xfrm>
            <a:off x="172800" y="633600"/>
            <a:ext cx="7761288" cy="492125"/>
          </a:xfrm>
        </p:spPr>
        <p:txBody>
          <a:bodyPr/>
          <a:lstStyle/>
          <a:p>
            <a:pPr eaLnBrk="1" hangingPunct="1"/>
            <a:r>
              <a:rPr lang="en-US" dirty="0" smtClean="0"/>
              <a:t>Citing to survive</a:t>
            </a:r>
          </a:p>
        </p:txBody>
      </p:sp>
      <p:sp>
        <p:nvSpPr>
          <p:cNvPr id="5124" name="Rectangle 3"/>
          <p:cNvSpPr>
            <a:spLocks noChangeArrowheads="1"/>
          </p:cNvSpPr>
          <p:nvPr/>
        </p:nvSpPr>
        <p:spPr bwMode="auto">
          <a:xfrm>
            <a:off x="4572000" y="6502400"/>
            <a:ext cx="7731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smtClean="0"/>
              <a:t>14</a:t>
            </a:r>
            <a:endParaRPr lang="en-US" sz="1200" dirty="0"/>
          </a:p>
        </p:txBody>
      </p:sp>
      <p:sp>
        <p:nvSpPr>
          <p:cNvPr id="5125" name="Rectangle 4"/>
          <p:cNvSpPr>
            <a:spLocks noGrp="1" noChangeArrowheads="1"/>
          </p:cNvSpPr>
          <p:nvPr>
            <p:ph type="body" idx="1"/>
          </p:nvPr>
        </p:nvSpPr>
        <p:spPr>
          <a:xfrm>
            <a:off x="5138056" y="2409754"/>
            <a:ext cx="3657601" cy="3810000"/>
          </a:xfrm>
        </p:spPr>
        <p:txBody>
          <a:bodyPr/>
          <a:lstStyle/>
          <a:p>
            <a:pPr marL="0" lvl="0" indent="0">
              <a:spcBef>
                <a:spcPts val="0"/>
              </a:spcBef>
            </a:pPr>
            <a:r>
              <a:rPr lang="en-GB" b="0" dirty="0"/>
              <a:t>Linnaeus, C. 1758: </a:t>
            </a:r>
            <a:r>
              <a:rPr lang="en-GB" b="0" i="1" dirty="0" err="1"/>
              <a:t>Systema</a:t>
            </a:r>
            <a:r>
              <a:rPr lang="en-GB" b="0" i="1" dirty="0"/>
              <a:t> </a:t>
            </a:r>
            <a:r>
              <a:rPr lang="en-GB" b="0" i="1" dirty="0" err="1"/>
              <a:t>Naturae</a:t>
            </a:r>
            <a:r>
              <a:rPr lang="en-GB" b="0" i="1" dirty="0"/>
              <a:t> per regna </a:t>
            </a:r>
            <a:r>
              <a:rPr lang="en-GB" b="0" i="1" dirty="0" err="1"/>
              <a:t>tria</a:t>
            </a:r>
            <a:r>
              <a:rPr lang="en-GB" b="0" i="1" dirty="0"/>
              <a:t> </a:t>
            </a:r>
            <a:r>
              <a:rPr lang="en-GB" b="0" i="1" dirty="0" err="1"/>
              <a:t>naturæ</a:t>
            </a:r>
            <a:r>
              <a:rPr lang="en-GB" b="0" i="1" dirty="0"/>
              <a:t>, </a:t>
            </a:r>
            <a:r>
              <a:rPr lang="en-GB" b="0" i="1" dirty="0" err="1"/>
              <a:t>secundum</a:t>
            </a:r>
            <a:r>
              <a:rPr lang="en-GB" b="0" i="1" dirty="0"/>
              <a:t> classes, </a:t>
            </a:r>
            <a:r>
              <a:rPr lang="en-GB" b="0" i="1" dirty="0" err="1"/>
              <a:t>ordines</a:t>
            </a:r>
            <a:r>
              <a:rPr lang="en-GB" b="0" i="1" dirty="0"/>
              <a:t>, genera, species, cum </a:t>
            </a:r>
            <a:r>
              <a:rPr lang="en-GB" b="0" i="1" dirty="0" err="1"/>
              <a:t>characteribus</a:t>
            </a:r>
            <a:r>
              <a:rPr lang="en-GB" b="0" i="1" dirty="0"/>
              <a:t>, </a:t>
            </a:r>
            <a:r>
              <a:rPr lang="en-GB" b="0" i="1" dirty="0" err="1"/>
              <a:t>differentiis</a:t>
            </a:r>
            <a:r>
              <a:rPr lang="en-GB" b="0" i="1" dirty="0"/>
              <a:t>, </a:t>
            </a:r>
            <a:r>
              <a:rPr lang="en-GB" b="0" i="1" dirty="0" err="1"/>
              <a:t>synonymis</a:t>
            </a:r>
            <a:r>
              <a:rPr lang="en-GB" b="0" i="1" dirty="0"/>
              <a:t>, </a:t>
            </a:r>
            <a:r>
              <a:rPr lang="en-GB" b="0" i="1" dirty="0" err="1"/>
              <a:t>locis</a:t>
            </a:r>
            <a:r>
              <a:rPr lang="en-GB" b="0" dirty="0"/>
              <a:t>, </a:t>
            </a:r>
            <a:r>
              <a:rPr lang="en-GB" b="0" dirty="0" err="1"/>
              <a:t>Tomus</a:t>
            </a:r>
            <a:r>
              <a:rPr lang="en-GB" b="0" dirty="0"/>
              <a:t> I. </a:t>
            </a:r>
            <a:r>
              <a:rPr lang="en-GB" b="0" dirty="0" err="1"/>
              <a:t>Editio</a:t>
            </a:r>
            <a:r>
              <a:rPr lang="en-GB" b="0" dirty="0"/>
              <a:t> </a:t>
            </a:r>
            <a:r>
              <a:rPr lang="en-GB" b="0" dirty="0" err="1"/>
              <a:t>decima</a:t>
            </a:r>
            <a:r>
              <a:rPr lang="en-GB" b="0" dirty="0"/>
              <a:t>, </a:t>
            </a:r>
            <a:r>
              <a:rPr lang="en-GB" b="0" dirty="0" err="1"/>
              <a:t>reformata</a:t>
            </a:r>
            <a:r>
              <a:rPr lang="en-GB" b="0" dirty="0"/>
              <a:t>. </a:t>
            </a:r>
            <a:r>
              <a:rPr lang="en-GB" b="0" dirty="0" err="1"/>
              <a:t>Holmiæ</a:t>
            </a:r>
            <a:r>
              <a:rPr lang="en-GB" b="0" dirty="0"/>
              <a:t>: </a:t>
            </a:r>
            <a:r>
              <a:rPr lang="en-GB" b="0" dirty="0" err="1"/>
              <a:t>impensis</a:t>
            </a:r>
            <a:r>
              <a:rPr lang="en-GB" b="0" dirty="0"/>
              <a:t> direct. </a:t>
            </a:r>
            <a:r>
              <a:rPr lang="en-GB" b="0" dirty="0" err="1"/>
              <a:t>Laurentii</a:t>
            </a:r>
            <a:r>
              <a:rPr lang="en-GB" b="0" dirty="0"/>
              <a:t> </a:t>
            </a:r>
            <a:r>
              <a:rPr lang="en-GB" b="0" dirty="0" err="1"/>
              <a:t>Salvii</a:t>
            </a:r>
            <a:r>
              <a:rPr lang="en-GB" b="0" dirty="0"/>
              <a:t>. </a:t>
            </a:r>
            <a:r>
              <a:rPr lang="en-GB" b="0" dirty="0" err="1"/>
              <a:t>i</a:t>
            </a:r>
            <a:r>
              <a:rPr lang="en-GB" b="0" dirty="0"/>
              <a:t>–ii, </a:t>
            </a:r>
            <a:r>
              <a:rPr lang="en-GB" b="0" dirty="0" err="1" smtClean="0"/>
              <a:t>pp</a:t>
            </a:r>
            <a:r>
              <a:rPr lang="en-GB" b="0" dirty="0" smtClean="0"/>
              <a:t> 1–824 </a:t>
            </a:r>
            <a:r>
              <a:rPr lang="en-GB" b="0" dirty="0" err="1" smtClean="0"/>
              <a:t>doi</a:t>
            </a:r>
            <a:r>
              <a:rPr lang="en-GB" b="0" dirty="0"/>
              <a:t>: 10.5962/bhl.title.542: pages 106–107.</a:t>
            </a:r>
            <a:endParaRPr lang="en-GB" b="0" dirty="0" smtClean="0">
              <a:solidFill>
                <a:srgbClr val="6A0800"/>
              </a:solidFill>
            </a:endParaRPr>
          </a:p>
        </p:txBody>
      </p:sp>
      <p:sp>
        <p:nvSpPr>
          <p:cNvPr id="5126" name="Rectangle 7"/>
          <p:cNvSpPr>
            <a:spLocks noChangeArrowheads="1"/>
          </p:cNvSpPr>
          <p:nvPr/>
        </p:nvSpPr>
        <p:spPr bwMode="auto">
          <a:xfrm>
            <a:off x="0" y="0"/>
            <a:ext cx="9144000" cy="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endParaRPr lang="bg-BG"/>
          </a:p>
        </p:txBody>
      </p:sp>
      <p:sp>
        <p:nvSpPr>
          <p:cNvPr id="5127" name="Rectangle 8"/>
          <p:cNvSpPr>
            <a:spLocks noChangeArrowheads="1"/>
          </p:cNvSpPr>
          <p:nvPr/>
        </p:nvSpPr>
        <p:spPr bwMode="auto">
          <a:xfrm>
            <a:off x="0" y="0"/>
            <a:ext cx="9144000" cy="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endParaRPr lang="bg-BG"/>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5" y="2584912"/>
            <a:ext cx="4735287" cy="3154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795" y="1731362"/>
            <a:ext cx="5148948" cy="584775"/>
          </a:xfrm>
          <a:prstGeom prst="rect">
            <a:avLst/>
          </a:prstGeom>
          <a:noFill/>
        </p:spPr>
        <p:txBody>
          <a:bodyPr wrap="square" rtlCol="0">
            <a:spAutoFit/>
          </a:bodyPr>
          <a:lstStyle/>
          <a:p>
            <a:r>
              <a:rPr lang="en-GB" sz="3200" dirty="0" smtClean="0">
                <a:solidFill>
                  <a:srgbClr val="6A0800"/>
                </a:solidFill>
              </a:rPr>
              <a:t>Pica </a:t>
            </a:r>
            <a:r>
              <a:rPr lang="en-GB" sz="3200" dirty="0" err="1" smtClean="0">
                <a:solidFill>
                  <a:srgbClr val="6A0800"/>
                </a:solidFill>
              </a:rPr>
              <a:t>pica</a:t>
            </a:r>
            <a:r>
              <a:rPr lang="en-GB" sz="3200" dirty="0" smtClean="0">
                <a:solidFill>
                  <a:srgbClr val="6A0800"/>
                </a:solidFill>
              </a:rPr>
              <a:t> (Linnaeus, 1758)</a:t>
            </a:r>
            <a:endParaRPr lang="en-GB" sz="3200" dirty="0">
              <a:solidFill>
                <a:srgbClr val="6A0800"/>
              </a:solidFill>
            </a:endParaRPr>
          </a:p>
        </p:txBody>
      </p:sp>
    </p:spTree>
    <p:extLst>
      <p:ext uri="{BB962C8B-B14F-4D97-AF65-F5344CB8AC3E}">
        <p14:creationId xmlns:p14="http://schemas.microsoft.com/office/powerpoint/2010/main" val="82781807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172800" y="633600"/>
            <a:ext cx="7761288" cy="492125"/>
          </a:xfrm>
        </p:spPr>
        <p:txBody>
          <a:bodyPr/>
          <a:lstStyle/>
          <a:p>
            <a:pPr eaLnBrk="1" hangingPunct="1"/>
            <a:r>
              <a:rPr lang="en-US" dirty="0" smtClean="0"/>
              <a:t>Citing to survive</a:t>
            </a:r>
          </a:p>
        </p:txBody>
      </p:sp>
      <p:sp>
        <p:nvSpPr>
          <p:cNvPr id="5125" name="Rectangle 4"/>
          <p:cNvSpPr>
            <a:spLocks noGrp="1" noChangeArrowheads="1"/>
          </p:cNvSpPr>
          <p:nvPr>
            <p:ph type="body" idx="1"/>
          </p:nvPr>
        </p:nvSpPr>
        <p:spPr>
          <a:xfrm>
            <a:off x="520700" y="1398588"/>
            <a:ext cx="7886700" cy="4719183"/>
          </a:xfrm>
        </p:spPr>
        <p:txBody>
          <a:bodyPr/>
          <a:lstStyle/>
          <a:p>
            <a:pPr marL="0" lvl="0" indent="0">
              <a:spcBef>
                <a:spcPts val="0"/>
              </a:spcBef>
            </a:pPr>
            <a:r>
              <a:rPr lang="en-GB" sz="2800" b="0" dirty="0" smtClean="0"/>
              <a:t>You have to be accurate:</a:t>
            </a:r>
          </a:p>
          <a:p>
            <a:pPr marL="0" lvl="0" indent="0">
              <a:spcBef>
                <a:spcPts val="0"/>
              </a:spcBef>
            </a:pPr>
            <a:endParaRPr lang="en-GB" sz="2600" b="0" dirty="0" smtClean="0"/>
          </a:p>
          <a:p>
            <a:pPr marL="0" lvl="0" indent="0">
              <a:spcBef>
                <a:spcPts val="0"/>
              </a:spcBef>
            </a:pPr>
            <a:r>
              <a:rPr lang="en-GB" sz="2600" b="0" dirty="0" smtClean="0"/>
              <a:t>Kimura, M</a:t>
            </a:r>
            <a:r>
              <a:rPr lang="en-GB" sz="2600" b="0" dirty="0"/>
              <a:t>. (1980) A simple method for estimating evolutionary rate of base substitutions through comparative studies of nucleotide </a:t>
            </a:r>
            <a:r>
              <a:rPr lang="en-GB" sz="2600" b="0" dirty="0" smtClean="0"/>
              <a:t>sequences.</a:t>
            </a:r>
            <a:br>
              <a:rPr lang="en-GB" sz="2600" b="0" dirty="0" smtClean="0"/>
            </a:br>
            <a:r>
              <a:rPr lang="en-GB" sz="2600" b="0" dirty="0" smtClean="0"/>
              <a:t>J</a:t>
            </a:r>
            <a:r>
              <a:rPr lang="en-GB" sz="2600" b="0" dirty="0"/>
              <a:t>. Mol. </a:t>
            </a:r>
            <a:r>
              <a:rPr lang="en-GB" sz="2600" b="0" dirty="0" err="1"/>
              <a:t>Evol</a:t>
            </a:r>
            <a:r>
              <a:rPr lang="en-GB" sz="2600" b="0" dirty="0"/>
              <a:t>., 16, </a:t>
            </a:r>
            <a:r>
              <a:rPr lang="en-GB" sz="2600" b="0" dirty="0" smtClean="0"/>
              <a:t>111–120</a:t>
            </a:r>
          </a:p>
          <a:p>
            <a:pPr marL="0" lvl="0" indent="0">
              <a:spcBef>
                <a:spcPts val="0"/>
              </a:spcBef>
            </a:pPr>
            <a:endParaRPr lang="en-GB" sz="2600" b="0" dirty="0"/>
          </a:p>
          <a:p>
            <a:pPr marL="0" indent="0">
              <a:spcBef>
                <a:spcPts val="0"/>
              </a:spcBef>
            </a:pPr>
            <a:r>
              <a:rPr lang="en-GB" sz="2600" b="0" dirty="0"/>
              <a:t>Kimura</a:t>
            </a:r>
            <a:r>
              <a:rPr lang="en-GB" sz="2600" b="0" dirty="0" smtClean="0"/>
              <a:t>, M</a:t>
            </a:r>
            <a:r>
              <a:rPr lang="en-GB" sz="2600" b="0" dirty="0"/>
              <a:t>. (1980) A simple </a:t>
            </a:r>
            <a:r>
              <a:rPr lang="en-GB" sz="2600" b="0" dirty="0" smtClean="0"/>
              <a:t>model for </a:t>
            </a:r>
            <a:r>
              <a:rPr lang="en-GB" sz="2600" b="0" dirty="0"/>
              <a:t>estimating evolutionary rate of base substitutions through comparative studies of nucleotide </a:t>
            </a:r>
            <a:r>
              <a:rPr lang="en-GB" sz="2600" b="0" dirty="0" smtClean="0"/>
              <a:t>sequences.</a:t>
            </a:r>
            <a:br>
              <a:rPr lang="en-GB" sz="2600" b="0" dirty="0" smtClean="0"/>
            </a:br>
            <a:r>
              <a:rPr lang="en-GB" sz="2600" b="0" dirty="0" smtClean="0"/>
              <a:t>J</a:t>
            </a:r>
            <a:r>
              <a:rPr lang="en-GB" sz="2600" b="0" dirty="0"/>
              <a:t>. Mol. </a:t>
            </a:r>
            <a:r>
              <a:rPr lang="en-GB" sz="2600" b="0" dirty="0" err="1"/>
              <a:t>Evol</a:t>
            </a:r>
            <a:r>
              <a:rPr lang="en-GB" sz="2600" b="0" dirty="0"/>
              <a:t>., 16, </a:t>
            </a:r>
            <a:r>
              <a:rPr lang="en-GB" sz="2600" b="0" dirty="0" smtClean="0"/>
              <a:t>111–120</a:t>
            </a:r>
            <a:endParaRPr lang="en-GB" sz="2600" b="0" dirty="0"/>
          </a:p>
        </p:txBody>
      </p:sp>
      <p:sp>
        <p:nvSpPr>
          <p:cNvPr id="5126" name="Rectangle 7"/>
          <p:cNvSpPr>
            <a:spLocks noChangeArrowheads="1"/>
          </p:cNvSpPr>
          <p:nvPr/>
        </p:nvSpPr>
        <p:spPr bwMode="auto">
          <a:xfrm>
            <a:off x="0" y="0"/>
            <a:ext cx="9144000" cy="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endParaRPr lang="bg-BG"/>
          </a:p>
        </p:txBody>
      </p:sp>
      <p:sp>
        <p:nvSpPr>
          <p:cNvPr id="5127" name="Rectangle 8"/>
          <p:cNvSpPr>
            <a:spLocks noChangeArrowheads="1"/>
          </p:cNvSpPr>
          <p:nvPr/>
        </p:nvSpPr>
        <p:spPr bwMode="auto">
          <a:xfrm>
            <a:off x="0" y="0"/>
            <a:ext cx="9144000" cy="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endParaRPr lang="bg-BG"/>
          </a:p>
        </p:txBody>
      </p:sp>
    </p:spTree>
    <p:extLst>
      <p:ext uri="{BB962C8B-B14F-4D97-AF65-F5344CB8AC3E}">
        <p14:creationId xmlns:p14="http://schemas.microsoft.com/office/powerpoint/2010/main" val="32294851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172800" y="633600"/>
            <a:ext cx="7761288" cy="492125"/>
          </a:xfrm>
        </p:spPr>
        <p:txBody>
          <a:bodyPr/>
          <a:lstStyle/>
          <a:p>
            <a:pPr eaLnBrk="1" hangingPunct="1"/>
            <a:r>
              <a:rPr lang="en-US" dirty="0" smtClean="0"/>
              <a:t>Citing to survive</a:t>
            </a:r>
          </a:p>
        </p:txBody>
      </p:sp>
      <p:sp>
        <p:nvSpPr>
          <p:cNvPr id="5125" name="Rectangle 4"/>
          <p:cNvSpPr>
            <a:spLocks noGrp="1" noChangeArrowheads="1"/>
          </p:cNvSpPr>
          <p:nvPr>
            <p:ph type="body" idx="1"/>
          </p:nvPr>
        </p:nvSpPr>
        <p:spPr>
          <a:xfrm>
            <a:off x="520700" y="1398589"/>
            <a:ext cx="7886700" cy="1420812"/>
          </a:xfrm>
        </p:spPr>
        <p:txBody>
          <a:bodyPr/>
          <a:lstStyle/>
          <a:p>
            <a:pPr marL="0" lvl="0" indent="0">
              <a:spcBef>
                <a:spcPts val="0"/>
              </a:spcBef>
            </a:pPr>
            <a:r>
              <a:rPr lang="en-GB" sz="4000" b="0" dirty="0" smtClean="0"/>
              <a:t>Enough of the problems…</a:t>
            </a:r>
            <a:endParaRPr lang="en-GB" sz="3600" b="0" dirty="0"/>
          </a:p>
        </p:txBody>
      </p:sp>
      <p:sp>
        <p:nvSpPr>
          <p:cNvPr id="5126" name="Rectangle 7"/>
          <p:cNvSpPr>
            <a:spLocks noChangeArrowheads="1"/>
          </p:cNvSpPr>
          <p:nvPr/>
        </p:nvSpPr>
        <p:spPr bwMode="auto">
          <a:xfrm>
            <a:off x="0" y="0"/>
            <a:ext cx="9144000" cy="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endParaRPr lang="bg-BG"/>
          </a:p>
        </p:txBody>
      </p:sp>
      <p:sp>
        <p:nvSpPr>
          <p:cNvPr id="5127" name="Rectangle 8"/>
          <p:cNvSpPr>
            <a:spLocks noChangeArrowheads="1"/>
          </p:cNvSpPr>
          <p:nvPr/>
        </p:nvSpPr>
        <p:spPr bwMode="auto">
          <a:xfrm>
            <a:off x="0" y="0"/>
            <a:ext cx="9144000" cy="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endParaRPr lang="bg-BG"/>
          </a:p>
        </p:txBody>
      </p:sp>
      <p:sp>
        <p:nvSpPr>
          <p:cNvPr id="6" name="Rectangle 4"/>
          <p:cNvSpPr txBox="1">
            <a:spLocks noChangeArrowheads="1"/>
          </p:cNvSpPr>
          <p:nvPr/>
        </p:nvSpPr>
        <p:spPr bwMode="auto">
          <a:xfrm>
            <a:off x="673100" y="3194731"/>
            <a:ext cx="7886700"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000" b="1">
                <a:solidFill>
                  <a:srgbClr val="000E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itchFamily="-32" charset="0"/>
              <a:buChar char="•"/>
              <a:defRPr>
                <a:solidFill>
                  <a:srgbClr val="993333"/>
                </a:solidFill>
                <a:latin typeface="+mn-lt"/>
                <a:ea typeface="MS PGothic" pitchFamily="34" charset="-128"/>
              </a:defRPr>
            </a:lvl2pPr>
            <a:lvl3pPr marL="1143000" indent="-228600" algn="l" rtl="0" eaLnBrk="0" fontAlgn="base" hangingPunct="0">
              <a:spcBef>
                <a:spcPct val="20000"/>
              </a:spcBef>
              <a:spcAft>
                <a:spcPct val="0"/>
              </a:spcAft>
              <a:buChar char="–"/>
              <a:defRPr>
                <a:solidFill>
                  <a:schemeClr val="tx1"/>
                </a:solidFill>
                <a:latin typeface="+mn-lt"/>
                <a:ea typeface="MS PGothic" pitchFamily="34" charset="-128"/>
              </a:defRPr>
            </a:lvl3pPr>
            <a:lvl4pPr marL="1600200" indent="-228600" algn="l" rtl="0" eaLnBrk="0" fontAlgn="base" hangingPunct="0">
              <a:spcBef>
                <a:spcPct val="20000"/>
              </a:spcBef>
              <a:spcAft>
                <a:spcPct val="0"/>
              </a:spcAft>
              <a:buFont typeface="Times" pitchFamily="-32" charset="0"/>
              <a:buChar char="•"/>
              <a:defRPr sz="16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MS PGothic" pitchFamily="34" charset="-128"/>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indent="0">
              <a:spcBef>
                <a:spcPts val="0"/>
              </a:spcBef>
            </a:pPr>
            <a:r>
              <a:rPr lang="en-GB" sz="4000" b="0" kern="0" dirty="0" smtClean="0">
                <a:solidFill>
                  <a:srgbClr val="6A0800"/>
                </a:solidFill>
              </a:rPr>
              <a:t>What of the solutions?</a:t>
            </a:r>
            <a:endParaRPr lang="en-GB" sz="3600" b="0" kern="0" dirty="0">
              <a:solidFill>
                <a:srgbClr val="6A0800"/>
              </a:solidFill>
            </a:endParaRPr>
          </a:p>
        </p:txBody>
      </p:sp>
    </p:spTree>
    <p:extLst>
      <p:ext uri="{BB962C8B-B14F-4D97-AF65-F5344CB8AC3E}">
        <p14:creationId xmlns:p14="http://schemas.microsoft.com/office/powerpoint/2010/main" val="2015566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little history</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2130879"/>
            <a:ext cx="4762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2177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little history</a:t>
            </a:r>
            <a:endParaRPr lang="en-GB" dirty="0"/>
          </a:p>
        </p:txBody>
      </p:sp>
      <p:sp>
        <p:nvSpPr>
          <p:cNvPr id="3" name="Content Placeholder 2"/>
          <p:cNvSpPr>
            <a:spLocks noGrp="1"/>
          </p:cNvSpPr>
          <p:nvPr>
            <p:ph idx="1"/>
          </p:nvPr>
        </p:nvSpPr>
        <p:spPr/>
        <p:txBody>
          <a:bodyPr/>
          <a:lstStyle/>
          <a:p>
            <a:pPr marL="0" indent="0">
              <a:spcBef>
                <a:spcPts val="0"/>
              </a:spcBef>
            </a:pPr>
            <a:r>
              <a:rPr lang="en-GB" sz="1800" b="0" dirty="0" smtClean="0">
                <a:latin typeface="Courier New" panose="02070309020205020404" pitchFamily="49" charset="0"/>
                <a:cs typeface="Courier New" panose="02070309020205020404" pitchFamily="49" charset="0"/>
              </a:rPr>
              <a:t>AALBERSE</a:t>
            </a:r>
            <a:r>
              <a:rPr lang="en-GB" sz="1800" b="0" dirty="0">
                <a:latin typeface="Courier New" panose="02070309020205020404" pitchFamily="49" charset="0"/>
                <a:cs typeface="Courier New" panose="02070309020205020404" pitchFamily="49" charset="0"/>
              </a:rPr>
              <a:t>, R. C., VAN LEEUWEN, J., WITTEMAN, A. &amp; AKKERDAAS, J. H. 1993. </a:t>
            </a:r>
            <a:r>
              <a:rPr lang="en-GB" sz="1800" b="0" dirty="0" err="1">
                <a:latin typeface="Courier New" panose="02070309020205020404" pitchFamily="49" charset="0"/>
                <a:cs typeface="Courier New" panose="02070309020205020404" pitchFamily="49" charset="0"/>
              </a:rPr>
              <a:t>IgE</a:t>
            </a:r>
            <a:r>
              <a:rPr lang="en-GB" sz="1800" b="0" dirty="0">
                <a:latin typeface="Courier New" panose="02070309020205020404" pitchFamily="49" charset="0"/>
                <a:cs typeface="Courier New" panose="02070309020205020404" pitchFamily="49" charset="0"/>
              </a:rPr>
              <a:t> antibodies to insects in mite-positive sera: co-sensitization or </a:t>
            </a:r>
            <a:r>
              <a:rPr lang="en-GB" sz="1800" b="0" dirty="0" err="1" smtClean="0">
                <a:latin typeface="Courier New" panose="02070309020205020404" pitchFamily="49" charset="0"/>
                <a:cs typeface="Courier New" panose="02070309020205020404" pitchFamily="49" charset="0"/>
              </a:rPr>
              <a:t>crossreactivity</a:t>
            </a:r>
            <a:r>
              <a:rPr lang="en-GB" sz="1800" b="0" dirty="0">
                <a:latin typeface="Courier New" panose="02070309020205020404" pitchFamily="49" charset="0"/>
                <a:cs typeface="Courier New" panose="02070309020205020404" pitchFamily="49" charset="0"/>
              </a:rPr>
              <a:t>. Forty-ninth Annual Meeting of the American Academy of Allergy and Immunology, Chicago, Illinois, USA, March 12-17, 1993. Journal of Allergy and Clinical Immunology 91: 284</a:t>
            </a:r>
            <a:r>
              <a:rPr lang="en-GB" sz="1800" b="0" dirty="0" smtClean="0">
                <a:latin typeface="Courier New" panose="02070309020205020404" pitchFamily="49" charset="0"/>
                <a:cs typeface="Courier New" panose="02070309020205020404" pitchFamily="49" charset="0"/>
              </a:rPr>
              <a:t>.</a:t>
            </a:r>
          </a:p>
          <a:p>
            <a:pPr marL="0" indent="0">
              <a:spcBef>
                <a:spcPts val="0"/>
              </a:spcBef>
            </a:pPr>
            <a:r>
              <a:rPr lang="en-GB" sz="1800" b="0" dirty="0" smtClean="0">
                <a:latin typeface="Courier New" panose="02070309020205020404" pitchFamily="49" charset="0"/>
                <a:cs typeface="Courier New" panose="02070309020205020404" pitchFamily="49" charset="0"/>
              </a:rPr>
              <a:t>AARON</a:t>
            </a:r>
            <a:r>
              <a:rPr lang="en-GB" sz="1800" b="0" dirty="0">
                <a:latin typeface="Courier New" panose="02070309020205020404" pitchFamily="49" charset="0"/>
                <a:cs typeface="Courier New" panose="02070309020205020404" pitchFamily="49" charset="0"/>
              </a:rPr>
              <a:t>, S. F. 1883. Description of new </a:t>
            </a:r>
            <a:r>
              <a:rPr lang="en-GB" sz="1800" b="0" dirty="0" err="1">
                <a:latin typeface="Courier New" panose="02070309020205020404" pitchFamily="49" charset="0"/>
                <a:cs typeface="Courier New" panose="02070309020205020404" pitchFamily="49" charset="0"/>
              </a:rPr>
              <a:t>Psocidae</a:t>
            </a:r>
            <a:r>
              <a:rPr lang="en-GB" sz="1800" b="0" dirty="0">
                <a:latin typeface="Courier New" panose="02070309020205020404" pitchFamily="49" charset="0"/>
                <a:cs typeface="Courier New" panose="02070309020205020404" pitchFamily="49" charset="0"/>
              </a:rPr>
              <a:t> in the collection of the American Entomological Society. Transactions of the American Entomological Society 11(1884): 37-40, pl. IX. (This paper was published in December 1883</a:t>
            </a:r>
            <a:r>
              <a:rPr lang="en-GB" sz="1800" b="0" dirty="0" smtClean="0">
                <a:latin typeface="Courier New" panose="02070309020205020404" pitchFamily="49" charset="0"/>
                <a:cs typeface="Courier New" panose="02070309020205020404" pitchFamily="49" charset="0"/>
              </a:rPr>
              <a:t>).</a:t>
            </a:r>
          </a:p>
          <a:p>
            <a:pPr marL="0" indent="0">
              <a:spcBef>
                <a:spcPts val="0"/>
              </a:spcBef>
            </a:pPr>
            <a:r>
              <a:rPr lang="en-GB" sz="1800" b="0" dirty="0" smtClean="0">
                <a:latin typeface="Courier New" panose="02070309020205020404" pitchFamily="49" charset="0"/>
                <a:cs typeface="Courier New" panose="02070309020205020404" pitchFamily="49" charset="0"/>
              </a:rPr>
              <a:t>AARON</a:t>
            </a:r>
            <a:r>
              <a:rPr lang="en-GB" sz="1800" b="0" dirty="0">
                <a:latin typeface="Courier New" panose="02070309020205020404" pitchFamily="49" charset="0"/>
                <a:cs typeface="Courier New" panose="02070309020205020404" pitchFamily="49" charset="0"/>
              </a:rPr>
              <a:t>, S. F. 1884. Collecting on the Gulf Coast of Southern Texas. </a:t>
            </a:r>
            <a:r>
              <a:rPr lang="en-GB" sz="1800" b="0" dirty="0" err="1">
                <a:latin typeface="Courier New" panose="02070309020205020404" pitchFamily="49" charset="0"/>
                <a:cs typeface="Courier New" panose="02070309020205020404" pitchFamily="49" charset="0"/>
              </a:rPr>
              <a:t>Papilio</a:t>
            </a:r>
            <a:r>
              <a:rPr lang="en-GB" sz="1800" b="0" dirty="0">
                <a:latin typeface="Courier New" panose="02070309020205020404" pitchFamily="49" charset="0"/>
                <a:cs typeface="Courier New" panose="02070309020205020404" pitchFamily="49" charset="0"/>
              </a:rPr>
              <a:t> 4(9-10): 159-161</a:t>
            </a:r>
            <a:r>
              <a:rPr lang="en-GB" sz="1800" b="0" dirty="0" smtClean="0">
                <a:latin typeface="Courier New" panose="02070309020205020404" pitchFamily="49" charset="0"/>
                <a:cs typeface="Courier New" panose="02070309020205020404" pitchFamily="49" charset="0"/>
              </a:rPr>
              <a:t>.</a:t>
            </a:r>
          </a:p>
          <a:p>
            <a:pPr marL="0" indent="0">
              <a:spcBef>
                <a:spcPts val="0"/>
              </a:spcBef>
            </a:pPr>
            <a:r>
              <a:rPr lang="en-GB" sz="1800" b="0" dirty="0">
                <a:latin typeface="Courier New" panose="02070309020205020404" pitchFamily="49" charset="0"/>
                <a:cs typeface="Courier New" panose="02070309020205020404" pitchFamily="49" charset="0"/>
              </a:rPr>
              <a:t>AARON, S. F. 1886. On some new </a:t>
            </a:r>
            <a:r>
              <a:rPr lang="en-GB" sz="1800" b="0" dirty="0" err="1">
                <a:latin typeface="Courier New" panose="02070309020205020404" pitchFamily="49" charset="0"/>
                <a:cs typeface="Courier New" panose="02070309020205020404" pitchFamily="49" charset="0"/>
              </a:rPr>
              <a:t>Psocidae</a:t>
            </a:r>
            <a:r>
              <a:rPr lang="en-GB" sz="1800" b="0" dirty="0">
                <a:latin typeface="Courier New" panose="02070309020205020404" pitchFamily="49" charset="0"/>
                <a:cs typeface="Courier New" panose="02070309020205020404" pitchFamily="49" charset="0"/>
              </a:rPr>
              <a:t>. Proceedings of the Academy of Natural Sciences </a:t>
            </a:r>
            <a:r>
              <a:rPr lang="en-GB" sz="1800" b="0" dirty="0" smtClean="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08815938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9460</TotalTime>
  <Words>2574</Words>
  <Application>Microsoft Office PowerPoint</Application>
  <PresentationFormat>On-screen Show (4:3)</PresentationFormat>
  <Paragraphs>244</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Blank Presentation</vt:lpstr>
      <vt:lpstr>Workshop 5: Bibliographies in a changing landscape</vt:lpstr>
      <vt:lpstr>Agenda</vt:lpstr>
      <vt:lpstr>Agenda</vt:lpstr>
      <vt:lpstr>Citing to survive</vt:lpstr>
      <vt:lpstr>Citing to survive</vt:lpstr>
      <vt:lpstr>Citing to survive</vt:lpstr>
      <vt:lpstr>Citing to survive</vt:lpstr>
      <vt:lpstr>A little history</vt:lpstr>
      <vt:lpstr>A little history</vt:lpstr>
      <vt:lpstr>A little history</vt:lpstr>
      <vt:lpstr>A little history</vt:lpstr>
      <vt:lpstr>A little history</vt:lpstr>
      <vt:lpstr>A little history</vt:lpstr>
      <vt:lpstr>A little history</vt:lpstr>
      <vt:lpstr>A little history</vt:lpstr>
      <vt:lpstr>A little history</vt:lpstr>
      <vt:lpstr>A little history</vt:lpstr>
      <vt:lpstr>A little history</vt:lpstr>
      <vt:lpstr>Meanwhile in biodiversity</vt:lpstr>
      <vt:lpstr>Agenda</vt:lpstr>
    </vt:vector>
  </TitlesOfParts>
  <Company>Natural History Museum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Smith</dc:creator>
  <cp:lastModifiedBy>David King</cp:lastModifiedBy>
  <cp:revision>192</cp:revision>
  <dcterms:created xsi:type="dcterms:W3CDTF">2010-08-23T10:12:07Z</dcterms:created>
  <dcterms:modified xsi:type="dcterms:W3CDTF">2013-08-29T13:33:56Z</dcterms:modified>
</cp:coreProperties>
</file>