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2"/>
  </p:notesMasterIdLst>
  <p:sldIdLst>
    <p:sldId id="256" r:id="rId2"/>
    <p:sldId id="272" r:id="rId3"/>
    <p:sldId id="332" r:id="rId4"/>
    <p:sldId id="333" r:id="rId5"/>
    <p:sldId id="334" r:id="rId6"/>
    <p:sldId id="335" r:id="rId7"/>
    <p:sldId id="326" r:id="rId8"/>
    <p:sldId id="327" r:id="rId9"/>
    <p:sldId id="328" r:id="rId10"/>
    <p:sldId id="337" r:id="rId11"/>
    <p:sldId id="338" r:id="rId12"/>
    <p:sldId id="330" r:id="rId13"/>
    <p:sldId id="339" r:id="rId14"/>
    <p:sldId id="329" r:id="rId15"/>
    <p:sldId id="331" r:id="rId16"/>
    <p:sldId id="336" r:id="rId17"/>
    <p:sldId id="322" r:id="rId18"/>
    <p:sldId id="325" r:id="rId19"/>
    <p:sldId id="340" r:id="rId20"/>
    <p:sldId id="323" r:id="rId21"/>
  </p:sldIdLst>
  <p:sldSz cx="9144000" cy="6858000" type="screen4x3"/>
  <p:notesSz cx="6888163" cy="10020300"/>
  <p:defaultTextStyle>
    <a:defPPr>
      <a:defRPr lang="en-US"/>
    </a:defPPr>
    <a:lvl1pPr algn="l" rtl="0" eaLnBrk="0" fontAlgn="base" hangingPunct="0">
      <a:spcBef>
        <a:spcPct val="0"/>
      </a:spcBef>
      <a:spcAft>
        <a:spcPct val="0"/>
      </a:spcAft>
      <a:defRPr sz="2400" kern="1200">
        <a:solidFill>
          <a:schemeClr val="tx1"/>
        </a:solidFill>
        <a:latin typeface="Arial"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Arial"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Arial"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Arial"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Arial" charset="0"/>
        <a:ea typeface="MS PGothic" pitchFamily="34" charset="-128"/>
        <a:cs typeface="+mn-cs"/>
      </a:defRPr>
    </a:lvl5pPr>
    <a:lvl6pPr marL="2286000" algn="l" defTabSz="914400" rtl="0" eaLnBrk="1" latinLnBrk="0" hangingPunct="1">
      <a:defRPr sz="2400" kern="1200">
        <a:solidFill>
          <a:schemeClr val="tx1"/>
        </a:solidFill>
        <a:latin typeface="Arial" charset="0"/>
        <a:ea typeface="MS PGothic" pitchFamily="34" charset="-128"/>
        <a:cs typeface="+mn-cs"/>
      </a:defRPr>
    </a:lvl6pPr>
    <a:lvl7pPr marL="2743200" algn="l" defTabSz="914400" rtl="0" eaLnBrk="1" latinLnBrk="0" hangingPunct="1">
      <a:defRPr sz="2400" kern="1200">
        <a:solidFill>
          <a:schemeClr val="tx1"/>
        </a:solidFill>
        <a:latin typeface="Arial" charset="0"/>
        <a:ea typeface="MS PGothic" pitchFamily="34" charset="-128"/>
        <a:cs typeface="+mn-cs"/>
      </a:defRPr>
    </a:lvl7pPr>
    <a:lvl8pPr marL="3200400" algn="l" defTabSz="914400" rtl="0" eaLnBrk="1" latinLnBrk="0" hangingPunct="1">
      <a:defRPr sz="2400" kern="1200">
        <a:solidFill>
          <a:schemeClr val="tx1"/>
        </a:solidFill>
        <a:latin typeface="Arial" charset="0"/>
        <a:ea typeface="MS PGothic" pitchFamily="34" charset="-128"/>
        <a:cs typeface="+mn-cs"/>
      </a:defRPr>
    </a:lvl8pPr>
    <a:lvl9pPr marL="3657600" algn="l" defTabSz="914400" rtl="0" eaLnBrk="1" latinLnBrk="0" hangingPunct="1">
      <a:defRPr sz="2400" kern="1200">
        <a:solidFill>
          <a:schemeClr val="tx1"/>
        </a:solidFill>
        <a:latin typeface="Arial"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80"/>
    <a:srgbClr val="6A0800"/>
    <a:srgbClr val="993333"/>
    <a:srgbClr val="FF0000"/>
    <a:srgbClr val="420A0A"/>
    <a:srgbClr val="000E69"/>
    <a:srgbClr val="000099"/>
    <a:srgbClr val="33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174" autoAdjust="0"/>
    <p:restoredTop sz="78656" autoAdjust="0"/>
  </p:normalViewPr>
  <p:slideViewPr>
    <p:cSldViewPr snapToGrid="0">
      <p:cViewPr>
        <p:scale>
          <a:sx n="70" d="100"/>
          <a:sy n="70" d="100"/>
        </p:scale>
        <p:origin x="-1622" y="-8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62" d="100"/>
          <a:sy n="62" d="100"/>
        </p:scale>
        <p:origin x="-2650" y="-106"/>
      </p:cViewPr>
      <p:guideLst>
        <p:guide orient="horz" pos="3156"/>
        <p:guide pos="217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74D79BA-3548-4E28-A341-6D536E2DD027}"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EEA00A48-F224-4706-BA3B-D48C5923CC8F}">
      <dgm:prSet/>
      <dgm:spPr/>
      <dgm:t>
        <a:bodyPr/>
        <a:lstStyle/>
        <a:p>
          <a:pPr rtl="0"/>
          <a:r>
            <a:rPr lang="en-GB" b="0" dirty="0" smtClean="0">
              <a:solidFill>
                <a:srgbClr val="6A0800"/>
              </a:solidFill>
            </a:rPr>
            <a:t>Introduction</a:t>
          </a:r>
          <a:endParaRPr lang="en-GB" dirty="0">
            <a:solidFill>
              <a:srgbClr val="6A0800"/>
            </a:solidFill>
          </a:endParaRPr>
        </a:p>
      </dgm:t>
    </dgm:pt>
    <dgm:pt modelId="{1A640100-7751-4188-81C2-E77D3D93330E}" type="parTrans" cxnId="{6FCC688E-C6B7-4F45-AE5A-44A3660D5F70}">
      <dgm:prSet/>
      <dgm:spPr/>
      <dgm:t>
        <a:bodyPr/>
        <a:lstStyle/>
        <a:p>
          <a:endParaRPr lang="en-GB"/>
        </a:p>
      </dgm:t>
    </dgm:pt>
    <dgm:pt modelId="{8C6AABEA-D55A-49EB-901A-9B645FC0E164}" type="sibTrans" cxnId="{6FCC688E-C6B7-4F45-AE5A-44A3660D5F70}">
      <dgm:prSet/>
      <dgm:spPr/>
      <dgm:t>
        <a:bodyPr/>
        <a:lstStyle/>
        <a:p>
          <a:endParaRPr lang="en-GB"/>
        </a:p>
      </dgm:t>
    </dgm:pt>
    <dgm:pt modelId="{04A1A925-854B-4158-8790-42875CCF9963}">
      <dgm:prSet/>
      <dgm:spPr/>
      <dgm:t>
        <a:bodyPr/>
        <a:lstStyle/>
        <a:p>
          <a:pPr rtl="0"/>
          <a:r>
            <a:rPr lang="en-GB" dirty="0" smtClean="0">
              <a:solidFill>
                <a:srgbClr val="6A0800"/>
              </a:solidFill>
            </a:rPr>
            <a:t>The wider landscape</a:t>
          </a:r>
          <a:endParaRPr lang="en-GB" dirty="0">
            <a:solidFill>
              <a:srgbClr val="6A0800"/>
            </a:solidFill>
          </a:endParaRPr>
        </a:p>
      </dgm:t>
    </dgm:pt>
    <dgm:pt modelId="{87573DBE-4307-41F0-8822-EC53CFB7DF97}" type="parTrans" cxnId="{2C4467D2-06AE-46E8-A866-34D0B577CDC4}">
      <dgm:prSet/>
      <dgm:spPr/>
      <dgm:t>
        <a:bodyPr/>
        <a:lstStyle/>
        <a:p>
          <a:endParaRPr lang="en-GB"/>
        </a:p>
      </dgm:t>
    </dgm:pt>
    <dgm:pt modelId="{94C489C0-D93C-4E41-85B1-EB767B12848B}" type="sibTrans" cxnId="{2C4467D2-06AE-46E8-A866-34D0B577CDC4}">
      <dgm:prSet/>
      <dgm:spPr/>
      <dgm:t>
        <a:bodyPr/>
        <a:lstStyle/>
        <a:p>
          <a:endParaRPr lang="en-GB"/>
        </a:p>
      </dgm:t>
    </dgm:pt>
    <dgm:pt modelId="{FA1621CF-1A68-4E78-9537-E3ECC81D5436}">
      <dgm:prSet/>
      <dgm:spPr/>
      <dgm:t>
        <a:bodyPr/>
        <a:lstStyle/>
        <a:p>
          <a:pPr rtl="0"/>
          <a:r>
            <a:rPr lang="en-GB" dirty="0" smtClean="0">
              <a:solidFill>
                <a:srgbClr val="6A0800"/>
              </a:solidFill>
            </a:rPr>
            <a:t>The bibliography of life</a:t>
          </a:r>
          <a:endParaRPr lang="en-GB" dirty="0">
            <a:solidFill>
              <a:srgbClr val="6A0800"/>
            </a:solidFill>
          </a:endParaRPr>
        </a:p>
      </dgm:t>
    </dgm:pt>
    <dgm:pt modelId="{EA259BDD-D59B-4B8D-9132-867E1C6772A2}" type="parTrans" cxnId="{420D115C-C576-464A-BFBE-46E76CF27EFD}">
      <dgm:prSet/>
      <dgm:spPr/>
      <dgm:t>
        <a:bodyPr/>
        <a:lstStyle/>
        <a:p>
          <a:endParaRPr lang="en-GB"/>
        </a:p>
      </dgm:t>
    </dgm:pt>
    <dgm:pt modelId="{96F43837-8F74-43DE-A158-AEBD6CC50DF9}" type="sibTrans" cxnId="{420D115C-C576-464A-BFBE-46E76CF27EFD}">
      <dgm:prSet/>
      <dgm:spPr/>
      <dgm:t>
        <a:bodyPr/>
        <a:lstStyle/>
        <a:p>
          <a:endParaRPr lang="en-GB"/>
        </a:p>
      </dgm:t>
    </dgm:pt>
    <dgm:pt modelId="{8FB63492-7F06-4998-9A4D-29BDC1524D43}">
      <dgm:prSet/>
      <dgm:spPr/>
      <dgm:t>
        <a:bodyPr/>
        <a:lstStyle/>
        <a:p>
          <a:pPr rtl="0"/>
          <a:r>
            <a:rPr lang="en-GB" b="0" dirty="0" smtClean="0">
              <a:solidFill>
                <a:srgbClr val="6A0800"/>
              </a:solidFill>
            </a:rPr>
            <a:t>ViBRANT tools</a:t>
          </a:r>
          <a:endParaRPr lang="en-GB" dirty="0">
            <a:solidFill>
              <a:srgbClr val="6A0800"/>
            </a:solidFill>
          </a:endParaRPr>
        </a:p>
      </dgm:t>
    </dgm:pt>
    <dgm:pt modelId="{BEA5FA4D-8BAD-4E59-8B70-E8B88F818FF3}" type="parTrans" cxnId="{B2E71DBC-4553-4099-864D-32A5C29E100B}">
      <dgm:prSet/>
      <dgm:spPr/>
      <dgm:t>
        <a:bodyPr/>
        <a:lstStyle/>
        <a:p>
          <a:endParaRPr lang="en-GB"/>
        </a:p>
      </dgm:t>
    </dgm:pt>
    <dgm:pt modelId="{734EEE44-31B2-40D2-A0B6-9784D56CDC00}" type="sibTrans" cxnId="{B2E71DBC-4553-4099-864D-32A5C29E100B}">
      <dgm:prSet/>
      <dgm:spPr/>
      <dgm:t>
        <a:bodyPr/>
        <a:lstStyle/>
        <a:p>
          <a:endParaRPr lang="en-GB"/>
        </a:p>
      </dgm:t>
    </dgm:pt>
    <dgm:pt modelId="{53724414-4BF6-464D-AB21-90F87FA6B67A}">
      <dgm:prSet/>
      <dgm:spPr/>
      <dgm:t>
        <a:bodyPr/>
        <a:lstStyle/>
        <a:p>
          <a:pPr rtl="0"/>
          <a:r>
            <a:rPr lang="en-GB" dirty="0" smtClean="0">
              <a:solidFill>
                <a:srgbClr val="6A0800"/>
              </a:solidFill>
            </a:rPr>
            <a:t>RefBank</a:t>
          </a:r>
          <a:endParaRPr lang="en-GB" dirty="0">
            <a:solidFill>
              <a:srgbClr val="6A0800"/>
            </a:solidFill>
          </a:endParaRPr>
        </a:p>
      </dgm:t>
    </dgm:pt>
    <dgm:pt modelId="{3E881B39-AA47-44CA-9B92-C0DE10C7CC43}" type="parTrans" cxnId="{935CE030-D367-409C-B619-7CC875528638}">
      <dgm:prSet/>
      <dgm:spPr/>
      <dgm:t>
        <a:bodyPr/>
        <a:lstStyle/>
        <a:p>
          <a:endParaRPr lang="en-GB"/>
        </a:p>
      </dgm:t>
    </dgm:pt>
    <dgm:pt modelId="{7908079B-294B-49C1-AAF1-79F092C31484}" type="sibTrans" cxnId="{935CE030-D367-409C-B619-7CC875528638}">
      <dgm:prSet/>
      <dgm:spPr/>
      <dgm:t>
        <a:bodyPr/>
        <a:lstStyle/>
        <a:p>
          <a:endParaRPr lang="en-GB"/>
        </a:p>
      </dgm:t>
    </dgm:pt>
    <dgm:pt modelId="{44D64945-EB1C-48AB-B89F-5E8D38850D30}">
      <dgm:prSet/>
      <dgm:spPr/>
      <dgm:t>
        <a:bodyPr/>
        <a:lstStyle/>
        <a:p>
          <a:pPr rtl="0"/>
          <a:r>
            <a:rPr lang="en-GB" dirty="0" smtClean="0">
              <a:solidFill>
                <a:srgbClr val="6A0800"/>
              </a:solidFill>
            </a:rPr>
            <a:t>ReFinder</a:t>
          </a:r>
          <a:endParaRPr lang="en-GB" dirty="0">
            <a:solidFill>
              <a:srgbClr val="6A0800"/>
            </a:solidFill>
          </a:endParaRPr>
        </a:p>
      </dgm:t>
    </dgm:pt>
    <dgm:pt modelId="{9F53B32C-81C5-4931-88A1-DCD05639878E}" type="parTrans" cxnId="{196F6BDC-B917-4FC9-B4EC-1EEFEE2EBCAD}">
      <dgm:prSet/>
      <dgm:spPr/>
      <dgm:t>
        <a:bodyPr/>
        <a:lstStyle/>
        <a:p>
          <a:endParaRPr lang="en-GB"/>
        </a:p>
      </dgm:t>
    </dgm:pt>
    <dgm:pt modelId="{1B5679B1-051B-4321-993E-2C0531F033CA}" type="sibTrans" cxnId="{196F6BDC-B917-4FC9-B4EC-1EEFEE2EBCAD}">
      <dgm:prSet/>
      <dgm:spPr/>
      <dgm:t>
        <a:bodyPr/>
        <a:lstStyle/>
        <a:p>
          <a:endParaRPr lang="en-GB"/>
        </a:p>
      </dgm:t>
    </dgm:pt>
    <dgm:pt modelId="{9148FD74-1C2F-4EE7-9320-EC78A545B634}">
      <dgm:prSet/>
      <dgm:spPr/>
      <dgm:t>
        <a:bodyPr/>
        <a:lstStyle/>
        <a:p>
          <a:pPr rtl="0"/>
          <a:r>
            <a:rPr lang="en-GB" b="0" dirty="0" smtClean="0">
              <a:solidFill>
                <a:srgbClr val="6A0800"/>
              </a:solidFill>
            </a:rPr>
            <a:t>The future</a:t>
          </a:r>
          <a:endParaRPr lang="en-GB" dirty="0">
            <a:solidFill>
              <a:srgbClr val="6A0800"/>
            </a:solidFill>
          </a:endParaRPr>
        </a:p>
      </dgm:t>
    </dgm:pt>
    <dgm:pt modelId="{8B8EB424-52FA-4628-B8C7-9333A38FE5B2}" type="parTrans" cxnId="{EB19BFED-346B-406C-9566-336425E42174}">
      <dgm:prSet/>
      <dgm:spPr/>
      <dgm:t>
        <a:bodyPr/>
        <a:lstStyle/>
        <a:p>
          <a:endParaRPr lang="en-GB"/>
        </a:p>
      </dgm:t>
    </dgm:pt>
    <dgm:pt modelId="{1A9AC0AA-5356-48CD-B42D-401F7B82078C}" type="sibTrans" cxnId="{EB19BFED-346B-406C-9566-336425E42174}">
      <dgm:prSet/>
      <dgm:spPr/>
      <dgm:t>
        <a:bodyPr/>
        <a:lstStyle/>
        <a:p>
          <a:endParaRPr lang="en-GB"/>
        </a:p>
      </dgm:t>
    </dgm:pt>
    <dgm:pt modelId="{1C251183-A03C-4B3D-9806-8924C0B7C5A6}">
      <dgm:prSet/>
      <dgm:spPr/>
      <dgm:t>
        <a:bodyPr/>
        <a:lstStyle/>
        <a:p>
          <a:pPr rtl="0"/>
          <a:r>
            <a:rPr lang="en-GB" b="1" dirty="0" smtClean="0">
              <a:solidFill>
                <a:srgbClr val="6A0800"/>
              </a:solidFill>
            </a:rPr>
            <a:t>Linked open data</a:t>
          </a:r>
          <a:endParaRPr lang="en-GB" b="1" dirty="0">
            <a:solidFill>
              <a:srgbClr val="6A0800"/>
            </a:solidFill>
          </a:endParaRPr>
        </a:p>
      </dgm:t>
    </dgm:pt>
    <dgm:pt modelId="{A23D2118-7D82-4F14-ACFD-CD02080D1911}" type="parTrans" cxnId="{FC15042C-2903-462B-A078-DB56413DF533}">
      <dgm:prSet/>
      <dgm:spPr/>
      <dgm:t>
        <a:bodyPr/>
        <a:lstStyle/>
        <a:p>
          <a:endParaRPr lang="en-GB"/>
        </a:p>
      </dgm:t>
    </dgm:pt>
    <dgm:pt modelId="{C4990F5A-C00C-40FB-9534-36C40FFDD0E8}" type="sibTrans" cxnId="{FC15042C-2903-462B-A078-DB56413DF533}">
      <dgm:prSet/>
      <dgm:spPr/>
      <dgm:t>
        <a:bodyPr/>
        <a:lstStyle/>
        <a:p>
          <a:endParaRPr lang="en-GB"/>
        </a:p>
      </dgm:t>
    </dgm:pt>
    <dgm:pt modelId="{DEBDB1E7-A97A-4745-94AC-FC65ADC2156A}" type="pres">
      <dgm:prSet presAssocID="{274D79BA-3548-4E28-A341-6D536E2DD027}" presName="Name0" presStyleCnt="0">
        <dgm:presLayoutVars>
          <dgm:dir/>
          <dgm:animLvl val="lvl"/>
          <dgm:resizeHandles val="exact"/>
        </dgm:presLayoutVars>
      </dgm:prSet>
      <dgm:spPr/>
      <dgm:t>
        <a:bodyPr/>
        <a:lstStyle/>
        <a:p>
          <a:endParaRPr lang="en-GB"/>
        </a:p>
      </dgm:t>
    </dgm:pt>
    <dgm:pt modelId="{33300EFA-5AF5-46B4-A665-0D158E2F8283}" type="pres">
      <dgm:prSet presAssocID="{EEA00A48-F224-4706-BA3B-D48C5923CC8F}" presName="linNode" presStyleCnt="0"/>
      <dgm:spPr/>
    </dgm:pt>
    <dgm:pt modelId="{3025563D-FA3A-4154-BE03-D9BAF60F6F47}" type="pres">
      <dgm:prSet presAssocID="{EEA00A48-F224-4706-BA3B-D48C5923CC8F}" presName="parentText" presStyleLbl="node1" presStyleIdx="0" presStyleCnt="3">
        <dgm:presLayoutVars>
          <dgm:chMax val="1"/>
          <dgm:bulletEnabled val="1"/>
        </dgm:presLayoutVars>
      </dgm:prSet>
      <dgm:spPr/>
      <dgm:t>
        <a:bodyPr/>
        <a:lstStyle/>
        <a:p>
          <a:endParaRPr lang="en-GB"/>
        </a:p>
      </dgm:t>
    </dgm:pt>
    <dgm:pt modelId="{574DA93A-6E37-4DB0-8C19-0411318F309F}" type="pres">
      <dgm:prSet presAssocID="{EEA00A48-F224-4706-BA3B-D48C5923CC8F}" presName="descendantText" presStyleLbl="alignAccFollowNode1" presStyleIdx="0" presStyleCnt="3">
        <dgm:presLayoutVars>
          <dgm:bulletEnabled val="1"/>
        </dgm:presLayoutVars>
      </dgm:prSet>
      <dgm:spPr/>
      <dgm:t>
        <a:bodyPr/>
        <a:lstStyle/>
        <a:p>
          <a:endParaRPr lang="en-GB"/>
        </a:p>
      </dgm:t>
    </dgm:pt>
    <dgm:pt modelId="{CFDC9C93-A051-4E13-8867-65F45C673DD8}" type="pres">
      <dgm:prSet presAssocID="{8C6AABEA-D55A-49EB-901A-9B645FC0E164}" presName="sp" presStyleCnt="0"/>
      <dgm:spPr/>
    </dgm:pt>
    <dgm:pt modelId="{08147BD5-1D72-4C2A-9A2E-0234083EFAE9}" type="pres">
      <dgm:prSet presAssocID="{8FB63492-7F06-4998-9A4D-29BDC1524D43}" presName="linNode" presStyleCnt="0"/>
      <dgm:spPr/>
    </dgm:pt>
    <dgm:pt modelId="{2EEA5A54-094A-4CA1-84ED-EA458A7F04E3}" type="pres">
      <dgm:prSet presAssocID="{8FB63492-7F06-4998-9A4D-29BDC1524D43}" presName="parentText" presStyleLbl="node1" presStyleIdx="1" presStyleCnt="3">
        <dgm:presLayoutVars>
          <dgm:chMax val="1"/>
          <dgm:bulletEnabled val="1"/>
        </dgm:presLayoutVars>
      </dgm:prSet>
      <dgm:spPr/>
      <dgm:t>
        <a:bodyPr/>
        <a:lstStyle/>
        <a:p>
          <a:endParaRPr lang="en-GB"/>
        </a:p>
      </dgm:t>
    </dgm:pt>
    <dgm:pt modelId="{B3BBDE6E-4067-45F9-80C3-0471802667ED}" type="pres">
      <dgm:prSet presAssocID="{8FB63492-7F06-4998-9A4D-29BDC1524D43}" presName="descendantText" presStyleLbl="alignAccFollowNode1" presStyleIdx="1" presStyleCnt="3">
        <dgm:presLayoutVars>
          <dgm:bulletEnabled val="1"/>
        </dgm:presLayoutVars>
      </dgm:prSet>
      <dgm:spPr/>
      <dgm:t>
        <a:bodyPr/>
        <a:lstStyle/>
        <a:p>
          <a:endParaRPr lang="en-GB"/>
        </a:p>
      </dgm:t>
    </dgm:pt>
    <dgm:pt modelId="{C844F2AE-45AE-4ADF-AA97-A99B4F937C4B}" type="pres">
      <dgm:prSet presAssocID="{734EEE44-31B2-40D2-A0B6-9784D56CDC00}" presName="sp" presStyleCnt="0"/>
      <dgm:spPr/>
    </dgm:pt>
    <dgm:pt modelId="{5409DD72-AABA-42C3-A0D4-F2876BCA1B10}" type="pres">
      <dgm:prSet presAssocID="{9148FD74-1C2F-4EE7-9320-EC78A545B634}" presName="linNode" presStyleCnt="0"/>
      <dgm:spPr/>
    </dgm:pt>
    <dgm:pt modelId="{8C45B82F-ACCC-47C8-A84F-CDA0AF413BE3}" type="pres">
      <dgm:prSet presAssocID="{9148FD74-1C2F-4EE7-9320-EC78A545B634}" presName="parentText" presStyleLbl="node1" presStyleIdx="2" presStyleCnt="3" custLinFactNeighborX="-1510">
        <dgm:presLayoutVars>
          <dgm:chMax val="1"/>
          <dgm:bulletEnabled val="1"/>
        </dgm:presLayoutVars>
      </dgm:prSet>
      <dgm:spPr/>
      <dgm:t>
        <a:bodyPr/>
        <a:lstStyle/>
        <a:p>
          <a:endParaRPr lang="en-GB"/>
        </a:p>
      </dgm:t>
    </dgm:pt>
    <dgm:pt modelId="{3FE875D4-38A6-4D9E-B499-8180CE944D1E}" type="pres">
      <dgm:prSet presAssocID="{9148FD74-1C2F-4EE7-9320-EC78A545B634}" presName="descendantText" presStyleLbl="alignAccFollowNode1" presStyleIdx="2" presStyleCnt="3">
        <dgm:presLayoutVars>
          <dgm:bulletEnabled val="1"/>
        </dgm:presLayoutVars>
      </dgm:prSet>
      <dgm:spPr/>
      <dgm:t>
        <a:bodyPr/>
        <a:lstStyle/>
        <a:p>
          <a:endParaRPr lang="en-GB"/>
        </a:p>
      </dgm:t>
    </dgm:pt>
  </dgm:ptLst>
  <dgm:cxnLst>
    <dgm:cxn modelId="{6FCC688E-C6B7-4F45-AE5A-44A3660D5F70}" srcId="{274D79BA-3548-4E28-A341-6D536E2DD027}" destId="{EEA00A48-F224-4706-BA3B-D48C5923CC8F}" srcOrd="0" destOrd="0" parTransId="{1A640100-7751-4188-81C2-E77D3D93330E}" sibTransId="{8C6AABEA-D55A-49EB-901A-9B645FC0E164}"/>
    <dgm:cxn modelId="{FC15042C-2903-462B-A078-DB56413DF533}" srcId="{9148FD74-1C2F-4EE7-9320-EC78A545B634}" destId="{1C251183-A03C-4B3D-9806-8924C0B7C5A6}" srcOrd="0" destOrd="0" parTransId="{A23D2118-7D82-4F14-ACFD-CD02080D1911}" sibTransId="{C4990F5A-C00C-40FB-9534-36C40FFDD0E8}"/>
    <dgm:cxn modelId="{F1CC3E27-7131-4347-B823-25E8248DE00F}" type="presOf" srcId="{1C251183-A03C-4B3D-9806-8924C0B7C5A6}" destId="{3FE875D4-38A6-4D9E-B499-8180CE944D1E}" srcOrd="0" destOrd="0" presId="urn:microsoft.com/office/officeart/2005/8/layout/vList5"/>
    <dgm:cxn modelId="{E1AF976F-1211-4EEF-B0B8-86A9C8B78B65}" type="presOf" srcId="{44D64945-EB1C-48AB-B89F-5E8D38850D30}" destId="{B3BBDE6E-4067-45F9-80C3-0471802667ED}" srcOrd="0" destOrd="1" presId="urn:microsoft.com/office/officeart/2005/8/layout/vList5"/>
    <dgm:cxn modelId="{B750D46B-F485-4ACD-B4C4-24EEA71091F2}" type="presOf" srcId="{53724414-4BF6-464D-AB21-90F87FA6B67A}" destId="{B3BBDE6E-4067-45F9-80C3-0471802667ED}" srcOrd="0" destOrd="0" presId="urn:microsoft.com/office/officeart/2005/8/layout/vList5"/>
    <dgm:cxn modelId="{2C4467D2-06AE-46E8-A866-34D0B577CDC4}" srcId="{EEA00A48-F224-4706-BA3B-D48C5923CC8F}" destId="{04A1A925-854B-4158-8790-42875CCF9963}" srcOrd="0" destOrd="0" parTransId="{87573DBE-4307-41F0-8822-EC53CFB7DF97}" sibTransId="{94C489C0-D93C-4E41-85B1-EB767B12848B}"/>
    <dgm:cxn modelId="{FA8D2666-2620-48F6-9C03-E253C87025DF}" type="presOf" srcId="{EEA00A48-F224-4706-BA3B-D48C5923CC8F}" destId="{3025563D-FA3A-4154-BE03-D9BAF60F6F47}" srcOrd="0" destOrd="0" presId="urn:microsoft.com/office/officeart/2005/8/layout/vList5"/>
    <dgm:cxn modelId="{B2E71DBC-4553-4099-864D-32A5C29E100B}" srcId="{274D79BA-3548-4E28-A341-6D536E2DD027}" destId="{8FB63492-7F06-4998-9A4D-29BDC1524D43}" srcOrd="1" destOrd="0" parTransId="{BEA5FA4D-8BAD-4E59-8B70-E8B88F818FF3}" sibTransId="{734EEE44-31B2-40D2-A0B6-9784D56CDC00}"/>
    <dgm:cxn modelId="{D2275C9F-786E-4B28-8398-151B76A1D4F4}" type="presOf" srcId="{274D79BA-3548-4E28-A341-6D536E2DD027}" destId="{DEBDB1E7-A97A-4745-94AC-FC65ADC2156A}" srcOrd="0" destOrd="0" presId="urn:microsoft.com/office/officeart/2005/8/layout/vList5"/>
    <dgm:cxn modelId="{935CE030-D367-409C-B619-7CC875528638}" srcId="{8FB63492-7F06-4998-9A4D-29BDC1524D43}" destId="{53724414-4BF6-464D-AB21-90F87FA6B67A}" srcOrd="0" destOrd="0" parTransId="{3E881B39-AA47-44CA-9B92-C0DE10C7CC43}" sibTransId="{7908079B-294B-49C1-AAF1-79F092C31484}"/>
    <dgm:cxn modelId="{EB5DA8AF-9089-41BD-A6C3-0E372AE79700}" type="presOf" srcId="{FA1621CF-1A68-4E78-9537-E3ECC81D5436}" destId="{574DA93A-6E37-4DB0-8C19-0411318F309F}" srcOrd="0" destOrd="1" presId="urn:microsoft.com/office/officeart/2005/8/layout/vList5"/>
    <dgm:cxn modelId="{196F6BDC-B917-4FC9-B4EC-1EEFEE2EBCAD}" srcId="{8FB63492-7F06-4998-9A4D-29BDC1524D43}" destId="{44D64945-EB1C-48AB-B89F-5E8D38850D30}" srcOrd="1" destOrd="0" parTransId="{9F53B32C-81C5-4931-88A1-DCD05639878E}" sibTransId="{1B5679B1-051B-4321-993E-2C0531F033CA}"/>
    <dgm:cxn modelId="{A695AC1D-CF4E-4275-B11B-A300C8B12DFD}" type="presOf" srcId="{04A1A925-854B-4158-8790-42875CCF9963}" destId="{574DA93A-6E37-4DB0-8C19-0411318F309F}" srcOrd="0" destOrd="0" presId="urn:microsoft.com/office/officeart/2005/8/layout/vList5"/>
    <dgm:cxn modelId="{4108CE8A-A953-4B14-B94F-2A8249F790A7}" type="presOf" srcId="{8FB63492-7F06-4998-9A4D-29BDC1524D43}" destId="{2EEA5A54-094A-4CA1-84ED-EA458A7F04E3}" srcOrd="0" destOrd="0" presId="urn:microsoft.com/office/officeart/2005/8/layout/vList5"/>
    <dgm:cxn modelId="{1F545123-C8C4-41DC-8167-E29FD88996A4}" type="presOf" srcId="{9148FD74-1C2F-4EE7-9320-EC78A545B634}" destId="{8C45B82F-ACCC-47C8-A84F-CDA0AF413BE3}" srcOrd="0" destOrd="0" presId="urn:microsoft.com/office/officeart/2005/8/layout/vList5"/>
    <dgm:cxn modelId="{EB19BFED-346B-406C-9566-336425E42174}" srcId="{274D79BA-3548-4E28-A341-6D536E2DD027}" destId="{9148FD74-1C2F-4EE7-9320-EC78A545B634}" srcOrd="2" destOrd="0" parTransId="{8B8EB424-52FA-4628-B8C7-9333A38FE5B2}" sibTransId="{1A9AC0AA-5356-48CD-B42D-401F7B82078C}"/>
    <dgm:cxn modelId="{420D115C-C576-464A-BFBE-46E76CF27EFD}" srcId="{EEA00A48-F224-4706-BA3B-D48C5923CC8F}" destId="{FA1621CF-1A68-4E78-9537-E3ECC81D5436}" srcOrd="1" destOrd="0" parTransId="{EA259BDD-D59B-4B8D-9132-867E1C6772A2}" sibTransId="{96F43837-8F74-43DE-A158-AEBD6CC50DF9}"/>
    <dgm:cxn modelId="{2175FDBC-70B9-48AA-BE7E-980AFF8C9D7D}" type="presParOf" srcId="{DEBDB1E7-A97A-4745-94AC-FC65ADC2156A}" destId="{33300EFA-5AF5-46B4-A665-0D158E2F8283}" srcOrd="0" destOrd="0" presId="urn:microsoft.com/office/officeart/2005/8/layout/vList5"/>
    <dgm:cxn modelId="{1534CC44-A076-40C7-9D4A-DC18A648C111}" type="presParOf" srcId="{33300EFA-5AF5-46B4-A665-0D158E2F8283}" destId="{3025563D-FA3A-4154-BE03-D9BAF60F6F47}" srcOrd="0" destOrd="0" presId="urn:microsoft.com/office/officeart/2005/8/layout/vList5"/>
    <dgm:cxn modelId="{ED7420D2-F91B-4B88-B853-AA541B629CCE}" type="presParOf" srcId="{33300EFA-5AF5-46B4-A665-0D158E2F8283}" destId="{574DA93A-6E37-4DB0-8C19-0411318F309F}" srcOrd="1" destOrd="0" presId="urn:microsoft.com/office/officeart/2005/8/layout/vList5"/>
    <dgm:cxn modelId="{F46CE382-BAC4-4628-8DC1-5C601E34F49C}" type="presParOf" srcId="{DEBDB1E7-A97A-4745-94AC-FC65ADC2156A}" destId="{CFDC9C93-A051-4E13-8867-65F45C673DD8}" srcOrd="1" destOrd="0" presId="urn:microsoft.com/office/officeart/2005/8/layout/vList5"/>
    <dgm:cxn modelId="{826450EA-0B03-46A5-BFC2-576FEC83FFEC}" type="presParOf" srcId="{DEBDB1E7-A97A-4745-94AC-FC65ADC2156A}" destId="{08147BD5-1D72-4C2A-9A2E-0234083EFAE9}" srcOrd="2" destOrd="0" presId="urn:microsoft.com/office/officeart/2005/8/layout/vList5"/>
    <dgm:cxn modelId="{9D6C4EBF-9CB3-4D7F-AD8C-A2B1B5E63EC4}" type="presParOf" srcId="{08147BD5-1D72-4C2A-9A2E-0234083EFAE9}" destId="{2EEA5A54-094A-4CA1-84ED-EA458A7F04E3}" srcOrd="0" destOrd="0" presId="urn:microsoft.com/office/officeart/2005/8/layout/vList5"/>
    <dgm:cxn modelId="{03E9C168-06F5-4C10-A4F8-21F42CF0A63B}" type="presParOf" srcId="{08147BD5-1D72-4C2A-9A2E-0234083EFAE9}" destId="{B3BBDE6E-4067-45F9-80C3-0471802667ED}" srcOrd="1" destOrd="0" presId="urn:microsoft.com/office/officeart/2005/8/layout/vList5"/>
    <dgm:cxn modelId="{1E928B20-FFEE-4F74-9173-F392796F090F}" type="presParOf" srcId="{DEBDB1E7-A97A-4745-94AC-FC65ADC2156A}" destId="{C844F2AE-45AE-4ADF-AA97-A99B4F937C4B}" srcOrd="3" destOrd="0" presId="urn:microsoft.com/office/officeart/2005/8/layout/vList5"/>
    <dgm:cxn modelId="{2853CBFC-95AF-4037-A7B2-D781989081E5}" type="presParOf" srcId="{DEBDB1E7-A97A-4745-94AC-FC65ADC2156A}" destId="{5409DD72-AABA-42C3-A0D4-F2876BCA1B10}" srcOrd="4" destOrd="0" presId="urn:microsoft.com/office/officeart/2005/8/layout/vList5"/>
    <dgm:cxn modelId="{91936930-8853-46F0-88F0-B16BDF803B77}" type="presParOf" srcId="{5409DD72-AABA-42C3-A0D4-F2876BCA1B10}" destId="{8C45B82F-ACCC-47C8-A84F-CDA0AF413BE3}" srcOrd="0" destOrd="0" presId="urn:microsoft.com/office/officeart/2005/8/layout/vList5"/>
    <dgm:cxn modelId="{AD31C9D3-899F-4C40-BD8F-68F920E956D3}" type="presParOf" srcId="{5409DD72-AABA-42C3-A0D4-F2876BCA1B10}" destId="{3FE875D4-38A6-4D9E-B499-8180CE944D1E}"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4DA93A-6E37-4DB0-8C19-0411318F309F}">
      <dsp:nvSpPr>
        <dsp:cNvPr id="0" name=""/>
        <dsp:cNvSpPr/>
      </dsp:nvSpPr>
      <dsp:spPr>
        <a:xfrm rot="5400000">
          <a:off x="4754623" y="-1761024"/>
          <a:ext cx="1216664" cy="504748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9540" tIns="64770" rIns="129540" bIns="64770" numCol="1" spcCol="1270" anchor="ctr" anchorCtr="0">
          <a:noAutofit/>
        </a:bodyPr>
        <a:lstStyle/>
        <a:p>
          <a:pPr marL="285750" lvl="1" indent="-285750" algn="l" defTabSz="1511300" rtl="0">
            <a:lnSpc>
              <a:spcPct val="90000"/>
            </a:lnSpc>
            <a:spcBef>
              <a:spcPct val="0"/>
            </a:spcBef>
            <a:spcAft>
              <a:spcPct val="15000"/>
            </a:spcAft>
            <a:buChar char="••"/>
          </a:pPr>
          <a:r>
            <a:rPr lang="en-GB" sz="3400" kern="1200" dirty="0" smtClean="0">
              <a:solidFill>
                <a:srgbClr val="6A0800"/>
              </a:solidFill>
            </a:rPr>
            <a:t>The wider landscape</a:t>
          </a:r>
          <a:endParaRPr lang="en-GB" sz="3400" kern="1200" dirty="0">
            <a:solidFill>
              <a:srgbClr val="6A0800"/>
            </a:solidFill>
          </a:endParaRPr>
        </a:p>
        <a:p>
          <a:pPr marL="285750" lvl="1" indent="-285750" algn="l" defTabSz="1511300" rtl="0">
            <a:lnSpc>
              <a:spcPct val="90000"/>
            </a:lnSpc>
            <a:spcBef>
              <a:spcPct val="0"/>
            </a:spcBef>
            <a:spcAft>
              <a:spcPct val="15000"/>
            </a:spcAft>
            <a:buChar char="••"/>
          </a:pPr>
          <a:r>
            <a:rPr lang="en-GB" sz="3400" kern="1200" dirty="0" smtClean="0">
              <a:solidFill>
                <a:srgbClr val="6A0800"/>
              </a:solidFill>
            </a:rPr>
            <a:t>The bibliography of life</a:t>
          </a:r>
          <a:endParaRPr lang="en-GB" sz="3400" kern="1200" dirty="0">
            <a:solidFill>
              <a:srgbClr val="6A0800"/>
            </a:solidFill>
          </a:endParaRPr>
        </a:p>
      </dsp:txBody>
      <dsp:txXfrm rot="-5400000">
        <a:off x="2839212" y="213780"/>
        <a:ext cx="4988095" cy="1097878"/>
      </dsp:txXfrm>
    </dsp:sp>
    <dsp:sp modelId="{3025563D-FA3A-4154-BE03-D9BAF60F6F47}">
      <dsp:nvSpPr>
        <dsp:cNvPr id="0" name=""/>
        <dsp:cNvSpPr/>
      </dsp:nvSpPr>
      <dsp:spPr>
        <a:xfrm>
          <a:off x="0" y="2304"/>
          <a:ext cx="2839212" cy="152083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lvl="0" algn="ctr" defTabSz="1511300" rtl="0">
            <a:lnSpc>
              <a:spcPct val="90000"/>
            </a:lnSpc>
            <a:spcBef>
              <a:spcPct val="0"/>
            </a:spcBef>
            <a:spcAft>
              <a:spcPct val="35000"/>
            </a:spcAft>
          </a:pPr>
          <a:r>
            <a:rPr lang="en-GB" sz="3400" b="0" kern="1200" dirty="0" smtClean="0">
              <a:solidFill>
                <a:srgbClr val="6A0800"/>
              </a:solidFill>
            </a:rPr>
            <a:t>Introduction</a:t>
          </a:r>
          <a:endParaRPr lang="en-GB" sz="3400" kern="1200" dirty="0">
            <a:solidFill>
              <a:srgbClr val="6A0800"/>
            </a:solidFill>
          </a:endParaRPr>
        </a:p>
      </dsp:txBody>
      <dsp:txXfrm>
        <a:off x="74241" y="76545"/>
        <a:ext cx="2690730" cy="1372348"/>
      </dsp:txXfrm>
    </dsp:sp>
    <dsp:sp modelId="{B3BBDE6E-4067-45F9-80C3-0471802667ED}">
      <dsp:nvSpPr>
        <dsp:cNvPr id="0" name=""/>
        <dsp:cNvSpPr/>
      </dsp:nvSpPr>
      <dsp:spPr>
        <a:xfrm rot="5400000">
          <a:off x="4754623" y="-164152"/>
          <a:ext cx="1216664" cy="504748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9540" tIns="64770" rIns="129540" bIns="64770" numCol="1" spcCol="1270" anchor="ctr" anchorCtr="0">
          <a:noAutofit/>
        </a:bodyPr>
        <a:lstStyle/>
        <a:p>
          <a:pPr marL="285750" lvl="1" indent="-285750" algn="l" defTabSz="1511300" rtl="0">
            <a:lnSpc>
              <a:spcPct val="90000"/>
            </a:lnSpc>
            <a:spcBef>
              <a:spcPct val="0"/>
            </a:spcBef>
            <a:spcAft>
              <a:spcPct val="15000"/>
            </a:spcAft>
            <a:buChar char="••"/>
          </a:pPr>
          <a:r>
            <a:rPr lang="en-GB" sz="3400" kern="1200" dirty="0" smtClean="0">
              <a:solidFill>
                <a:srgbClr val="6A0800"/>
              </a:solidFill>
            </a:rPr>
            <a:t>RefBank</a:t>
          </a:r>
          <a:endParaRPr lang="en-GB" sz="3400" kern="1200" dirty="0">
            <a:solidFill>
              <a:srgbClr val="6A0800"/>
            </a:solidFill>
          </a:endParaRPr>
        </a:p>
        <a:p>
          <a:pPr marL="285750" lvl="1" indent="-285750" algn="l" defTabSz="1511300" rtl="0">
            <a:lnSpc>
              <a:spcPct val="90000"/>
            </a:lnSpc>
            <a:spcBef>
              <a:spcPct val="0"/>
            </a:spcBef>
            <a:spcAft>
              <a:spcPct val="15000"/>
            </a:spcAft>
            <a:buChar char="••"/>
          </a:pPr>
          <a:r>
            <a:rPr lang="en-GB" sz="3400" kern="1200" dirty="0" smtClean="0">
              <a:solidFill>
                <a:srgbClr val="6A0800"/>
              </a:solidFill>
            </a:rPr>
            <a:t>ReFinder</a:t>
          </a:r>
          <a:endParaRPr lang="en-GB" sz="3400" kern="1200" dirty="0">
            <a:solidFill>
              <a:srgbClr val="6A0800"/>
            </a:solidFill>
          </a:endParaRPr>
        </a:p>
      </dsp:txBody>
      <dsp:txXfrm rot="-5400000">
        <a:off x="2839212" y="1810652"/>
        <a:ext cx="4988095" cy="1097878"/>
      </dsp:txXfrm>
    </dsp:sp>
    <dsp:sp modelId="{2EEA5A54-094A-4CA1-84ED-EA458A7F04E3}">
      <dsp:nvSpPr>
        <dsp:cNvPr id="0" name=""/>
        <dsp:cNvSpPr/>
      </dsp:nvSpPr>
      <dsp:spPr>
        <a:xfrm>
          <a:off x="0" y="1599176"/>
          <a:ext cx="2839212" cy="152083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lvl="0" algn="ctr" defTabSz="1511300" rtl="0">
            <a:lnSpc>
              <a:spcPct val="90000"/>
            </a:lnSpc>
            <a:spcBef>
              <a:spcPct val="0"/>
            </a:spcBef>
            <a:spcAft>
              <a:spcPct val="35000"/>
            </a:spcAft>
          </a:pPr>
          <a:r>
            <a:rPr lang="en-GB" sz="3400" b="0" kern="1200" dirty="0" smtClean="0">
              <a:solidFill>
                <a:srgbClr val="6A0800"/>
              </a:solidFill>
            </a:rPr>
            <a:t>ViBRANT tools</a:t>
          </a:r>
          <a:endParaRPr lang="en-GB" sz="3400" kern="1200" dirty="0">
            <a:solidFill>
              <a:srgbClr val="6A0800"/>
            </a:solidFill>
          </a:endParaRPr>
        </a:p>
      </dsp:txBody>
      <dsp:txXfrm>
        <a:off x="74241" y="1673417"/>
        <a:ext cx="2690730" cy="1372348"/>
      </dsp:txXfrm>
    </dsp:sp>
    <dsp:sp modelId="{3FE875D4-38A6-4D9E-B499-8180CE944D1E}">
      <dsp:nvSpPr>
        <dsp:cNvPr id="0" name=""/>
        <dsp:cNvSpPr/>
      </dsp:nvSpPr>
      <dsp:spPr>
        <a:xfrm rot="5400000">
          <a:off x="4754623" y="1432719"/>
          <a:ext cx="1216664" cy="504748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9540" tIns="64770" rIns="129540" bIns="64770" numCol="1" spcCol="1270" anchor="ctr" anchorCtr="0">
          <a:noAutofit/>
        </a:bodyPr>
        <a:lstStyle/>
        <a:p>
          <a:pPr marL="285750" lvl="1" indent="-285750" algn="l" defTabSz="1511300" rtl="0">
            <a:lnSpc>
              <a:spcPct val="90000"/>
            </a:lnSpc>
            <a:spcBef>
              <a:spcPct val="0"/>
            </a:spcBef>
            <a:spcAft>
              <a:spcPct val="15000"/>
            </a:spcAft>
            <a:buChar char="••"/>
          </a:pPr>
          <a:r>
            <a:rPr lang="en-GB" sz="3400" b="1" kern="1200" dirty="0" smtClean="0">
              <a:solidFill>
                <a:srgbClr val="6A0800"/>
              </a:solidFill>
            </a:rPr>
            <a:t>Linked open data</a:t>
          </a:r>
          <a:endParaRPr lang="en-GB" sz="3400" b="1" kern="1200" dirty="0">
            <a:solidFill>
              <a:srgbClr val="6A0800"/>
            </a:solidFill>
          </a:endParaRPr>
        </a:p>
      </dsp:txBody>
      <dsp:txXfrm rot="-5400000">
        <a:off x="2839212" y="3407524"/>
        <a:ext cx="4988095" cy="1097878"/>
      </dsp:txXfrm>
    </dsp:sp>
    <dsp:sp modelId="{8C45B82F-ACCC-47C8-A84F-CDA0AF413BE3}">
      <dsp:nvSpPr>
        <dsp:cNvPr id="0" name=""/>
        <dsp:cNvSpPr/>
      </dsp:nvSpPr>
      <dsp:spPr>
        <a:xfrm>
          <a:off x="0" y="3196048"/>
          <a:ext cx="2839212" cy="152083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lvl="0" algn="ctr" defTabSz="1511300" rtl="0">
            <a:lnSpc>
              <a:spcPct val="90000"/>
            </a:lnSpc>
            <a:spcBef>
              <a:spcPct val="0"/>
            </a:spcBef>
            <a:spcAft>
              <a:spcPct val="35000"/>
            </a:spcAft>
          </a:pPr>
          <a:r>
            <a:rPr lang="en-GB" sz="3400" b="0" kern="1200" dirty="0" smtClean="0">
              <a:solidFill>
                <a:srgbClr val="6A0800"/>
              </a:solidFill>
            </a:rPr>
            <a:t>The future</a:t>
          </a:r>
          <a:endParaRPr lang="en-GB" sz="3400" kern="1200" dirty="0">
            <a:solidFill>
              <a:srgbClr val="6A0800"/>
            </a:solidFill>
          </a:endParaRPr>
        </a:p>
      </dsp:txBody>
      <dsp:txXfrm>
        <a:off x="74241" y="3270289"/>
        <a:ext cx="2690730" cy="1372348"/>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84871" cy="501015"/>
          </a:xfrm>
          <a:prstGeom prst="rect">
            <a:avLst/>
          </a:prstGeom>
          <a:noFill/>
          <a:ln w="9525">
            <a:noFill/>
            <a:miter lim="800000"/>
            <a:headEnd/>
            <a:tailEnd/>
          </a:ln>
        </p:spPr>
        <p:txBody>
          <a:bodyPr vert="horz" wrap="square" lIns="96616" tIns="48308" rIns="96616" bIns="48308" numCol="1" anchor="t" anchorCtr="0" compatLnSpc="1">
            <a:prstTxWarp prst="textNoShape">
              <a:avLst/>
            </a:prstTxWarp>
          </a:bodyPr>
          <a:lstStyle>
            <a:lvl1pPr>
              <a:defRPr sz="1300">
                <a:ea typeface="ＭＳ Ｐゴシック" pitchFamily="34" charset="-128"/>
              </a:defRPr>
            </a:lvl1pPr>
          </a:lstStyle>
          <a:p>
            <a:pPr>
              <a:defRPr/>
            </a:pPr>
            <a:endParaRPr lang="en-US"/>
          </a:p>
        </p:txBody>
      </p:sp>
      <p:sp>
        <p:nvSpPr>
          <p:cNvPr id="3075" name="Rectangle 3"/>
          <p:cNvSpPr>
            <a:spLocks noGrp="1" noChangeArrowheads="1"/>
          </p:cNvSpPr>
          <p:nvPr>
            <p:ph type="dt" idx="1"/>
          </p:nvPr>
        </p:nvSpPr>
        <p:spPr bwMode="auto">
          <a:xfrm>
            <a:off x="3903292" y="0"/>
            <a:ext cx="2984871" cy="501015"/>
          </a:xfrm>
          <a:prstGeom prst="rect">
            <a:avLst/>
          </a:prstGeom>
          <a:noFill/>
          <a:ln w="9525">
            <a:noFill/>
            <a:miter lim="800000"/>
            <a:headEnd/>
            <a:tailEnd/>
          </a:ln>
        </p:spPr>
        <p:txBody>
          <a:bodyPr vert="horz" wrap="square" lIns="96616" tIns="48308" rIns="96616" bIns="48308" numCol="1" anchor="t" anchorCtr="0" compatLnSpc="1">
            <a:prstTxWarp prst="textNoShape">
              <a:avLst/>
            </a:prstTxWarp>
          </a:bodyPr>
          <a:lstStyle>
            <a:lvl1pPr algn="r">
              <a:defRPr sz="1300">
                <a:ea typeface="ＭＳ Ｐゴシック" pitchFamily="34" charset="-128"/>
              </a:defRPr>
            </a:lvl1pPr>
          </a:lstStyle>
          <a:p>
            <a:pPr>
              <a:defRPr/>
            </a:pPr>
            <a:endParaRPr lang="en-US"/>
          </a:p>
        </p:txBody>
      </p:sp>
      <p:sp>
        <p:nvSpPr>
          <p:cNvPr id="15364" name="Rectangle 4"/>
          <p:cNvSpPr>
            <a:spLocks noGrp="1" noRot="1" noChangeAspect="1" noChangeArrowheads="1" noTextEdit="1"/>
          </p:cNvSpPr>
          <p:nvPr>
            <p:ph type="sldImg" idx="2"/>
          </p:nvPr>
        </p:nvSpPr>
        <p:spPr bwMode="auto">
          <a:xfrm>
            <a:off x="939800" y="750888"/>
            <a:ext cx="5008563" cy="37576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918422" y="4759643"/>
            <a:ext cx="5051320" cy="4509135"/>
          </a:xfrm>
          <a:prstGeom prst="rect">
            <a:avLst/>
          </a:prstGeom>
          <a:noFill/>
          <a:ln w="9525">
            <a:noFill/>
            <a:miter lim="800000"/>
            <a:headEnd/>
            <a:tailEnd/>
          </a:ln>
        </p:spPr>
        <p:txBody>
          <a:bodyPr vert="horz" wrap="square" lIns="96616" tIns="48308" rIns="96616" bIns="4830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9519285"/>
            <a:ext cx="2984871" cy="501015"/>
          </a:xfrm>
          <a:prstGeom prst="rect">
            <a:avLst/>
          </a:prstGeom>
          <a:noFill/>
          <a:ln w="9525">
            <a:noFill/>
            <a:miter lim="800000"/>
            <a:headEnd/>
            <a:tailEnd/>
          </a:ln>
        </p:spPr>
        <p:txBody>
          <a:bodyPr vert="horz" wrap="square" lIns="96616" tIns="48308" rIns="96616" bIns="48308" numCol="1" anchor="b" anchorCtr="0" compatLnSpc="1">
            <a:prstTxWarp prst="textNoShape">
              <a:avLst/>
            </a:prstTxWarp>
          </a:bodyPr>
          <a:lstStyle>
            <a:lvl1pPr>
              <a:defRPr sz="1300">
                <a:ea typeface="ＭＳ Ｐゴシック" pitchFamily="34" charset="-128"/>
              </a:defRPr>
            </a:lvl1pPr>
          </a:lstStyle>
          <a:p>
            <a:pPr>
              <a:defRPr/>
            </a:pPr>
            <a:endParaRPr lang="en-US"/>
          </a:p>
        </p:txBody>
      </p:sp>
      <p:sp>
        <p:nvSpPr>
          <p:cNvPr id="3079" name="Rectangle 7"/>
          <p:cNvSpPr>
            <a:spLocks noGrp="1" noChangeArrowheads="1"/>
          </p:cNvSpPr>
          <p:nvPr>
            <p:ph type="sldNum" sz="quarter" idx="5"/>
          </p:nvPr>
        </p:nvSpPr>
        <p:spPr bwMode="auto">
          <a:xfrm>
            <a:off x="3903292" y="9519285"/>
            <a:ext cx="2984871" cy="501015"/>
          </a:xfrm>
          <a:prstGeom prst="rect">
            <a:avLst/>
          </a:prstGeom>
          <a:noFill/>
          <a:ln w="9525">
            <a:noFill/>
            <a:miter lim="800000"/>
            <a:headEnd/>
            <a:tailEnd/>
          </a:ln>
        </p:spPr>
        <p:txBody>
          <a:bodyPr vert="horz" wrap="square" lIns="96616" tIns="48308" rIns="96616" bIns="48308" numCol="1" anchor="b" anchorCtr="0" compatLnSpc="1">
            <a:prstTxWarp prst="textNoShape">
              <a:avLst/>
            </a:prstTxWarp>
          </a:bodyPr>
          <a:lstStyle>
            <a:lvl1pPr algn="r">
              <a:defRPr sz="1300">
                <a:ea typeface="ＭＳ Ｐゴシック" pitchFamily="34" charset="-128"/>
              </a:defRPr>
            </a:lvl1pPr>
          </a:lstStyle>
          <a:p>
            <a:pPr>
              <a:defRPr/>
            </a:pPr>
            <a:fld id="{F93C73E4-A009-4C5D-B7A4-D3999E6C9FE0}" type="slidenum">
              <a:rPr lang="en-US"/>
              <a:pPr>
                <a:defRPr/>
              </a:pPr>
              <a:t>‹#›</a:t>
            </a:fld>
            <a:endParaRPr lang="en-US"/>
          </a:p>
        </p:txBody>
      </p:sp>
    </p:spTree>
    <p:extLst>
      <p:ext uri="{BB962C8B-B14F-4D97-AF65-F5344CB8AC3E}">
        <p14:creationId xmlns:p14="http://schemas.microsoft.com/office/powerpoint/2010/main" val="205993910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MS PGothic" pitchFamily="34" charset="-128"/>
              </a:defRPr>
            </a:lvl1pPr>
            <a:lvl2pPr marL="785001" indent="-301923">
              <a:defRPr sz="2500">
                <a:solidFill>
                  <a:schemeClr val="tx1"/>
                </a:solidFill>
                <a:latin typeface="Arial" charset="0"/>
                <a:ea typeface="MS PGothic" pitchFamily="34" charset="-128"/>
              </a:defRPr>
            </a:lvl2pPr>
            <a:lvl3pPr marL="1207694" indent="-241539">
              <a:defRPr sz="2500">
                <a:solidFill>
                  <a:schemeClr val="tx1"/>
                </a:solidFill>
                <a:latin typeface="Arial" charset="0"/>
                <a:ea typeface="MS PGothic" pitchFamily="34" charset="-128"/>
              </a:defRPr>
            </a:lvl3pPr>
            <a:lvl4pPr marL="1690771" indent="-241539">
              <a:defRPr sz="2500">
                <a:solidFill>
                  <a:schemeClr val="tx1"/>
                </a:solidFill>
                <a:latin typeface="Arial" charset="0"/>
                <a:ea typeface="MS PGothic" pitchFamily="34" charset="-128"/>
              </a:defRPr>
            </a:lvl4pPr>
            <a:lvl5pPr marL="2173849" indent="-241539">
              <a:defRPr sz="2500">
                <a:solidFill>
                  <a:schemeClr val="tx1"/>
                </a:solidFill>
                <a:latin typeface="Arial" charset="0"/>
                <a:ea typeface="MS PGothic" pitchFamily="34" charset="-128"/>
              </a:defRPr>
            </a:lvl5pPr>
            <a:lvl6pPr marL="2656926" indent="-241539" eaLnBrk="0" fontAlgn="base" hangingPunct="0">
              <a:spcBef>
                <a:spcPct val="0"/>
              </a:spcBef>
              <a:spcAft>
                <a:spcPct val="0"/>
              </a:spcAft>
              <a:defRPr sz="2500">
                <a:solidFill>
                  <a:schemeClr val="tx1"/>
                </a:solidFill>
                <a:latin typeface="Arial" charset="0"/>
                <a:ea typeface="MS PGothic" pitchFamily="34" charset="-128"/>
              </a:defRPr>
            </a:lvl6pPr>
            <a:lvl7pPr marL="3140004" indent="-241539" eaLnBrk="0" fontAlgn="base" hangingPunct="0">
              <a:spcBef>
                <a:spcPct val="0"/>
              </a:spcBef>
              <a:spcAft>
                <a:spcPct val="0"/>
              </a:spcAft>
              <a:defRPr sz="2500">
                <a:solidFill>
                  <a:schemeClr val="tx1"/>
                </a:solidFill>
                <a:latin typeface="Arial" charset="0"/>
                <a:ea typeface="MS PGothic" pitchFamily="34" charset="-128"/>
              </a:defRPr>
            </a:lvl7pPr>
            <a:lvl8pPr marL="3623081" indent="-241539" eaLnBrk="0" fontAlgn="base" hangingPunct="0">
              <a:spcBef>
                <a:spcPct val="0"/>
              </a:spcBef>
              <a:spcAft>
                <a:spcPct val="0"/>
              </a:spcAft>
              <a:defRPr sz="2500">
                <a:solidFill>
                  <a:schemeClr val="tx1"/>
                </a:solidFill>
                <a:latin typeface="Arial" charset="0"/>
                <a:ea typeface="MS PGothic" pitchFamily="34" charset="-128"/>
              </a:defRPr>
            </a:lvl8pPr>
            <a:lvl9pPr marL="4106159" indent="-241539" eaLnBrk="0" fontAlgn="base" hangingPunct="0">
              <a:spcBef>
                <a:spcPct val="0"/>
              </a:spcBef>
              <a:spcAft>
                <a:spcPct val="0"/>
              </a:spcAft>
              <a:defRPr sz="2500">
                <a:solidFill>
                  <a:schemeClr val="tx1"/>
                </a:solidFill>
                <a:latin typeface="Arial" charset="0"/>
                <a:ea typeface="MS PGothic" pitchFamily="34" charset="-128"/>
              </a:defRPr>
            </a:lvl9pPr>
          </a:lstStyle>
          <a:p>
            <a:fld id="{6905DFAE-1A55-4E5D-9646-FD37515BE54D}" type="slidenum">
              <a:rPr lang="en-US" sz="1300"/>
              <a:pPr/>
              <a:t>1</a:t>
            </a:fld>
            <a:endParaRPr lang="en-US" sz="130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bg-BG"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smtClean="0"/>
              <a:t>The</a:t>
            </a:r>
            <a:r>
              <a:rPr lang="en-GB" b="0" baseline="0" dirty="0" smtClean="0"/>
              <a:t> original is dynamic, however over the spots to learn more, etc.</a:t>
            </a:r>
          </a:p>
          <a:p>
            <a:endParaRPr lang="en-GB" b="0" baseline="0" dirty="0" smtClean="0"/>
          </a:p>
          <a:p>
            <a:r>
              <a:rPr lang="en-GB" b="0" dirty="0" smtClean="0"/>
              <a:t>Note colours changed from previous demo</a:t>
            </a:r>
            <a:r>
              <a:rPr lang="en-GB" b="0" baseline="0" dirty="0" smtClean="0"/>
              <a:t> – purple dots represent journals.</a:t>
            </a:r>
          </a:p>
          <a:p>
            <a:r>
              <a:rPr lang="en-GB" b="0" baseline="0" dirty="0" smtClean="0"/>
              <a:t>Not clear but spots do vary in size.</a:t>
            </a:r>
          </a:p>
          <a:p>
            <a:r>
              <a:rPr lang="en-GB" b="0" baseline="0" dirty="0" smtClean="0"/>
              <a:t>And that noticeably bigger purple dot at the centre of the map is the Malaria Journal </a:t>
            </a:r>
            <a:r>
              <a:rPr lang="en-GB" b="0" baseline="0" dirty="0" smtClean="0">
                <a:sym typeface="Wingdings" panose="05000000000000000000" pitchFamily="2" charset="2"/>
              </a:rPr>
              <a:t></a:t>
            </a:r>
            <a:r>
              <a:rPr lang="en-GB" b="0" baseline="0" dirty="0" smtClean="0"/>
              <a:t>.</a:t>
            </a:r>
          </a:p>
          <a:p>
            <a:endParaRPr lang="en-GB" b="0" baseline="0" dirty="0" smtClean="0"/>
          </a:p>
          <a:p>
            <a:r>
              <a:rPr lang="en-GB" b="0" baseline="0" dirty="0" smtClean="0"/>
              <a:t>Time to stop and ask audience if this sort of tool might help them search documents?</a:t>
            </a:r>
          </a:p>
        </p:txBody>
      </p:sp>
      <p:sp>
        <p:nvSpPr>
          <p:cNvPr id="4" name="Slide Number Placeholder 3"/>
          <p:cNvSpPr>
            <a:spLocks noGrp="1"/>
          </p:cNvSpPr>
          <p:nvPr>
            <p:ph type="sldNum" sz="quarter" idx="10"/>
          </p:nvPr>
        </p:nvSpPr>
        <p:spPr/>
        <p:txBody>
          <a:bodyPr/>
          <a:lstStyle/>
          <a:p>
            <a:pPr>
              <a:defRPr/>
            </a:pPr>
            <a:fld id="{F93C73E4-A009-4C5D-B7A4-D3999E6C9FE0}" type="slidenum">
              <a:rPr lang="en-US" smtClean="0"/>
              <a:pPr>
                <a:defRPr/>
              </a:pPr>
              <a:t>11</a:t>
            </a:fld>
            <a:endParaRPr lang="en-US"/>
          </a:p>
        </p:txBody>
      </p:sp>
    </p:spTree>
    <p:extLst>
      <p:ext uri="{BB962C8B-B14F-4D97-AF65-F5344CB8AC3E}">
        <p14:creationId xmlns:p14="http://schemas.microsoft.com/office/powerpoint/2010/main" val="24646950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smtClean="0"/>
              <a:t>Simple ones are keyword</a:t>
            </a:r>
            <a:r>
              <a:rPr lang="en-GB" b="0" baseline="0" dirty="0" smtClean="0"/>
              <a:t> or field based</a:t>
            </a:r>
          </a:p>
          <a:p>
            <a:r>
              <a:rPr lang="en-GB" b="0" baseline="0" dirty="0" smtClean="0"/>
              <a:t>Complication only from using two or more search terms in one query</a:t>
            </a:r>
          </a:p>
          <a:p>
            <a:r>
              <a:rPr lang="en-GB" b="0" baseline="0" smtClean="0"/>
              <a:t>Delibnerately avoiding shoing </a:t>
            </a:r>
            <a:r>
              <a:rPr lang="en-GB" b="0" baseline="0" dirty="0" smtClean="0"/>
              <a:t>author and date, </a:t>
            </a:r>
            <a:r>
              <a:rPr lang="en-GB" b="0" baseline="0" smtClean="0"/>
              <a:t>which ic </a:t>
            </a:r>
            <a:r>
              <a:rPr lang="en-GB" b="0" baseline="0" dirty="0" smtClean="0"/>
              <a:t>probably the most likely search combination</a:t>
            </a:r>
          </a:p>
          <a:p>
            <a:endParaRPr lang="en-GB" b="0" baseline="0" dirty="0" smtClean="0"/>
          </a:p>
          <a:p>
            <a:r>
              <a:rPr lang="en-GB" b="0" baseline="0" dirty="0" smtClean="0"/>
              <a:t>Properly complicated queries when links have to be followed to retrieve the complete results set</a:t>
            </a:r>
          </a:p>
        </p:txBody>
      </p:sp>
      <p:sp>
        <p:nvSpPr>
          <p:cNvPr id="4" name="Slide Number Placeholder 3"/>
          <p:cNvSpPr>
            <a:spLocks noGrp="1"/>
          </p:cNvSpPr>
          <p:nvPr>
            <p:ph type="sldNum" sz="quarter" idx="10"/>
          </p:nvPr>
        </p:nvSpPr>
        <p:spPr/>
        <p:txBody>
          <a:bodyPr/>
          <a:lstStyle/>
          <a:p>
            <a:pPr>
              <a:defRPr/>
            </a:pPr>
            <a:fld id="{F93C73E4-A009-4C5D-B7A4-D3999E6C9FE0}" type="slidenum">
              <a:rPr lang="en-US" smtClean="0"/>
              <a:pPr>
                <a:defRPr/>
              </a:pPr>
              <a:t>12</a:t>
            </a:fld>
            <a:endParaRPr lang="en-US"/>
          </a:p>
        </p:txBody>
      </p:sp>
    </p:spTree>
    <p:extLst>
      <p:ext uri="{BB962C8B-B14F-4D97-AF65-F5344CB8AC3E}">
        <p14:creationId xmlns:p14="http://schemas.microsoft.com/office/powerpoint/2010/main" val="24646950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smtClean="0"/>
              <a:t>From Simone </a:t>
            </a:r>
            <a:r>
              <a:rPr lang="en-GB" b="0" dirty="0" err="1" smtClean="0"/>
              <a:t>Teufel’s</a:t>
            </a:r>
            <a:r>
              <a:rPr lang="en-GB" b="0" dirty="0" smtClean="0"/>
              <a:t> work</a:t>
            </a:r>
            <a:r>
              <a:rPr lang="en-GB" b="0" baseline="0" dirty="0" smtClean="0"/>
              <a:t> on document zoning, 2009, not progressed.</a:t>
            </a:r>
          </a:p>
          <a:p>
            <a:r>
              <a:rPr lang="en-GB" b="0" baseline="0" dirty="0" smtClean="0"/>
              <a:t>Brilliant person with brilliant contributions to biomedicine and biochemistry now.</a:t>
            </a:r>
          </a:p>
          <a:p>
            <a:endParaRPr lang="en-GB" b="0" baseline="0" dirty="0" smtClean="0"/>
          </a:p>
          <a:p>
            <a:r>
              <a:rPr lang="en-GB" b="0" baseline="0" dirty="0" smtClean="0"/>
              <a:t>Looking for arguments in papers and this was proposed annotation schema for citations within documents.</a:t>
            </a:r>
          </a:p>
        </p:txBody>
      </p:sp>
      <p:sp>
        <p:nvSpPr>
          <p:cNvPr id="4" name="Slide Number Placeholder 3"/>
          <p:cNvSpPr>
            <a:spLocks noGrp="1"/>
          </p:cNvSpPr>
          <p:nvPr>
            <p:ph type="sldNum" sz="quarter" idx="10"/>
          </p:nvPr>
        </p:nvSpPr>
        <p:spPr/>
        <p:txBody>
          <a:bodyPr/>
          <a:lstStyle/>
          <a:p>
            <a:pPr>
              <a:defRPr/>
            </a:pPr>
            <a:fld id="{F93C73E4-A009-4C5D-B7A4-D3999E6C9FE0}" type="slidenum">
              <a:rPr lang="en-US" smtClean="0"/>
              <a:pPr>
                <a:defRPr/>
              </a:pPr>
              <a:t>13</a:t>
            </a:fld>
            <a:endParaRPr lang="en-US"/>
          </a:p>
        </p:txBody>
      </p:sp>
    </p:spTree>
    <p:extLst>
      <p:ext uri="{BB962C8B-B14F-4D97-AF65-F5344CB8AC3E}">
        <p14:creationId xmlns:p14="http://schemas.microsoft.com/office/powerpoint/2010/main" val="24646950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smtClean="0"/>
              <a:t>As you would expect from its title ;-) SWAN</a:t>
            </a:r>
            <a:r>
              <a:rPr lang="en-GB" b="0" baseline="0" dirty="0" smtClean="0"/>
              <a:t> is scientific discourse ontology too! And citations too of course.</a:t>
            </a:r>
          </a:p>
          <a:p>
            <a:endParaRPr lang="en-GB" b="0" baseline="0" dirty="0" smtClean="0"/>
          </a:p>
          <a:p>
            <a:r>
              <a:rPr lang="en-GB" b="0" baseline="0" dirty="0" smtClean="0"/>
              <a:t>Being superseded (2012) by newer ontologies based on FRBR. The Functional Requirements for Bibliographic Record (FRBR) [100] is a general</a:t>
            </a:r>
          </a:p>
          <a:p>
            <a:r>
              <a:rPr lang="en-GB" b="0" baseline="0" dirty="0" smtClean="0"/>
              <a:t>model, proposed by the International Federation of Library Association (IFLA), International Federation of Library Associations and Institutions</a:t>
            </a:r>
          </a:p>
          <a:p>
            <a:r>
              <a:rPr lang="en-GB" b="0" baseline="0" dirty="0" smtClean="0"/>
              <a:t>Study Group on the Functional Requirements for Bibliographic Records (2009). Functional Requirements for Bibliographic Records Final Report.</a:t>
            </a:r>
          </a:p>
          <a:p>
            <a:r>
              <a:rPr lang="en-GB" b="0" baseline="0" dirty="0" smtClean="0"/>
              <a:t>International Federation of Library Associations and Institutions. http://www.ia.org/les/cataloguing/frbr/frbr 2008.pdf (last visited March 12, 2012).</a:t>
            </a:r>
          </a:p>
        </p:txBody>
      </p:sp>
      <p:sp>
        <p:nvSpPr>
          <p:cNvPr id="4" name="Slide Number Placeholder 3"/>
          <p:cNvSpPr>
            <a:spLocks noGrp="1"/>
          </p:cNvSpPr>
          <p:nvPr>
            <p:ph type="sldNum" sz="quarter" idx="10"/>
          </p:nvPr>
        </p:nvSpPr>
        <p:spPr/>
        <p:txBody>
          <a:bodyPr/>
          <a:lstStyle/>
          <a:p>
            <a:pPr>
              <a:defRPr/>
            </a:pPr>
            <a:fld id="{F93C73E4-A009-4C5D-B7A4-D3999E6C9FE0}" type="slidenum">
              <a:rPr lang="en-US" smtClean="0"/>
              <a:pPr>
                <a:defRPr/>
              </a:pPr>
              <a:t>14</a:t>
            </a:fld>
            <a:endParaRPr lang="en-US"/>
          </a:p>
        </p:txBody>
      </p:sp>
    </p:spTree>
    <p:extLst>
      <p:ext uri="{BB962C8B-B14F-4D97-AF65-F5344CB8AC3E}">
        <p14:creationId xmlns:p14="http://schemas.microsoft.com/office/powerpoint/2010/main" val="24646950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smtClean="0"/>
              <a:t>From </a:t>
            </a:r>
            <a:r>
              <a:rPr lang="en-GB" b="0" dirty="0" err="1" smtClean="0"/>
              <a:t>CiTO</a:t>
            </a:r>
            <a:r>
              <a:rPr lang="en-GB" b="0" dirty="0" smtClean="0"/>
              <a:t> annotation box – more comprehensive and more usable, assuming</a:t>
            </a:r>
            <a:r>
              <a:rPr lang="en-GB" b="0" baseline="0" dirty="0" smtClean="0"/>
              <a:t> your English is up to the subtleties.</a:t>
            </a:r>
          </a:p>
        </p:txBody>
      </p:sp>
      <p:sp>
        <p:nvSpPr>
          <p:cNvPr id="4" name="Slide Number Placeholder 3"/>
          <p:cNvSpPr>
            <a:spLocks noGrp="1"/>
          </p:cNvSpPr>
          <p:nvPr>
            <p:ph type="sldNum" sz="quarter" idx="10"/>
          </p:nvPr>
        </p:nvSpPr>
        <p:spPr/>
        <p:txBody>
          <a:bodyPr/>
          <a:lstStyle/>
          <a:p>
            <a:pPr>
              <a:defRPr/>
            </a:pPr>
            <a:fld id="{F93C73E4-A009-4C5D-B7A4-D3999E6C9FE0}" type="slidenum">
              <a:rPr lang="en-US" smtClean="0"/>
              <a:pPr>
                <a:defRPr/>
              </a:pPr>
              <a:t>15</a:t>
            </a:fld>
            <a:endParaRPr lang="en-US"/>
          </a:p>
        </p:txBody>
      </p:sp>
    </p:spTree>
    <p:extLst>
      <p:ext uri="{BB962C8B-B14F-4D97-AF65-F5344CB8AC3E}">
        <p14:creationId xmlns:p14="http://schemas.microsoft.com/office/powerpoint/2010/main" val="24646950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smtClean="0"/>
              <a:t>And a summary of the properties from Open Citations blog</a:t>
            </a:r>
            <a:endParaRPr lang="en-GB" b="0" baseline="0" dirty="0" smtClean="0"/>
          </a:p>
        </p:txBody>
      </p:sp>
      <p:sp>
        <p:nvSpPr>
          <p:cNvPr id="4" name="Slide Number Placeholder 3"/>
          <p:cNvSpPr>
            <a:spLocks noGrp="1"/>
          </p:cNvSpPr>
          <p:nvPr>
            <p:ph type="sldNum" sz="quarter" idx="10"/>
          </p:nvPr>
        </p:nvSpPr>
        <p:spPr/>
        <p:txBody>
          <a:bodyPr/>
          <a:lstStyle/>
          <a:p>
            <a:pPr>
              <a:defRPr/>
            </a:pPr>
            <a:fld id="{F93C73E4-A009-4C5D-B7A4-D3999E6C9FE0}" type="slidenum">
              <a:rPr lang="en-US" smtClean="0"/>
              <a:pPr>
                <a:defRPr/>
              </a:pPr>
              <a:t>16</a:t>
            </a:fld>
            <a:endParaRPr lang="en-US"/>
          </a:p>
        </p:txBody>
      </p:sp>
    </p:spTree>
    <p:extLst>
      <p:ext uri="{BB962C8B-B14F-4D97-AF65-F5344CB8AC3E}">
        <p14:creationId xmlns:p14="http://schemas.microsoft.com/office/powerpoint/2010/main" val="24646950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From David’s Leiden presentation to pro-iBiosphere, Feb. ‘13</a:t>
            </a:r>
            <a:endParaRPr lang="en-GB" dirty="0" smtClean="0"/>
          </a:p>
        </p:txBody>
      </p:sp>
      <p:sp>
        <p:nvSpPr>
          <p:cNvPr id="4" name="Slide Number Placeholder 3"/>
          <p:cNvSpPr>
            <a:spLocks noGrp="1"/>
          </p:cNvSpPr>
          <p:nvPr>
            <p:ph type="sldNum" sz="quarter" idx="10"/>
          </p:nvPr>
        </p:nvSpPr>
        <p:spPr/>
        <p:txBody>
          <a:bodyPr/>
          <a:lstStyle/>
          <a:p>
            <a:pPr>
              <a:defRPr/>
            </a:pPr>
            <a:fld id="{F93C73E4-A009-4C5D-B7A4-D3999E6C9FE0}" type="slidenum">
              <a:rPr lang="en-US" smtClean="0"/>
              <a:pPr>
                <a:defRPr/>
              </a:pPr>
              <a:t>17</a:t>
            </a:fld>
            <a:endParaRPr lang="en-US"/>
          </a:p>
        </p:txBody>
      </p:sp>
    </p:spTree>
    <p:extLst>
      <p:ext uri="{BB962C8B-B14F-4D97-AF65-F5344CB8AC3E}">
        <p14:creationId xmlns:p14="http://schemas.microsoft.com/office/powerpoint/2010/main" val="23292972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tabLst>
                <a:tab pos="0" algn="l"/>
                <a:tab pos="966112" algn="l"/>
                <a:tab pos="1932224" algn="l"/>
                <a:tab pos="2896660" algn="l"/>
                <a:tab pos="3864449" algn="l"/>
                <a:tab pos="4830561" algn="l"/>
                <a:tab pos="5794997" algn="l"/>
                <a:tab pos="6761110" algn="l"/>
                <a:tab pos="7728899" algn="l"/>
                <a:tab pos="8695011" algn="l"/>
                <a:tab pos="9661123" algn="l"/>
                <a:tab pos="10627236" algn="l"/>
              </a:tabLst>
              <a:defRPr sz="2500">
                <a:solidFill>
                  <a:schemeClr val="tx1"/>
                </a:solidFill>
                <a:latin typeface="Calibri" charset="0"/>
                <a:ea typeface="ＭＳ Ｐゴシック" charset="0"/>
                <a:cs typeface="ＭＳ Ｐゴシック" charset="0"/>
              </a:defRPr>
            </a:lvl1pPr>
            <a:lvl2pPr marL="784966" indent="-301910" eaLnBrk="0" hangingPunct="0">
              <a:tabLst>
                <a:tab pos="0" algn="l"/>
                <a:tab pos="966112" algn="l"/>
                <a:tab pos="1932224" algn="l"/>
                <a:tab pos="2896660" algn="l"/>
                <a:tab pos="3864449" algn="l"/>
                <a:tab pos="4830561" algn="l"/>
                <a:tab pos="5794997" algn="l"/>
                <a:tab pos="6761110" algn="l"/>
                <a:tab pos="7728899" algn="l"/>
                <a:tab pos="8695011" algn="l"/>
                <a:tab pos="9661123" algn="l"/>
                <a:tab pos="10627236" algn="l"/>
              </a:tabLst>
              <a:defRPr sz="2500">
                <a:solidFill>
                  <a:schemeClr val="tx1"/>
                </a:solidFill>
                <a:latin typeface="Calibri" charset="0"/>
                <a:ea typeface="ＭＳ Ｐゴシック" charset="0"/>
              </a:defRPr>
            </a:lvl2pPr>
            <a:lvl3pPr marL="1207641" indent="-241529" eaLnBrk="0" hangingPunct="0">
              <a:tabLst>
                <a:tab pos="0" algn="l"/>
                <a:tab pos="966112" algn="l"/>
                <a:tab pos="1932224" algn="l"/>
                <a:tab pos="2896660" algn="l"/>
                <a:tab pos="3864449" algn="l"/>
                <a:tab pos="4830561" algn="l"/>
                <a:tab pos="5794997" algn="l"/>
                <a:tab pos="6761110" algn="l"/>
                <a:tab pos="7728899" algn="l"/>
                <a:tab pos="8695011" algn="l"/>
                <a:tab pos="9661123" algn="l"/>
                <a:tab pos="10627236" algn="l"/>
              </a:tabLst>
              <a:defRPr sz="2500">
                <a:solidFill>
                  <a:schemeClr val="tx1"/>
                </a:solidFill>
                <a:latin typeface="Calibri" charset="0"/>
                <a:ea typeface="ＭＳ Ｐゴシック" charset="0"/>
              </a:defRPr>
            </a:lvl3pPr>
            <a:lvl4pPr marL="1690697" indent="-241529" eaLnBrk="0" hangingPunct="0">
              <a:tabLst>
                <a:tab pos="0" algn="l"/>
                <a:tab pos="966112" algn="l"/>
                <a:tab pos="1932224" algn="l"/>
                <a:tab pos="2896660" algn="l"/>
                <a:tab pos="3864449" algn="l"/>
                <a:tab pos="4830561" algn="l"/>
                <a:tab pos="5794997" algn="l"/>
                <a:tab pos="6761110" algn="l"/>
                <a:tab pos="7728899" algn="l"/>
                <a:tab pos="8695011" algn="l"/>
                <a:tab pos="9661123" algn="l"/>
                <a:tab pos="10627236" algn="l"/>
              </a:tabLst>
              <a:defRPr sz="2500">
                <a:solidFill>
                  <a:schemeClr val="tx1"/>
                </a:solidFill>
                <a:latin typeface="Calibri" charset="0"/>
                <a:ea typeface="ＭＳ Ｐゴシック" charset="0"/>
              </a:defRPr>
            </a:lvl4pPr>
            <a:lvl5pPr marL="2173753" indent="-241529" eaLnBrk="0" hangingPunct="0">
              <a:tabLst>
                <a:tab pos="0" algn="l"/>
                <a:tab pos="966112" algn="l"/>
                <a:tab pos="1932224" algn="l"/>
                <a:tab pos="2896660" algn="l"/>
                <a:tab pos="3864449" algn="l"/>
                <a:tab pos="4830561" algn="l"/>
                <a:tab pos="5794997" algn="l"/>
                <a:tab pos="6761110" algn="l"/>
                <a:tab pos="7728899" algn="l"/>
                <a:tab pos="8695011" algn="l"/>
                <a:tab pos="9661123" algn="l"/>
                <a:tab pos="10627236" algn="l"/>
              </a:tabLst>
              <a:defRPr sz="2500">
                <a:solidFill>
                  <a:schemeClr val="tx1"/>
                </a:solidFill>
                <a:latin typeface="Calibri" charset="0"/>
                <a:ea typeface="ＭＳ Ｐゴシック" charset="0"/>
              </a:defRPr>
            </a:lvl5pPr>
            <a:lvl6pPr marL="2656809" indent="-241529" eaLnBrk="0" fontAlgn="base" hangingPunct="0">
              <a:spcBef>
                <a:spcPct val="0"/>
              </a:spcBef>
              <a:spcAft>
                <a:spcPct val="0"/>
              </a:spcAft>
              <a:tabLst>
                <a:tab pos="0" algn="l"/>
                <a:tab pos="966112" algn="l"/>
                <a:tab pos="1932224" algn="l"/>
                <a:tab pos="2896660" algn="l"/>
                <a:tab pos="3864449" algn="l"/>
                <a:tab pos="4830561" algn="l"/>
                <a:tab pos="5794997" algn="l"/>
                <a:tab pos="6761110" algn="l"/>
                <a:tab pos="7728899" algn="l"/>
                <a:tab pos="8695011" algn="l"/>
                <a:tab pos="9661123" algn="l"/>
                <a:tab pos="10627236" algn="l"/>
              </a:tabLst>
              <a:defRPr sz="2500">
                <a:solidFill>
                  <a:schemeClr val="tx1"/>
                </a:solidFill>
                <a:latin typeface="Calibri" charset="0"/>
                <a:ea typeface="ＭＳ Ｐゴシック" charset="0"/>
              </a:defRPr>
            </a:lvl6pPr>
            <a:lvl7pPr marL="3139865" indent="-241529" eaLnBrk="0" fontAlgn="base" hangingPunct="0">
              <a:spcBef>
                <a:spcPct val="0"/>
              </a:spcBef>
              <a:spcAft>
                <a:spcPct val="0"/>
              </a:spcAft>
              <a:tabLst>
                <a:tab pos="0" algn="l"/>
                <a:tab pos="966112" algn="l"/>
                <a:tab pos="1932224" algn="l"/>
                <a:tab pos="2896660" algn="l"/>
                <a:tab pos="3864449" algn="l"/>
                <a:tab pos="4830561" algn="l"/>
                <a:tab pos="5794997" algn="l"/>
                <a:tab pos="6761110" algn="l"/>
                <a:tab pos="7728899" algn="l"/>
                <a:tab pos="8695011" algn="l"/>
                <a:tab pos="9661123" algn="l"/>
                <a:tab pos="10627236" algn="l"/>
              </a:tabLst>
              <a:defRPr sz="2500">
                <a:solidFill>
                  <a:schemeClr val="tx1"/>
                </a:solidFill>
                <a:latin typeface="Calibri" charset="0"/>
                <a:ea typeface="ＭＳ Ｐゴシック" charset="0"/>
              </a:defRPr>
            </a:lvl7pPr>
            <a:lvl8pPr marL="3622921" indent="-241529" eaLnBrk="0" fontAlgn="base" hangingPunct="0">
              <a:spcBef>
                <a:spcPct val="0"/>
              </a:spcBef>
              <a:spcAft>
                <a:spcPct val="0"/>
              </a:spcAft>
              <a:tabLst>
                <a:tab pos="0" algn="l"/>
                <a:tab pos="966112" algn="l"/>
                <a:tab pos="1932224" algn="l"/>
                <a:tab pos="2896660" algn="l"/>
                <a:tab pos="3864449" algn="l"/>
                <a:tab pos="4830561" algn="l"/>
                <a:tab pos="5794997" algn="l"/>
                <a:tab pos="6761110" algn="l"/>
                <a:tab pos="7728899" algn="l"/>
                <a:tab pos="8695011" algn="l"/>
                <a:tab pos="9661123" algn="l"/>
                <a:tab pos="10627236" algn="l"/>
              </a:tabLst>
              <a:defRPr sz="2500">
                <a:solidFill>
                  <a:schemeClr val="tx1"/>
                </a:solidFill>
                <a:latin typeface="Calibri" charset="0"/>
                <a:ea typeface="ＭＳ Ｐゴシック" charset="0"/>
              </a:defRPr>
            </a:lvl8pPr>
            <a:lvl9pPr marL="4105978" indent="-241529" eaLnBrk="0" fontAlgn="base" hangingPunct="0">
              <a:spcBef>
                <a:spcPct val="0"/>
              </a:spcBef>
              <a:spcAft>
                <a:spcPct val="0"/>
              </a:spcAft>
              <a:tabLst>
                <a:tab pos="0" algn="l"/>
                <a:tab pos="966112" algn="l"/>
                <a:tab pos="1932224" algn="l"/>
                <a:tab pos="2896660" algn="l"/>
                <a:tab pos="3864449" algn="l"/>
                <a:tab pos="4830561" algn="l"/>
                <a:tab pos="5794997" algn="l"/>
                <a:tab pos="6761110" algn="l"/>
                <a:tab pos="7728899" algn="l"/>
                <a:tab pos="8695011" algn="l"/>
                <a:tab pos="9661123" algn="l"/>
                <a:tab pos="10627236" algn="l"/>
              </a:tabLst>
              <a:defRPr sz="2500">
                <a:solidFill>
                  <a:schemeClr val="tx1"/>
                </a:solidFill>
                <a:latin typeface="Calibri" charset="0"/>
                <a:ea typeface="ＭＳ Ｐゴシック" charset="0"/>
              </a:defRPr>
            </a:lvl9pPr>
          </a:lstStyle>
          <a:p>
            <a:pPr eaLnBrk="1" hangingPunct="1">
              <a:defRPr/>
            </a:pPr>
            <a:fld id="{4B353EBF-DB59-764C-85F2-79EBE0ACF61F}" type="slidenum">
              <a:rPr lang="en-GB" sz="1300">
                <a:solidFill>
                  <a:srgbClr val="000000"/>
                </a:solidFill>
                <a:latin typeface="Arial" charset="0"/>
              </a:rPr>
              <a:pPr eaLnBrk="1" hangingPunct="1">
                <a:defRPr/>
              </a:pPr>
              <a:t>18</a:t>
            </a:fld>
            <a:endParaRPr lang="en-GB" sz="1300">
              <a:solidFill>
                <a:srgbClr val="000000"/>
              </a:solidFill>
              <a:latin typeface="Arial" charset="0"/>
            </a:endParaRPr>
          </a:p>
        </p:txBody>
      </p:sp>
      <p:sp>
        <p:nvSpPr>
          <p:cNvPr id="55298" name="Rectangle 2"/>
          <p:cNvSpPr>
            <a:spLocks noGrp="1" noRot="1" noChangeAspect="1" noChangeArrowheads="1" noTextEdit="1"/>
          </p:cNvSpPr>
          <p:nvPr>
            <p:ph type="sldImg"/>
          </p:nvPr>
        </p:nvSpPr>
        <p:spPr>
          <a:xfrm>
            <a:off x="982663" y="774700"/>
            <a:ext cx="4951412" cy="3714750"/>
          </a:xfrm>
        </p:spPr>
      </p:sp>
      <p:sp>
        <p:nvSpPr>
          <p:cNvPr id="55299" name="Rectangle 3"/>
          <p:cNvSpPr txBox="1">
            <a:spLocks noGrp="1" noChangeArrowheads="1"/>
          </p:cNvSpPr>
          <p:nvPr>
            <p:ph type="body" idx="1"/>
          </p:nvPr>
        </p:nvSpPr>
        <p:spPr>
          <a:ln/>
        </p:spPr>
        <p:txBody>
          <a:bodyPr/>
          <a:lstStyle/>
          <a:p>
            <a:r>
              <a:rPr lang="en-GB" dirty="0" smtClean="0"/>
              <a:t>From David’s Leiden presentation to pro-iBiosphere, Feb. ‘13</a:t>
            </a:r>
            <a:endParaRPr lang="en-GB"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smtClean="0"/>
              <a:t>The simple queries</a:t>
            </a:r>
            <a:r>
              <a:rPr lang="en-GB" b="0" baseline="0" dirty="0" smtClean="0"/>
              <a:t> are possible with Google Scholar etc now</a:t>
            </a:r>
          </a:p>
          <a:p>
            <a:r>
              <a:rPr lang="en-GB" b="0" baseline="0" dirty="0" smtClean="0"/>
              <a:t>But how many in the audience use the facility to follow a citation trail?</a:t>
            </a:r>
          </a:p>
          <a:p>
            <a:r>
              <a:rPr lang="en-GB" b="0" baseline="0" dirty="0" smtClean="0"/>
              <a:t>And to branch out on discovering a new author?</a:t>
            </a:r>
          </a:p>
          <a:p>
            <a:endParaRPr lang="en-GB" b="0" baseline="0" dirty="0" smtClean="0"/>
          </a:p>
          <a:p>
            <a:r>
              <a:rPr lang="en-GB" b="0" baseline="0" dirty="0" smtClean="0"/>
              <a:t>The complicated queries are not possible with conventional bibliographic tools; they need the extra </a:t>
            </a:r>
            <a:r>
              <a:rPr lang="en-GB" b="0" baseline="0" dirty="0" err="1" smtClean="0"/>
              <a:t>innformation</a:t>
            </a:r>
            <a:r>
              <a:rPr lang="en-GB" b="0" baseline="0" dirty="0" smtClean="0"/>
              <a:t> and linkage LOD makes feasible.</a:t>
            </a:r>
          </a:p>
          <a:p>
            <a:r>
              <a:rPr lang="en-GB" b="0" baseline="0" dirty="0" smtClean="0"/>
              <a:t>Are these queries the audience would want to ask though?</a:t>
            </a:r>
          </a:p>
          <a:p>
            <a:r>
              <a:rPr lang="en-GB" b="0" baseline="0" dirty="0" smtClean="0"/>
              <a:t>Are there any other queries they would to be able to ask?</a:t>
            </a:r>
          </a:p>
          <a:p>
            <a:r>
              <a:rPr lang="en-GB" b="0" baseline="0" dirty="0" smtClean="0"/>
              <a:t>Don’t need to answer now, will put up e-mail at end and please send me your ideas.</a:t>
            </a:r>
          </a:p>
        </p:txBody>
      </p:sp>
      <p:sp>
        <p:nvSpPr>
          <p:cNvPr id="4" name="Slide Number Placeholder 3"/>
          <p:cNvSpPr>
            <a:spLocks noGrp="1"/>
          </p:cNvSpPr>
          <p:nvPr>
            <p:ph type="sldNum" sz="quarter" idx="10"/>
          </p:nvPr>
        </p:nvSpPr>
        <p:spPr/>
        <p:txBody>
          <a:bodyPr/>
          <a:lstStyle/>
          <a:p>
            <a:pPr>
              <a:defRPr/>
            </a:pPr>
            <a:fld id="{F93C73E4-A009-4C5D-B7A4-D3999E6C9FE0}" type="slidenum">
              <a:rPr lang="en-US" smtClean="0"/>
              <a:pPr>
                <a:defRPr/>
              </a:pPr>
              <a:t>19</a:t>
            </a:fld>
            <a:endParaRPr lang="en-US"/>
          </a:p>
        </p:txBody>
      </p:sp>
    </p:spTree>
    <p:extLst>
      <p:ext uri="{BB962C8B-B14F-4D97-AF65-F5344CB8AC3E}">
        <p14:creationId xmlns:p14="http://schemas.microsoft.com/office/powerpoint/2010/main" val="24646950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F93C73E4-A009-4C5D-B7A4-D3999E6C9FE0}" type="slidenum">
              <a:rPr lang="en-US" smtClean="0"/>
              <a:pPr>
                <a:defRPr/>
              </a:pPr>
              <a:t>20</a:t>
            </a:fld>
            <a:endParaRPr lang="en-US"/>
          </a:p>
        </p:txBody>
      </p:sp>
    </p:spTree>
    <p:extLst>
      <p:ext uri="{BB962C8B-B14F-4D97-AF65-F5344CB8AC3E}">
        <p14:creationId xmlns:p14="http://schemas.microsoft.com/office/powerpoint/2010/main" val="17452979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charset="0"/>
                <a:ea typeface="MS PGothic" pitchFamily="34" charset="-128"/>
              </a:defRPr>
            </a:lvl1pPr>
            <a:lvl2pPr marL="785001" indent="-301923">
              <a:defRPr sz="2500">
                <a:solidFill>
                  <a:schemeClr val="tx1"/>
                </a:solidFill>
                <a:latin typeface="Arial" charset="0"/>
                <a:ea typeface="MS PGothic" pitchFamily="34" charset="-128"/>
              </a:defRPr>
            </a:lvl2pPr>
            <a:lvl3pPr marL="1207694" indent="-241539">
              <a:defRPr sz="2500">
                <a:solidFill>
                  <a:schemeClr val="tx1"/>
                </a:solidFill>
                <a:latin typeface="Arial" charset="0"/>
                <a:ea typeface="MS PGothic" pitchFamily="34" charset="-128"/>
              </a:defRPr>
            </a:lvl3pPr>
            <a:lvl4pPr marL="1690771" indent="-241539">
              <a:defRPr sz="2500">
                <a:solidFill>
                  <a:schemeClr val="tx1"/>
                </a:solidFill>
                <a:latin typeface="Arial" charset="0"/>
                <a:ea typeface="MS PGothic" pitchFamily="34" charset="-128"/>
              </a:defRPr>
            </a:lvl4pPr>
            <a:lvl5pPr marL="2173849" indent="-241539">
              <a:defRPr sz="2500">
                <a:solidFill>
                  <a:schemeClr val="tx1"/>
                </a:solidFill>
                <a:latin typeface="Arial" charset="0"/>
                <a:ea typeface="MS PGothic" pitchFamily="34" charset="-128"/>
              </a:defRPr>
            </a:lvl5pPr>
            <a:lvl6pPr marL="2656926" indent="-241539" eaLnBrk="0" fontAlgn="base" hangingPunct="0">
              <a:spcBef>
                <a:spcPct val="0"/>
              </a:spcBef>
              <a:spcAft>
                <a:spcPct val="0"/>
              </a:spcAft>
              <a:defRPr sz="2500">
                <a:solidFill>
                  <a:schemeClr val="tx1"/>
                </a:solidFill>
                <a:latin typeface="Arial" charset="0"/>
                <a:ea typeface="MS PGothic" pitchFamily="34" charset="-128"/>
              </a:defRPr>
            </a:lvl6pPr>
            <a:lvl7pPr marL="3140004" indent="-241539" eaLnBrk="0" fontAlgn="base" hangingPunct="0">
              <a:spcBef>
                <a:spcPct val="0"/>
              </a:spcBef>
              <a:spcAft>
                <a:spcPct val="0"/>
              </a:spcAft>
              <a:defRPr sz="2500">
                <a:solidFill>
                  <a:schemeClr val="tx1"/>
                </a:solidFill>
                <a:latin typeface="Arial" charset="0"/>
                <a:ea typeface="MS PGothic" pitchFamily="34" charset="-128"/>
              </a:defRPr>
            </a:lvl7pPr>
            <a:lvl8pPr marL="3623081" indent="-241539" eaLnBrk="0" fontAlgn="base" hangingPunct="0">
              <a:spcBef>
                <a:spcPct val="0"/>
              </a:spcBef>
              <a:spcAft>
                <a:spcPct val="0"/>
              </a:spcAft>
              <a:defRPr sz="2500">
                <a:solidFill>
                  <a:schemeClr val="tx1"/>
                </a:solidFill>
                <a:latin typeface="Arial" charset="0"/>
                <a:ea typeface="MS PGothic" pitchFamily="34" charset="-128"/>
              </a:defRPr>
            </a:lvl8pPr>
            <a:lvl9pPr marL="4106159" indent="-241539" eaLnBrk="0" fontAlgn="base" hangingPunct="0">
              <a:spcBef>
                <a:spcPct val="0"/>
              </a:spcBef>
              <a:spcAft>
                <a:spcPct val="0"/>
              </a:spcAft>
              <a:defRPr sz="2500">
                <a:solidFill>
                  <a:schemeClr val="tx1"/>
                </a:solidFill>
                <a:latin typeface="Arial" charset="0"/>
                <a:ea typeface="MS PGothic" pitchFamily="34" charset="-128"/>
              </a:defRPr>
            </a:lvl9pPr>
          </a:lstStyle>
          <a:p>
            <a:fld id="{048CA907-DD48-4347-84B1-3BD36990FEB9}" type="slidenum">
              <a:rPr lang="en-US" sz="1300"/>
              <a:pPr/>
              <a:t>2</a:t>
            </a:fld>
            <a:endParaRPr lang="en-US" sz="130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bg-BG"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smtClean="0"/>
              <a:t>It’s happening – libraries and social scientists want it to happen. Will it be of any use to biodiversity researchers.</a:t>
            </a:r>
            <a:endParaRPr lang="en-GB" b="0" baseline="0" dirty="0" smtClean="0"/>
          </a:p>
        </p:txBody>
      </p:sp>
      <p:sp>
        <p:nvSpPr>
          <p:cNvPr id="4" name="Slide Number Placeholder 3"/>
          <p:cNvSpPr>
            <a:spLocks noGrp="1"/>
          </p:cNvSpPr>
          <p:nvPr>
            <p:ph type="sldNum" sz="quarter" idx="10"/>
          </p:nvPr>
        </p:nvSpPr>
        <p:spPr/>
        <p:txBody>
          <a:bodyPr/>
          <a:lstStyle/>
          <a:p>
            <a:pPr>
              <a:defRPr/>
            </a:pPr>
            <a:fld id="{F93C73E4-A009-4C5D-B7A4-D3999E6C9FE0}" type="slidenum">
              <a:rPr lang="en-US" smtClean="0"/>
              <a:pPr>
                <a:defRPr/>
              </a:pPr>
              <a:t>3</a:t>
            </a:fld>
            <a:endParaRPr lang="en-US"/>
          </a:p>
        </p:txBody>
      </p:sp>
    </p:spTree>
    <p:extLst>
      <p:ext uri="{BB962C8B-B14F-4D97-AF65-F5344CB8AC3E}">
        <p14:creationId xmlns:p14="http://schemas.microsoft.com/office/powerpoint/2010/main" val="24646950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smtClean="0"/>
              <a:t>It’s happening – libraries and social scientists want it </a:t>
            </a:r>
            <a:r>
              <a:rPr lang="en-GB" b="0" smtClean="0"/>
              <a:t>to happen. </a:t>
            </a:r>
            <a:r>
              <a:rPr lang="en-GB" b="0" dirty="0" smtClean="0"/>
              <a:t>Will it be of any use to biodiversity researchers.</a:t>
            </a:r>
            <a:endParaRPr lang="en-GB" b="0" baseline="0" dirty="0" smtClean="0"/>
          </a:p>
        </p:txBody>
      </p:sp>
      <p:sp>
        <p:nvSpPr>
          <p:cNvPr id="4" name="Slide Number Placeholder 3"/>
          <p:cNvSpPr>
            <a:spLocks noGrp="1"/>
          </p:cNvSpPr>
          <p:nvPr>
            <p:ph type="sldNum" sz="quarter" idx="10"/>
          </p:nvPr>
        </p:nvSpPr>
        <p:spPr/>
        <p:txBody>
          <a:bodyPr/>
          <a:lstStyle/>
          <a:p>
            <a:pPr>
              <a:defRPr/>
            </a:pPr>
            <a:fld id="{F93C73E4-A009-4C5D-B7A4-D3999E6C9FE0}" type="slidenum">
              <a:rPr lang="en-US" smtClean="0"/>
              <a:pPr>
                <a:defRPr/>
              </a:pPr>
              <a:t>4</a:t>
            </a:fld>
            <a:endParaRPr lang="en-US"/>
          </a:p>
        </p:txBody>
      </p:sp>
    </p:spTree>
    <p:extLst>
      <p:ext uri="{BB962C8B-B14F-4D97-AF65-F5344CB8AC3E}">
        <p14:creationId xmlns:p14="http://schemas.microsoft.com/office/powerpoint/2010/main" val="24646950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smtClean="0"/>
              <a:t>Especially for all the audience members who are British.</a:t>
            </a:r>
          </a:p>
          <a:p>
            <a:endParaRPr lang="en-GB" b="0" baseline="0" dirty="0" smtClean="0"/>
          </a:p>
          <a:p>
            <a:r>
              <a:rPr lang="en-GB" b="0" baseline="0" dirty="0" smtClean="0"/>
              <a:t>Sadly the BBC natural history website is not a great source bibliographic data; except perhaps adverts for the BBC Wildlife magazine </a:t>
            </a:r>
            <a:r>
              <a:rPr lang="en-GB" b="0" baseline="0" dirty="0" smtClean="0">
                <a:sym typeface="Wingdings" panose="05000000000000000000" pitchFamily="2" charset="2"/>
              </a:rPr>
              <a:t>.</a:t>
            </a:r>
            <a:endParaRPr lang="en-GB" b="0" baseline="0" dirty="0" smtClean="0"/>
          </a:p>
        </p:txBody>
      </p:sp>
      <p:sp>
        <p:nvSpPr>
          <p:cNvPr id="4" name="Slide Number Placeholder 3"/>
          <p:cNvSpPr>
            <a:spLocks noGrp="1"/>
          </p:cNvSpPr>
          <p:nvPr>
            <p:ph type="sldNum" sz="quarter" idx="10"/>
          </p:nvPr>
        </p:nvSpPr>
        <p:spPr/>
        <p:txBody>
          <a:bodyPr/>
          <a:lstStyle/>
          <a:p>
            <a:pPr>
              <a:defRPr/>
            </a:pPr>
            <a:fld id="{F93C73E4-A009-4C5D-B7A4-D3999E6C9FE0}" type="slidenum">
              <a:rPr lang="en-US" smtClean="0"/>
              <a:pPr>
                <a:defRPr/>
              </a:pPr>
              <a:t>5</a:t>
            </a:fld>
            <a:endParaRPr lang="en-US"/>
          </a:p>
        </p:txBody>
      </p:sp>
    </p:spTree>
    <p:extLst>
      <p:ext uri="{BB962C8B-B14F-4D97-AF65-F5344CB8AC3E}">
        <p14:creationId xmlns:p14="http://schemas.microsoft.com/office/powerpoint/2010/main" val="24646950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smtClean="0"/>
              <a:t>And this announcement</a:t>
            </a:r>
            <a:r>
              <a:rPr lang="en-GB" b="0" baseline="0" dirty="0" smtClean="0"/>
              <a:t> </a:t>
            </a:r>
            <a:r>
              <a:rPr lang="en-GB" b="0" dirty="0" smtClean="0"/>
              <a:t>is relevant to biodiversity research</a:t>
            </a:r>
            <a:endParaRPr lang="en-GB" b="0" baseline="0" dirty="0" smtClean="0"/>
          </a:p>
        </p:txBody>
      </p:sp>
      <p:sp>
        <p:nvSpPr>
          <p:cNvPr id="4" name="Slide Number Placeholder 3"/>
          <p:cNvSpPr>
            <a:spLocks noGrp="1"/>
          </p:cNvSpPr>
          <p:nvPr>
            <p:ph type="sldNum" sz="quarter" idx="10"/>
          </p:nvPr>
        </p:nvSpPr>
        <p:spPr/>
        <p:txBody>
          <a:bodyPr/>
          <a:lstStyle/>
          <a:p>
            <a:pPr>
              <a:defRPr/>
            </a:pPr>
            <a:fld id="{F93C73E4-A009-4C5D-B7A4-D3999E6C9FE0}" type="slidenum">
              <a:rPr lang="en-US" smtClean="0"/>
              <a:pPr>
                <a:defRPr/>
              </a:pPr>
              <a:t>6</a:t>
            </a:fld>
            <a:endParaRPr lang="en-US"/>
          </a:p>
        </p:txBody>
      </p:sp>
    </p:spTree>
    <p:extLst>
      <p:ext uri="{BB962C8B-B14F-4D97-AF65-F5344CB8AC3E}">
        <p14:creationId xmlns:p14="http://schemas.microsoft.com/office/powerpoint/2010/main" val="24646950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smtClean="0"/>
              <a:t>This is what it looks like. RDF can also be encoded in XML</a:t>
            </a:r>
            <a:r>
              <a:rPr lang="en-GB" b="0" baseline="0" dirty="0" smtClean="0"/>
              <a:t> and n. See mix in </a:t>
            </a:r>
            <a:r>
              <a:rPr lang="en-GB" b="0" baseline="0" dirty="0" err="1" smtClean="0"/>
              <a:t>ontotologies</a:t>
            </a:r>
            <a:r>
              <a:rPr lang="en-GB" b="0" baseline="0" dirty="0" smtClean="0"/>
              <a:t> as needed. Dublin Code incomplete so BIBO flesh it out; and use FOAF too to complete this record.</a:t>
            </a:r>
          </a:p>
          <a:p>
            <a:endParaRPr lang="en-GB" sz="1200" b="0" i="0" u="none" strike="noStrike" kern="1200" baseline="0" dirty="0" smtClean="0">
              <a:solidFill>
                <a:schemeClr val="tx1"/>
              </a:solidFill>
              <a:latin typeface="Arial" charset="0"/>
              <a:ea typeface="MS PGothic" pitchFamily="34" charset="-128"/>
              <a:cs typeface="+mn-cs"/>
            </a:endParaRPr>
          </a:p>
          <a:p>
            <a:r>
              <a:rPr lang="en-GB" sz="1200" b="0" i="0" u="none" strike="noStrike" kern="1200" baseline="0" dirty="0" smtClean="0">
                <a:solidFill>
                  <a:schemeClr val="tx1"/>
                </a:solidFill>
                <a:latin typeface="Arial" charset="0"/>
                <a:ea typeface="MS PGothic" pitchFamily="34" charset="-128"/>
                <a:cs typeface="+mn-cs"/>
              </a:rPr>
              <a:t>“BIBO [7] is the first OWL ontology specifically designed to address the domain under discussion, and it expands the DC</a:t>
            </a:r>
          </a:p>
          <a:p>
            <a:r>
              <a:rPr lang="en-GB" sz="1200" b="0" i="0" u="none" strike="noStrike" kern="1200" baseline="0" dirty="0" smtClean="0">
                <a:solidFill>
                  <a:schemeClr val="tx1"/>
                </a:solidFill>
                <a:latin typeface="Arial" charset="0"/>
                <a:ea typeface="MS PGothic" pitchFamily="34" charset="-128"/>
                <a:cs typeface="+mn-cs"/>
              </a:rPr>
              <a:t>Terms vocabulary with terms specific for bibliographic metadata, particularly relating to legal documents, and also</a:t>
            </a:r>
          </a:p>
          <a:p>
            <a:r>
              <a:rPr lang="en-GB" sz="1200" b="0" i="0" u="none" strike="noStrike" kern="1200" baseline="0" dirty="0" smtClean="0">
                <a:solidFill>
                  <a:schemeClr val="tx1"/>
                </a:solidFill>
                <a:latin typeface="Arial" charset="0"/>
                <a:ea typeface="MS PGothic" pitchFamily="34" charset="-128"/>
                <a:cs typeface="+mn-cs"/>
              </a:rPr>
              <a:t>for various types of events. It includes PRISM and FOAF terms.”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b="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GB" b="0" dirty="0" smtClean="0"/>
              <a:t>Example</a:t>
            </a:r>
            <a:r>
              <a:rPr lang="en-GB" b="0" baseline="0" dirty="0" smtClean="0"/>
              <a:t> </a:t>
            </a:r>
            <a:r>
              <a:rPr lang="en-GB" b="0" dirty="0" smtClean="0"/>
              <a:t>From </a:t>
            </a:r>
            <a:r>
              <a:rPr lang="en-GB" b="0" dirty="0" err="1" smtClean="0"/>
              <a:t>Peroni</a:t>
            </a:r>
            <a:r>
              <a:rPr lang="en-GB" b="0" dirty="0" smtClean="0"/>
              <a:t> and Shotton, </a:t>
            </a:r>
            <a:r>
              <a:rPr lang="en-GB" sz="1200" b="0" i="0" u="none" strike="noStrike" kern="1200" baseline="0" dirty="0" err="1" smtClean="0">
                <a:solidFill>
                  <a:schemeClr val="tx1"/>
                </a:solidFill>
                <a:latin typeface="Arial" charset="0"/>
                <a:ea typeface="MS PGothic" pitchFamily="34" charset="-128"/>
                <a:cs typeface="+mn-cs"/>
              </a:rPr>
              <a:t>FaBiO</a:t>
            </a:r>
            <a:r>
              <a:rPr lang="en-GB" sz="1200" b="0" i="0" u="none" strike="noStrike" kern="1200" baseline="0" dirty="0" smtClean="0">
                <a:solidFill>
                  <a:schemeClr val="tx1"/>
                </a:solidFill>
                <a:latin typeface="Arial" charset="0"/>
                <a:ea typeface="MS PGothic" pitchFamily="34" charset="-128"/>
                <a:cs typeface="+mn-cs"/>
              </a:rPr>
              <a:t> and </a:t>
            </a:r>
            <a:r>
              <a:rPr lang="en-GB" sz="1200" b="0" i="0" u="none" strike="noStrike" kern="1200" baseline="0" dirty="0" err="1" smtClean="0">
                <a:solidFill>
                  <a:schemeClr val="tx1"/>
                </a:solidFill>
                <a:latin typeface="Arial" charset="0"/>
                <a:ea typeface="MS PGothic" pitchFamily="34" charset="-128"/>
                <a:cs typeface="+mn-cs"/>
              </a:rPr>
              <a:t>CiTO</a:t>
            </a:r>
            <a:r>
              <a:rPr lang="en-GB" sz="1200" b="0" i="0" u="none" strike="noStrike" kern="1200" baseline="0" dirty="0" smtClean="0">
                <a:solidFill>
                  <a:schemeClr val="tx1"/>
                </a:solidFill>
                <a:latin typeface="Arial" charset="0"/>
                <a:ea typeface="MS PGothic" pitchFamily="34" charset="-128"/>
                <a:cs typeface="+mn-cs"/>
              </a:rPr>
              <a:t>: ontologies for describing bibliographic resources and citations</a:t>
            </a:r>
          </a:p>
          <a:p>
            <a:endParaRPr lang="en-GB" b="0" dirty="0"/>
          </a:p>
        </p:txBody>
      </p:sp>
      <p:sp>
        <p:nvSpPr>
          <p:cNvPr id="4" name="Slide Number Placeholder 3"/>
          <p:cNvSpPr>
            <a:spLocks noGrp="1"/>
          </p:cNvSpPr>
          <p:nvPr>
            <p:ph type="sldNum" sz="quarter" idx="10"/>
          </p:nvPr>
        </p:nvSpPr>
        <p:spPr/>
        <p:txBody>
          <a:bodyPr/>
          <a:lstStyle/>
          <a:p>
            <a:pPr>
              <a:defRPr/>
            </a:pPr>
            <a:fld id="{F93C73E4-A009-4C5D-B7A4-D3999E6C9FE0}" type="slidenum">
              <a:rPr lang="en-US" smtClean="0"/>
              <a:pPr>
                <a:defRPr/>
              </a:pPr>
              <a:t>8</a:t>
            </a:fld>
            <a:endParaRPr lang="en-US"/>
          </a:p>
        </p:txBody>
      </p:sp>
    </p:spTree>
    <p:extLst>
      <p:ext uri="{BB962C8B-B14F-4D97-AF65-F5344CB8AC3E}">
        <p14:creationId xmlns:p14="http://schemas.microsoft.com/office/powerpoint/2010/main" val="24646950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smtClean="0"/>
              <a:t>From </a:t>
            </a:r>
            <a:r>
              <a:rPr lang="en-GB" b="0" dirty="0" err="1" smtClean="0"/>
              <a:t>Leydesdorff</a:t>
            </a:r>
            <a:r>
              <a:rPr lang="en-GB" b="0" dirty="0" smtClean="0"/>
              <a:t> and </a:t>
            </a:r>
            <a:r>
              <a:rPr lang="en-GB" b="0" dirty="0" err="1" smtClean="0"/>
              <a:t>Rafols</a:t>
            </a:r>
            <a:endParaRPr lang="en-GB" b="0" dirty="0" smtClean="0"/>
          </a:p>
          <a:p>
            <a:endParaRPr lang="en-GB" b="0" dirty="0" smtClean="0"/>
          </a:p>
          <a:p>
            <a:r>
              <a:rPr lang="en-GB" b="0" dirty="0" err="1" smtClean="0"/>
              <a:t>Loet</a:t>
            </a:r>
            <a:r>
              <a:rPr lang="en-GB" b="0" dirty="0" smtClean="0"/>
              <a:t> </a:t>
            </a:r>
            <a:r>
              <a:rPr lang="en-GB" b="0" dirty="0" err="1" smtClean="0"/>
              <a:t>Leydesdorff</a:t>
            </a:r>
            <a:r>
              <a:rPr lang="en-GB" b="0" dirty="0" smtClean="0"/>
              <a:t> has co-authored with Gaston </a:t>
            </a:r>
            <a:r>
              <a:rPr lang="en-GB" b="0" dirty="0" err="1" smtClean="0"/>
              <a:t>Heimeriks</a:t>
            </a:r>
            <a:endParaRPr lang="en-GB" b="0" dirty="0" smtClean="0"/>
          </a:p>
          <a:p>
            <a:r>
              <a:rPr lang="en-GB" b="0" dirty="0" smtClean="0"/>
              <a:t>Gaston </a:t>
            </a:r>
            <a:r>
              <a:rPr lang="en-GB" b="0" dirty="0" err="1" smtClean="0"/>
              <a:t>Heimeriks</a:t>
            </a:r>
            <a:r>
              <a:rPr lang="en-GB" b="0" dirty="0" smtClean="0"/>
              <a:t> has co-authored with Peter van den</a:t>
            </a:r>
            <a:r>
              <a:rPr lang="en-GB" b="0" baseline="0" dirty="0" smtClean="0"/>
              <a:t> Besselaar</a:t>
            </a:r>
          </a:p>
          <a:p>
            <a:r>
              <a:rPr lang="en-GB" b="0" dirty="0" smtClean="0"/>
              <a:t>Peter van den</a:t>
            </a:r>
            <a:r>
              <a:rPr lang="en-GB" b="0" baseline="0" dirty="0" smtClean="0"/>
              <a:t> Besselaar and I have co-authored</a:t>
            </a:r>
          </a:p>
          <a:p>
            <a:r>
              <a:rPr lang="en-GB" b="0" baseline="0" dirty="0" smtClean="0"/>
              <a:t>Peter, Gaston and I have a bid in to do some joint research next year, so </a:t>
            </a:r>
            <a:r>
              <a:rPr lang="en-GB" b="0" baseline="0" dirty="0" err="1" smtClean="0"/>
              <a:t>pissibly</a:t>
            </a:r>
            <a:r>
              <a:rPr lang="en-GB" b="0" baseline="0" dirty="0" smtClean="0"/>
              <a:t> the three of us will be co-authors</a:t>
            </a:r>
          </a:p>
          <a:p>
            <a:endParaRPr lang="en-GB" b="0" baseline="0" dirty="0" smtClean="0"/>
          </a:p>
          <a:p>
            <a:r>
              <a:rPr lang="en-GB" b="0" baseline="0" dirty="0" smtClean="0"/>
              <a:t>You can imagine drawing a network to show that relationship</a:t>
            </a:r>
          </a:p>
          <a:p>
            <a:endParaRPr lang="en-GB" b="0" baseline="0" dirty="0" smtClean="0"/>
          </a:p>
          <a:p>
            <a:r>
              <a:rPr lang="en-GB" b="0" baseline="0" dirty="0" smtClean="0"/>
              <a:t>But social scientists want more, and that’s what this slide shows</a:t>
            </a:r>
          </a:p>
          <a:p>
            <a:endParaRPr lang="en-GB" b="0" baseline="0" dirty="0" smtClean="0"/>
          </a:p>
          <a:p>
            <a:r>
              <a:rPr lang="en-GB" b="0" baseline="0" dirty="0" smtClean="0"/>
              <a:t>Finding patterns in say tables of data describing publishing choices would be difficult, but here the patterns leap out</a:t>
            </a:r>
          </a:p>
          <a:p>
            <a:r>
              <a:rPr lang="en-GB" b="0" baseline="0" dirty="0" smtClean="0"/>
              <a:t>There’s an overlap at Energy Policy</a:t>
            </a:r>
            <a:endParaRPr lang="en-GB" b="0" dirty="0"/>
          </a:p>
        </p:txBody>
      </p:sp>
      <p:sp>
        <p:nvSpPr>
          <p:cNvPr id="4" name="Slide Number Placeholder 3"/>
          <p:cNvSpPr>
            <a:spLocks noGrp="1"/>
          </p:cNvSpPr>
          <p:nvPr>
            <p:ph type="sldNum" sz="quarter" idx="10"/>
          </p:nvPr>
        </p:nvSpPr>
        <p:spPr/>
        <p:txBody>
          <a:bodyPr/>
          <a:lstStyle/>
          <a:p>
            <a:pPr>
              <a:defRPr/>
            </a:pPr>
            <a:fld id="{F93C73E4-A009-4C5D-B7A4-D3999E6C9FE0}" type="slidenum">
              <a:rPr lang="en-US" smtClean="0"/>
              <a:pPr>
                <a:defRPr/>
              </a:pPr>
              <a:t>9</a:t>
            </a:fld>
            <a:endParaRPr lang="en-US"/>
          </a:p>
        </p:txBody>
      </p:sp>
    </p:spTree>
    <p:extLst>
      <p:ext uri="{BB962C8B-B14F-4D97-AF65-F5344CB8AC3E}">
        <p14:creationId xmlns:p14="http://schemas.microsoft.com/office/powerpoint/2010/main" val="24646950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smtClean="0"/>
              <a:t>This</a:t>
            </a:r>
            <a:r>
              <a:rPr lang="en-GB" b="0" baseline="0" dirty="0" smtClean="0"/>
              <a:t> was a demonstrator and p</a:t>
            </a:r>
            <a:r>
              <a:rPr lang="en-GB" b="0" dirty="0" smtClean="0"/>
              <a:t>retty, but so what?</a:t>
            </a:r>
          </a:p>
          <a:p>
            <a:endParaRPr lang="en-GB" b="0" baseline="0" dirty="0" smtClean="0"/>
          </a:p>
          <a:p>
            <a:r>
              <a:rPr lang="en-GB" b="0" baseline="0" dirty="0" smtClean="0"/>
              <a:t>Unless you’re following an author of course.</a:t>
            </a:r>
          </a:p>
          <a:p>
            <a:endParaRPr lang="en-GB" b="0" baseline="0" dirty="0" smtClean="0"/>
          </a:p>
          <a:p>
            <a:r>
              <a:rPr lang="en-GB" b="0" baseline="0" dirty="0" smtClean="0"/>
              <a:t>And remember this image can be made dynamic.</a:t>
            </a:r>
          </a:p>
        </p:txBody>
      </p:sp>
      <p:sp>
        <p:nvSpPr>
          <p:cNvPr id="4" name="Slide Number Placeholder 3"/>
          <p:cNvSpPr>
            <a:spLocks noGrp="1"/>
          </p:cNvSpPr>
          <p:nvPr>
            <p:ph type="sldNum" sz="quarter" idx="10"/>
          </p:nvPr>
        </p:nvSpPr>
        <p:spPr/>
        <p:txBody>
          <a:bodyPr/>
          <a:lstStyle/>
          <a:p>
            <a:pPr>
              <a:defRPr/>
            </a:pPr>
            <a:fld id="{F93C73E4-A009-4C5D-B7A4-D3999E6C9FE0}" type="slidenum">
              <a:rPr lang="en-US" smtClean="0"/>
              <a:pPr>
                <a:defRPr/>
              </a:pPr>
              <a:t>10</a:t>
            </a:fld>
            <a:endParaRPr lang="en-US"/>
          </a:p>
        </p:txBody>
      </p:sp>
    </p:spTree>
    <p:extLst>
      <p:ext uri="{BB962C8B-B14F-4D97-AF65-F5344CB8AC3E}">
        <p14:creationId xmlns:p14="http://schemas.microsoft.com/office/powerpoint/2010/main" val="24646950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4" descr="Background-PowerpointSize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00" y="-6350"/>
            <a:ext cx="8910638" cy="686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9" descr="e-infrastructure-logo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088313" y="6448425"/>
            <a:ext cx="871537"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0" descr="fp7logo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88900" y="6359525"/>
            <a:ext cx="6413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26"/>
          <p:cNvSpPr txBox="1">
            <a:spLocks noChangeArrowheads="1"/>
          </p:cNvSpPr>
          <p:nvPr userDrawn="1"/>
        </p:nvSpPr>
        <p:spPr bwMode="auto">
          <a:xfrm>
            <a:off x="8366125" y="360363"/>
            <a:ext cx="706438" cy="168275"/>
          </a:xfrm>
          <a:prstGeom prst="rect">
            <a:avLst/>
          </a:prstGeom>
          <a:noFill/>
          <a:ln w="9525">
            <a:noFill/>
            <a:miter lim="800000"/>
            <a:headEnd/>
            <a:tailEnd/>
          </a:ln>
        </p:spPr>
        <p:txBody>
          <a:bodyPr wrap="none">
            <a:spAutoFit/>
          </a:bodyPr>
          <a:lstStyle/>
          <a:p>
            <a:pPr algn="r">
              <a:defRPr/>
            </a:pPr>
            <a:r>
              <a:rPr lang="en-US" sz="500" i="1">
                <a:ea typeface="ＭＳ Ｐゴシック" pitchFamily="34" charset="-128"/>
              </a:rPr>
              <a:t>Virtual Biodiversity</a:t>
            </a:r>
          </a:p>
        </p:txBody>
      </p:sp>
      <p:sp>
        <p:nvSpPr>
          <p:cNvPr id="8" name="Text Box 27"/>
          <p:cNvSpPr txBox="1">
            <a:spLocks noChangeArrowheads="1"/>
          </p:cNvSpPr>
          <p:nvPr userDrawn="1"/>
        </p:nvSpPr>
        <p:spPr bwMode="auto">
          <a:xfrm>
            <a:off x="8264525" y="219075"/>
            <a:ext cx="727075" cy="244475"/>
          </a:xfrm>
          <a:prstGeom prst="rect">
            <a:avLst/>
          </a:prstGeom>
          <a:noFill/>
          <a:ln w="9525">
            <a:noFill/>
            <a:miter lim="800000"/>
            <a:headEnd/>
            <a:tailEnd/>
          </a:ln>
        </p:spPr>
        <p:txBody>
          <a:bodyPr wrap="none">
            <a:spAutoFit/>
          </a:bodyPr>
          <a:lstStyle/>
          <a:p>
            <a:pPr>
              <a:defRPr/>
            </a:pPr>
            <a:r>
              <a:rPr lang="en-US" sz="1000">
                <a:latin typeface="Helvetica" pitchFamily="34" charset="0"/>
                <a:ea typeface="ＭＳ Ｐゴシック" pitchFamily="34" charset="-128"/>
              </a:rPr>
              <a:t>ViBRANT</a:t>
            </a:r>
          </a:p>
        </p:txBody>
      </p:sp>
      <p:pic>
        <p:nvPicPr>
          <p:cNvPr id="9" name="Picture 28" descr="ViBRANT Logo BLACK Small"/>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994650" y="38100"/>
            <a:ext cx="636588"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0" name="Rectangle 2"/>
          <p:cNvSpPr>
            <a:spLocks noGrp="1" noChangeArrowheads="1"/>
          </p:cNvSpPr>
          <p:nvPr>
            <p:ph type="ctrTitle"/>
          </p:nvPr>
        </p:nvSpPr>
        <p:spPr>
          <a:xfrm>
            <a:off x="5000625" y="3556000"/>
            <a:ext cx="3786188" cy="776288"/>
          </a:xfrm>
        </p:spPr>
        <p:txBody>
          <a:bodyPr/>
          <a:lstStyle>
            <a:lvl1pPr>
              <a:defRPr sz="2400" b="1"/>
            </a:lvl1pPr>
          </a:lstStyle>
          <a:p>
            <a:r>
              <a:rPr lang="en-US"/>
              <a:t>Click to edit Master title style</a:t>
            </a:r>
          </a:p>
        </p:txBody>
      </p:sp>
      <p:sp>
        <p:nvSpPr>
          <p:cNvPr id="7171" name="Rectangle 3"/>
          <p:cNvSpPr>
            <a:spLocks noGrp="1" noChangeArrowheads="1"/>
          </p:cNvSpPr>
          <p:nvPr>
            <p:ph type="subTitle" idx="1"/>
          </p:nvPr>
        </p:nvSpPr>
        <p:spPr>
          <a:xfrm>
            <a:off x="4991100" y="4403725"/>
            <a:ext cx="3792538" cy="842963"/>
          </a:xfrm>
        </p:spPr>
        <p:txBody>
          <a:bodyPr/>
          <a:lstStyle>
            <a:lvl1pPr marL="0" indent="0">
              <a:defRPr sz="1800" i="1">
                <a:solidFill>
                  <a:srgbClr val="000080"/>
                </a:solidFill>
              </a:defRPr>
            </a:lvl1pPr>
          </a:lstStyle>
          <a:p>
            <a:r>
              <a:rPr lang="en-US"/>
              <a:t>Click to edit Master subtitle style</a:t>
            </a:r>
          </a:p>
        </p:txBody>
      </p:sp>
    </p:spTree>
    <p:extLst>
      <p:ext uri="{BB962C8B-B14F-4D97-AF65-F5344CB8AC3E}">
        <p14:creationId xmlns:p14="http://schemas.microsoft.com/office/powerpoint/2010/main" val="16792349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Rectangle 5"/>
          <p:cNvSpPr>
            <a:spLocks noGrp="1" noChangeArrowheads="1"/>
          </p:cNvSpPr>
          <p:nvPr>
            <p:ph type="ftr" sz="quarter" idx="10"/>
          </p:nvPr>
        </p:nvSpPr>
        <p:spPr>
          <a:ln/>
        </p:spPr>
        <p:txBody>
          <a:bodyPr/>
          <a:lstStyle>
            <a:lvl1pPr>
              <a:defRPr/>
            </a:lvl1pPr>
          </a:lstStyle>
          <a:p>
            <a:pPr>
              <a:defRPr/>
            </a:pPr>
            <a:fld id="{1B494C93-111F-4D25-8DE2-3EB8D7CADB6F}" type="slidenum">
              <a:rPr lang="en-US"/>
              <a:pPr>
                <a:defRPr/>
              </a:pPr>
              <a:t>‹#›</a:t>
            </a:fld>
            <a:r>
              <a:rPr lang="en-US"/>
              <a:t> of </a:t>
            </a:r>
          </a:p>
        </p:txBody>
      </p:sp>
    </p:spTree>
    <p:extLst>
      <p:ext uri="{BB962C8B-B14F-4D97-AF65-F5344CB8AC3E}">
        <p14:creationId xmlns:p14="http://schemas.microsoft.com/office/powerpoint/2010/main" val="32542425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78625" y="631825"/>
            <a:ext cx="2201863" cy="5072063"/>
          </a:xfrm>
        </p:spPr>
        <p:txBody>
          <a:bodyPr vert="eaVert"/>
          <a:lstStyle/>
          <a:p>
            <a:r>
              <a:rPr lang="en-US" smtClean="0"/>
              <a:t>Click to edit Master title style</a:t>
            </a:r>
            <a:endParaRPr lang="bg-BG"/>
          </a:p>
        </p:txBody>
      </p:sp>
      <p:sp>
        <p:nvSpPr>
          <p:cNvPr id="3" name="Vertical Text Placeholder 2"/>
          <p:cNvSpPr>
            <a:spLocks noGrp="1"/>
          </p:cNvSpPr>
          <p:nvPr>
            <p:ph type="body" orient="vert" idx="1"/>
          </p:nvPr>
        </p:nvSpPr>
        <p:spPr>
          <a:xfrm>
            <a:off x="173038" y="631825"/>
            <a:ext cx="6453187" cy="50720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Rectangle 5"/>
          <p:cNvSpPr>
            <a:spLocks noGrp="1" noChangeArrowheads="1"/>
          </p:cNvSpPr>
          <p:nvPr>
            <p:ph type="ftr" sz="quarter" idx="10"/>
          </p:nvPr>
        </p:nvSpPr>
        <p:spPr>
          <a:ln/>
        </p:spPr>
        <p:txBody>
          <a:bodyPr/>
          <a:lstStyle>
            <a:lvl1pPr>
              <a:defRPr/>
            </a:lvl1pPr>
          </a:lstStyle>
          <a:p>
            <a:pPr>
              <a:defRPr/>
            </a:pPr>
            <a:fld id="{7E82F611-F1B0-41E3-A83E-C0000092754C}" type="slidenum">
              <a:rPr lang="en-US"/>
              <a:pPr>
                <a:defRPr/>
              </a:pPr>
              <a:t>‹#›</a:t>
            </a:fld>
            <a:r>
              <a:rPr lang="en-US"/>
              <a:t> of </a:t>
            </a:r>
          </a:p>
        </p:txBody>
      </p:sp>
    </p:spTree>
    <p:extLst>
      <p:ext uri="{BB962C8B-B14F-4D97-AF65-F5344CB8AC3E}">
        <p14:creationId xmlns:p14="http://schemas.microsoft.com/office/powerpoint/2010/main" val="39978879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73038" y="631825"/>
            <a:ext cx="8807450" cy="492125"/>
          </a:xfrm>
        </p:spPr>
        <p:txBody>
          <a:bodyPr/>
          <a:lstStyle/>
          <a:p>
            <a:r>
              <a:rPr lang="en-US" smtClean="0"/>
              <a:t>Click to edit Master title style</a:t>
            </a:r>
            <a:endParaRPr lang="bg-BG"/>
          </a:p>
        </p:txBody>
      </p:sp>
      <p:sp>
        <p:nvSpPr>
          <p:cNvPr id="3" name="Table Placeholder 2"/>
          <p:cNvSpPr>
            <a:spLocks noGrp="1"/>
          </p:cNvSpPr>
          <p:nvPr>
            <p:ph type="tbl" idx="1"/>
          </p:nvPr>
        </p:nvSpPr>
        <p:spPr>
          <a:xfrm>
            <a:off x="615950" y="1589088"/>
            <a:ext cx="7772400" cy="4114800"/>
          </a:xfrm>
        </p:spPr>
        <p:txBody>
          <a:bodyPr/>
          <a:lstStyle/>
          <a:p>
            <a:pPr lvl="0"/>
            <a:endParaRPr lang="bg-BG" noProof="0"/>
          </a:p>
        </p:txBody>
      </p:sp>
      <p:sp>
        <p:nvSpPr>
          <p:cNvPr id="4" name="Rectangle 5"/>
          <p:cNvSpPr>
            <a:spLocks noGrp="1" noChangeArrowheads="1"/>
          </p:cNvSpPr>
          <p:nvPr>
            <p:ph type="ftr" sz="quarter" idx="10"/>
          </p:nvPr>
        </p:nvSpPr>
        <p:spPr>
          <a:ln/>
        </p:spPr>
        <p:txBody>
          <a:bodyPr/>
          <a:lstStyle>
            <a:lvl1pPr>
              <a:defRPr/>
            </a:lvl1pPr>
          </a:lstStyle>
          <a:p>
            <a:pPr>
              <a:defRPr/>
            </a:pPr>
            <a:fld id="{00D17037-1E08-48F6-9009-B4F78B0CCFEA}" type="slidenum">
              <a:rPr lang="en-US"/>
              <a:pPr>
                <a:defRPr/>
              </a:pPr>
              <a:t>‹#›</a:t>
            </a:fld>
            <a:r>
              <a:rPr lang="en-US"/>
              <a:t> of </a:t>
            </a:r>
          </a:p>
        </p:txBody>
      </p:sp>
    </p:spTree>
    <p:extLst>
      <p:ext uri="{BB962C8B-B14F-4D97-AF65-F5344CB8AC3E}">
        <p14:creationId xmlns:p14="http://schemas.microsoft.com/office/powerpoint/2010/main" val="42022394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Rectangle 5"/>
          <p:cNvSpPr>
            <a:spLocks noGrp="1" noChangeArrowheads="1"/>
          </p:cNvSpPr>
          <p:nvPr>
            <p:ph type="ftr" sz="quarter" idx="10"/>
          </p:nvPr>
        </p:nvSpPr>
        <p:spPr>
          <a:ln/>
        </p:spPr>
        <p:txBody>
          <a:bodyPr/>
          <a:lstStyle>
            <a:lvl1pPr>
              <a:defRPr/>
            </a:lvl1pPr>
          </a:lstStyle>
          <a:p>
            <a:pPr>
              <a:defRPr/>
            </a:pPr>
            <a:fld id="{77D8EA00-7261-4E8D-8F9F-46D5CF4D27DF}" type="slidenum">
              <a:rPr lang="en-US"/>
              <a:pPr>
                <a:defRPr/>
              </a:pPr>
              <a:t>‹#›</a:t>
            </a:fld>
            <a:r>
              <a:rPr lang="en-US"/>
              <a:t> of </a:t>
            </a:r>
          </a:p>
        </p:txBody>
      </p:sp>
    </p:spTree>
    <p:extLst>
      <p:ext uri="{BB962C8B-B14F-4D97-AF65-F5344CB8AC3E}">
        <p14:creationId xmlns:p14="http://schemas.microsoft.com/office/powerpoint/2010/main" val="32531038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bg-B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fld id="{08F2AFBD-AF32-45DA-839D-3CA4ECD8AEB6}" type="slidenum">
              <a:rPr lang="en-US"/>
              <a:pPr>
                <a:defRPr/>
              </a:pPr>
              <a:t>‹#›</a:t>
            </a:fld>
            <a:r>
              <a:rPr lang="en-US"/>
              <a:t> of </a:t>
            </a:r>
          </a:p>
        </p:txBody>
      </p:sp>
    </p:spTree>
    <p:extLst>
      <p:ext uri="{BB962C8B-B14F-4D97-AF65-F5344CB8AC3E}">
        <p14:creationId xmlns:p14="http://schemas.microsoft.com/office/powerpoint/2010/main" val="19767770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Content Placeholder 2"/>
          <p:cNvSpPr>
            <a:spLocks noGrp="1"/>
          </p:cNvSpPr>
          <p:nvPr>
            <p:ph sz="half" idx="1"/>
          </p:nvPr>
        </p:nvSpPr>
        <p:spPr>
          <a:xfrm>
            <a:off x="615950" y="1589088"/>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Content Placeholder 3"/>
          <p:cNvSpPr>
            <a:spLocks noGrp="1"/>
          </p:cNvSpPr>
          <p:nvPr>
            <p:ph sz="half" idx="2"/>
          </p:nvPr>
        </p:nvSpPr>
        <p:spPr>
          <a:xfrm>
            <a:off x="4578350" y="1589088"/>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5" name="Rectangle 5"/>
          <p:cNvSpPr>
            <a:spLocks noGrp="1" noChangeArrowheads="1"/>
          </p:cNvSpPr>
          <p:nvPr>
            <p:ph type="ftr" sz="quarter" idx="10"/>
          </p:nvPr>
        </p:nvSpPr>
        <p:spPr>
          <a:ln/>
        </p:spPr>
        <p:txBody>
          <a:bodyPr/>
          <a:lstStyle>
            <a:lvl1pPr>
              <a:defRPr/>
            </a:lvl1pPr>
          </a:lstStyle>
          <a:p>
            <a:pPr>
              <a:defRPr/>
            </a:pPr>
            <a:fld id="{BA736B4F-1BD7-4A5E-A9C5-C72F77AC4D09}" type="slidenum">
              <a:rPr lang="en-US"/>
              <a:pPr>
                <a:defRPr/>
              </a:pPr>
              <a:t>‹#›</a:t>
            </a:fld>
            <a:r>
              <a:rPr lang="en-US"/>
              <a:t> of </a:t>
            </a:r>
          </a:p>
        </p:txBody>
      </p:sp>
    </p:spTree>
    <p:extLst>
      <p:ext uri="{BB962C8B-B14F-4D97-AF65-F5344CB8AC3E}">
        <p14:creationId xmlns:p14="http://schemas.microsoft.com/office/powerpoint/2010/main" val="30619469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bg-B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7" name="Rectangle 5"/>
          <p:cNvSpPr>
            <a:spLocks noGrp="1" noChangeArrowheads="1"/>
          </p:cNvSpPr>
          <p:nvPr>
            <p:ph type="ftr" sz="quarter" idx="10"/>
          </p:nvPr>
        </p:nvSpPr>
        <p:spPr>
          <a:ln/>
        </p:spPr>
        <p:txBody>
          <a:bodyPr/>
          <a:lstStyle>
            <a:lvl1pPr>
              <a:defRPr/>
            </a:lvl1pPr>
          </a:lstStyle>
          <a:p>
            <a:pPr>
              <a:defRPr/>
            </a:pPr>
            <a:fld id="{B3FEBEE6-1978-4B63-8248-D26F2F66990E}" type="slidenum">
              <a:rPr lang="en-US"/>
              <a:pPr>
                <a:defRPr/>
              </a:pPr>
              <a:t>‹#›</a:t>
            </a:fld>
            <a:r>
              <a:rPr lang="en-US"/>
              <a:t> of </a:t>
            </a:r>
          </a:p>
        </p:txBody>
      </p:sp>
    </p:spTree>
    <p:extLst>
      <p:ext uri="{BB962C8B-B14F-4D97-AF65-F5344CB8AC3E}">
        <p14:creationId xmlns:p14="http://schemas.microsoft.com/office/powerpoint/2010/main" val="1373077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Rectangle 5"/>
          <p:cNvSpPr>
            <a:spLocks noGrp="1" noChangeArrowheads="1"/>
          </p:cNvSpPr>
          <p:nvPr>
            <p:ph type="ftr" sz="quarter" idx="10"/>
          </p:nvPr>
        </p:nvSpPr>
        <p:spPr>
          <a:ln/>
        </p:spPr>
        <p:txBody>
          <a:bodyPr/>
          <a:lstStyle>
            <a:lvl1pPr>
              <a:defRPr/>
            </a:lvl1pPr>
          </a:lstStyle>
          <a:p>
            <a:pPr>
              <a:defRPr/>
            </a:pPr>
            <a:fld id="{C1EE0F1D-91FE-4979-A5A9-5E6DFDDDA7F9}" type="slidenum">
              <a:rPr lang="en-US"/>
              <a:pPr>
                <a:defRPr/>
              </a:pPr>
              <a:t>‹#›</a:t>
            </a:fld>
            <a:r>
              <a:rPr lang="en-US"/>
              <a:t> of </a:t>
            </a:r>
          </a:p>
        </p:txBody>
      </p:sp>
    </p:spTree>
    <p:extLst>
      <p:ext uri="{BB962C8B-B14F-4D97-AF65-F5344CB8AC3E}">
        <p14:creationId xmlns:p14="http://schemas.microsoft.com/office/powerpoint/2010/main" val="3420764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fld id="{713850A5-1692-42E4-B00C-AAFA3424ADE0}" type="slidenum">
              <a:rPr lang="en-US"/>
              <a:pPr>
                <a:defRPr/>
              </a:pPr>
              <a:t>‹#›</a:t>
            </a:fld>
            <a:r>
              <a:rPr lang="en-US"/>
              <a:t> of </a:t>
            </a:r>
          </a:p>
        </p:txBody>
      </p:sp>
    </p:spTree>
    <p:extLst>
      <p:ext uri="{BB962C8B-B14F-4D97-AF65-F5344CB8AC3E}">
        <p14:creationId xmlns:p14="http://schemas.microsoft.com/office/powerpoint/2010/main" val="26005168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bg-B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fld id="{C6D52D1E-D881-413F-B839-E8F6FF4E4D3B}" type="slidenum">
              <a:rPr lang="en-US"/>
              <a:pPr>
                <a:defRPr/>
              </a:pPr>
              <a:t>‹#›</a:t>
            </a:fld>
            <a:r>
              <a:rPr lang="en-US"/>
              <a:t> of </a:t>
            </a:r>
          </a:p>
        </p:txBody>
      </p:sp>
    </p:spTree>
    <p:extLst>
      <p:ext uri="{BB962C8B-B14F-4D97-AF65-F5344CB8AC3E}">
        <p14:creationId xmlns:p14="http://schemas.microsoft.com/office/powerpoint/2010/main" val="15388782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bg-B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bg-BG"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fld id="{5F3F3972-C247-47E9-887C-EFA8E9166A98}" type="slidenum">
              <a:rPr lang="en-US"/>
              <a:pPr>
                <a:defRPr/>
              </a:pPr>
              <a:t>‹#›</a:t>
            </a:fld>
            <a:r>
              <a:rPr lang="en-US"/>
              <a:t> of </a:t>
            </a:r>
          </a:p>
        </p:txBody>
      </p:sp>
    </p:spTree>
    <p:extLst>
      <p:ext uri="{BB962C8B-B14F-4D97-AF65-F5344CB8AC3E}">
        <p14:creationId xmlns:p14="http://schemas.microsoft.com/office/powerpoint/2010/main" val="40199081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3"/>
          <p:cNvSpPr>
            <a:spLocks noGrp="1" noChangeArrowheads="1"/>
          </p:cNvSpPr>
          <p:nvPr>
            <p:ph type="body" idx="1"/>
          </p:nvPr>
        </p:nvSpPr>
        <p:spPr bwMode="auto">
          <a:xfrm>
            <a:off x="615950" y="1589088"/>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2051" name="Picture 8" descr="Header-PowerpointSize"/>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2700" y="-6350"/>
            <a:ext cx="6689725" cy="58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9" descr="Footer-PowerpointSize"/>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3175" y="6270625"/>
            <a:ext cx="8763000" cy="58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10" descr="e-infrastructure-logo2"/>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8094663" y="6456363"/>
            <a:ext cx="871537"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11" descr="fp7logo2"/>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95250" y="6367463"/>
            <a:ext cx="6413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5"/>
          <p:cNvSpPr>
            <a:spLocks noGrp="1" noChangeArrowheads="1"/>
          </p:cNvSpPr>
          <p:nvPr>
            <p:ph type="ftr" sz="quarter" idx="3"/>
          </p:nvPr>
        </p:nvSpPr>
        <p:spPr bwMode="auto">
          <a:xfrm>
            <a:off x="3028950" y="6502400"/>
            <a:ext cx="2895600" cy="2381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200">
                <a:ea typeface="ＭＳ Ｐゴシック" pitchFamily="34" charset="-128"/>
              </a:defRPr>
            </a:lvl1pPr>
          </a:lstStyle>
          <a:p>
            <a:pPr>
              <a:defRPr/>
            </a:pPr>
            <a:fld id="{1F601C26-320E-40AD-92CD-E279B8CE6E21}" type="slidenum">
              <a:rPr lang="en-US"/>
              <a:pPr>
                <a:defRPr/>
              </a:pPr>
              <a:t>‹#›</a:t>
            </a:fld>
            <a:r>
              <a:rPr lang="en-US"/>
              <a:t> of </a:t>
            </a:r>
          </a:p>
        </p:txBody>
      </p:sp>
      <p:sp>
        <p:nvSpPr>
          <p:cNvPr id="2056" name="Rectangle 2"/>
          <p:cNvSpPr>
            <a:spLocks noGrp="1" noChangeArrowheads="1"/>
          </p:cNvSpPr>
          <p:nvPr>
            <p:ph type="title"/>
          </p:nvPr>
        </p:nvSpPr>
        <p:spPr bwMode="auto">
          <a:xfrm>
            <a:off x="173038" y="631825"/>
            <a:ext cx="880745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grpSp>
        <p:nvGrpSpPr>
          <p:cNvPr id="2057" name="Group 30"/>
          <p:cNvGrpSpPr>
            <a:grpSpLocks/>
          </p:cNvGrpSpPr>
          <p:nvPr userDrawn="1"/>
        </p:nvGrpSpPr>
        <p:grpSpPr bwMode="auto">
          <a:xfrm>
            <a:off x="7994650" y="38100"/>
            <a:ext cx="1077913" cy="490538"/>
            <a:chOff x="5036" y="24"/>
            <a:chExt cx="679" cy="309"/>
          </a:xfrm>
        </p:grpSpPr>
        <p:sp>
          <p:nvSpPr>
            <p:cNvPr id="1051" name="Text Box 27"/>
            <p:cNvSpPr txBox="1">
              <a:spLocks noChangeArrowheads="1"/>
            </p:cNvSpPr>
            <p:nvPr userDrawn="1"/>
          </p:nvSpPr>
          <p:spPr bwMode="auto">
            <a:xfrm>
              <a:off x="5270" y="227"/>
              <a:ext cx="445" cy="106"/>
            </a:xfrm>
            <a:prstGeom prst="rect">
              <a:avLst/>
            </a:prstGeom>
            <a:noFill/>
            <a:ln w="9525">
              <a:noFill/>
              <a:miter lim="800000"/>
              <a:headEnd/>
              <a:tailEnd/>
            </a:ln>
          </p:spPr>
          <p:txBody>
            <a:bodyPr wrap="none">
              <a:spAutoFit/>
            </a:bodyPr>
            <a:lstStyle/>
            <a:p>
              <a:pPr algn="r">
                <a:defRPr/>
              </a:pPr>
              <a:r>
                <a:rPr lang="en-US" sz="500" i="1">
                  <a:ea typeface="ＭＳ Ｐゴシック" pitchFamily="34" charset="-128"/>
                </a:rPr>
                <a:t>Virtual Biodiversity</a:t>
              </a:r>
            </a:p>
          </p:txBody>
        </p:sp>
        <p:sp>
          <p:nvSpPr>
            <p:cNvPr id="1052" name="Text Box 28"/>
            <p:cNvSpPr txBox="1">
              <a:spLocks noChangeArrowheads="1"/>
            </p:cNvSpPr>
            <p:nvPr userDrawn="1"/>
          </p:nvSpPr>
          <p:spPr bwMode="auto">
            <a:xfrm>
              <a:off x="5206" y="138"/>
              <a:ext cx="458" cy="154"/>
            </a:xfrm>
            <a:prstGeom prst="rect">
              <a:avLst/>
            </a:prstGeom>
            <a:noFill/>
            <a:ln w="9525">
              <a:noFill/>
              <a:miter lim="800000"/>
              <a:headEnd/>
              <a:tailEnd/>
            </a:ln>
          </p:spPr>
          <p:txBody>
            <a:bodyPr wrap="none">
              <a:spAutoFit/>
            </a:bodyPr>
            <a:lstStyle/>
            <a:p>
              <a:pPr>
                <a:defRPr/>
              </a:pPr>
              <a:r>
                <a:rPr lang="en-US" sz="1000">
                  <a:latin typeface="Helvetica" pitchFamily="34" charset="0"/>
                  <a:ea typeface="ＭＳ Ｐゴシック" pitchFamily="34" charset="-128"/>
                </a:rPr>
                <a:t>ViBRANT</a:t>
              </a:r>
            </a:p>
          </p:txBody>
        </p:sp>
        <p:pic>
          <p:nvPicPr>
            <p:cNvPr id="2060" name="Picture 29" descr="ViBRANT Logo BLACK Small"/>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5036" y="24"/>
              <a:ext cx="401" cy="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3697"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hf sldNum="0" hdr="0" dt="0"/>
  <p:txStyles>
    <p:titleStyle>
      <a:lvl1pPr algn="l" rtl="0" eaLnBrk="0" fontAlgn="base" hangingPunct="0">
        <a:spcBef>
          <a:spcPct val="0"/>
        </a:spcBef>
        <a:spcAft>
          <a:spcPct val="0"/>
        </a:spcAft>
        <a:defRPr sz="3200">
          <a:solidFill>
            <a:srgbClr val="000080"/>
          </a:solidFill>
          <a:latin typeface="+mj-lt"/>
          <a:ea typeface="MS PGothic" pitchFamily="34" charset="-128"/>
          <a:cs typeface="+mj-cs"/>
        </a:defRPr>
      </a:lvl1pPr>
      <a:lvl2pPr algn="l" rtl="0" eaLnBrk="0" fontAlgn="base" hangingPunct="0">
        <a:spcBef>
          <a:spcPct val="0"/>
        </a:spcBef>
        <a:spcAft>
          <a:spcPct val="0"/>
        </a:spcAft>
        <a:defRPr sz="3200">
          <a:solidFill>
            <a:srgbClr val="000080"/>
          </a:solidFill>
          <a:latin typeface="Arial" charset="0"/>
          <a:ea typeface="MS PGothic" pitchFamily="34" charset="-128"/>
        </a:defRPr>
      </a:lvl2pPr>
      <a:lvl3pPr algn="l" rtl="0" eaLnBrk="0" fontAlgn="base" hangingPunct="0">
        <a:spcBef>
          <a:spcPct val="0"/>
        </a:spcBef>
        <a:spcAft>
          <a:spcPct val="0"/>
        </a:spcAft>
        <a:defRPr sz="3200">
          <a:solidFill>
            <a:srgbClr val="000080"/>
          </a:solidFill>
          <a:latin typeface="Arial" charset="0"/>
          <a:ea typeface="MS PGothic" pitchFamily="34" charset="-128"/>
        </a:defRPr>
      </a:lvl3pPr>
      <a:lvl4pPr algn="l" rtl="0" eaLnBrk="0" fontAlgn="base" hangingPunct="0">
        <a:spcBef>
          <a:spcPct val="0"/>
        </a:spcBef>
        <a:spcAft>
          <a:spcPct val="0"/>
        </a:spcAft>
        <a:defRPr sz="3200">
          <a:solidFill>
            <a:srgbClr val="000080"/>
          </a:solidFill>
          <a:latin typeface="Arial" charset="0"/>
          <a:ea typeface="MS PGothic" pitchFamily="34" charset="-128"/>
        </a:defRPr>
      </a:lvl4pPr>
      <a:lvl5pPr algn="l" rtl="0" eaLnBrk="0" fontAlgn="base" hangingPunct="0">
        <a:spcBef>
          <a:spcPct val="0"/>
        </a:spcBef>
        <a:spcAft>
          <a:spcPct val="0"/>
        </a:spcAft>
        <a:defRPr sz="3200">
          <a:solidFill>
            <a:srgbClr val="000080"/>
          </a:solidFill>
          <a:latin typeface="Arial" charset="0"/>
          <a:ea typeface="MS PGothic" pitchFamily="34" charset="-128"/>
        </a:defRPr>
      </a:lvl5pPr>
      <a:lvl6pPr marL="457200" algn="l" rtl="0" fontAlgn="base">
        <a:spcBef>
          <a:spcPct val="0"/>
        </a:spcBef>
        <a:spcAft>
          <a:spcPct val="0"/>
        </a:spcAft>
        <a:defRPr sz="3200">
          <a:solidFill>
            <a:srgbClr val="000080"/>
          </a:solidFill>
          <a:latin typeface="Arial" charset="0"/>
          <a:ea typeface="ＭＳ Ｐゴシック" pitchFamily="34" charset="-128"/>
        </a:defRPr>
      </a:lvl6pPr>
      <a:lvl7pPr marL="914400" algn="l" rtl="0" fontAlgn="base">
        <a:spcBef>
          <a:spcPct val="0"/>
        </a:spcBef>
        <a:spcAft>
          <a:spcPct val="0"/>
        </a:spcAft>
        <a:defRPr sz="3200">
          <a:solidFill>
            <a:srgbClr val="000080"/>
          </a:solidFill>
          <a:latin typeface="Arial" charset="0"/>
          <a:ea typeface="ＭＳ Ｐゴシック" pitchFamily="34" charset="-128"/>
        </a:defRPr>
      </a:lvl7pPr>
      <a:lvl8pPr marL="1371600" algn="l" rtl="0" fontAlgn="base">
        <a:spcBef>
          <a:spcPct val="0"/>
        </a:spcBef>
        <a:spcAft>
          <a:spcPct val="0"/>
        </a:spcAft>
        <a:defRPr sz="3200">
          <a:solidFill>
            <a:srgbClr val="000080"/>
          </a:solidFill>
          <a:latin typeface="Arial" charset="0"/>
          <a:ea typeface="ＭＳ Ｐゴシック" pitchFamily="34" charset="-128"/>
        </a:defRPr>
      </a:lvl8pPr>
      <a:lvl9pPr marL="1828800" algn="l" rtl="0" fontAlgn="base">
        <a:spcBef>
          <a:spcPct val="0"/>
        </a:spcBef>
        <a:spcAft>
          <a:spcPct val="0"/>
        </a:spcAft>
        <a:defRPr sz="3200">
          <a:solidFill>
            <a:srgbClr val="000080"/>
          </a:solidFill>
          <a:latin typeface="Arial" charset="0"/>
          <a:ea typeface="ＭＳ Ｐゴシック" pitchFamily="34" charset="-128"/>
        </a:defRPr>
      </a:lvl9pPr>
    </p:titleStyle>
    <p:bodyStyle>
      <a:lvl1pPr marL="342900" indent="-342900" algn="l" rtl="0" eaLnBrk="0" fontAlgn="base" hangingPunct="0">
        <a:spcBef>
          <a:spcPct val="20000"/>
        </a:spcBef>
        <a:spcAft>
          <a:spcPct val="0"/>
        </a:spcAft>
        <a:defRPr sz="2000" b="1">
          <a:solidFill>
            <a:srgbClr val="000E69"/>
          </a:solidFill>
          <a:latin typeface="+mn-lt"/>
          <a:ea typeface="MS PGothic" pitchFamily="34" charset="-128"/>
          <a:cs typeface="+mn-cs"/>
        </a:defRPr>
      </a:lvl1pPr>
      <a:lvl2pPr marL="742950" indent="-285750" algn="l" rtl="0" eaLnBrk="0" fontAlgn="base" hangingPunct="0">
        <a:spcBef>
          <a:spcPct val="20000"/>
        </a:spcBef>
        <a:spcAft>
          <a:spcPct val="0"/>
        </a:spcAft>
        <a:buFont typeface="Times" pitchFamily="-32" charset="0"/>
        <a:buChar char="•"/>
        <a:defRPr>
          <a:solidFill>
            <a:srgbClr val="993333"/>
          </a:solidFill>
          <a:latin typeface="+mn-lt"/>
          <a:ea typeface="MS PGothic" pitchFamily="34" charset="-128"/>
        </a:defRPr>
      </a:lvl2pPr>
      <a:lvl3pPr marL="1143000" indent="-228600" algn="l" rtl="0" eaLnBrk="0" fontAlgn="base" hangingPunct="0">
        <a:spcBef>
          <a:spcPct val="20000"/>
        </a:spcBef>
        <a:spcAft>
          <a:spcPct val="0"/>
        </a:spcAft>
        <a:buChar char="–"/>
        <a:defRPr>
          <a:solidFill>
            <a:schemeClr val="tx1"/>
          </a:solidFill>
          <a:latin typeface="+mn-lt"/>
          <a:ea typeface="MS PGothic" pitchFamily="34" charset="-128"/>
        </a:defRPr>
      </a:lvl3pPr>
      <a:lvl4pPr marL="1600200" indent="-228600" algn="l" rtl="0" eaLnBrk="0" fontAlgn="base" hangingPunct="0">
        <a:spcBef>
          <a:spcPct val="20000"/>
        </a:spcBef>
        <a:spcAft>
          <a:spcPct val="0"/>
        </a:spcAft>
        <a:buFont typeface="Times" pitchFamily="-32" charset="0"/>
        <a:buChar char="•"/>
        <a:defRPr sz="16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1600">
          <a:solidFill>
            <a:schemeClr val="tx1"/>
          </a:solidFill>
          <a:latin typeface="+mn-lt"/>
          <a:ea typeface="MS PGothic" pitchFamily="34" charset="-128"/>
        </a:defRPr>
      </a:lvl5pPr>
      <a:lvl6pPr marL="2514600" indent="-228600" algn="l" rtl="0" fontAlgn="base">
        <a:spcBef>
          <a:spcPct val="20000"/>
        </a:spcBef>
        <a:spcAft>
          <a:spcPct val="0"/>
        </a:spcAft>
        <a:buChar char="»"/>
        <a:defRPr sz="1600">
          <a:solidFill>
            <a:schemeClr val="tx1"/>
          </a:solidFill>
          <a:latin typeface="+mn-lt"/>
          <a:ea typeface="+mn-ea"/>
        </a:defRPr>
      </a:lvl6pPr>
      <a:lvl7pPr marL="2971800" indent="-228600" algn="l" rtl="0" fontAlgn="base">
        <a:spcBef>
          <a:spcPct val="20000"/>
        </a:spcBef>
        <a:spcAft>
          <a:spcPct val="0"/>
        </a:spcAft>
        <a:buChar char="»"/>
        <a:defRPr sz="1600">
          <a:solidFill>
            <a:schemeClr val="tx1"/>
          </a:solidFill>
          <a:latin typeface="+mn-lt"/>
          <a:ea typeface="+mn-ea"/>
        </a:defRPr>
      </a:lvl7pPr>
      <a:lvl8pPr marL="3429000" indent="-228600" algn="l" rtl="0" fontAlgn="base">
        <a:spcBef>
          <a:spcPct val="20000"/>
        </a:spcBef>
        <a:spcAft>
          <a:spcPct val="0"/>
        </a:spcAft>
        <a:buChar char="»"/>
        <a:defRPr sz="1600">
          <a:solidFill>
            <a:schemeClr val="tx1"/>
          </a:solidFill>
          <a:latin typeface="+mn-lt"/>
          <a:ea typeface="+mn-ea"/>
        </a:defRPr>
      </a:lvl8pPr>
      <a:lvl9pPr marL="3886200" indent="-228600" algn="l" rtl="0" fontAlgn="base">
        <a:spcBef>
          <a:spcPct val="20000"/>
        </a:spcBef>
        <a:spcAft>
          <a:spcPct val="0"/>
        </a:spcAft>
        <a:buChar char="»"/>
        <a:defRPr sz="1600">
          <a:solidFill>
            <a:schemeClr val="tx1"/>
          </a:solidFill>
          <a:latin typeface="+mn-lt"/>
          <a:ea typeface="+mn-ea"/>
        </a:defRPr>
      </a:lvl9pPr>
    </p:bodyStyle>
    <p:other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David.King@open.ac.uk"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file:///C:\Users\djk263\AppData\Roaming\Mozilla\Firefox\Profiles\2gd017jo.default\ScrapBook\data\20130905220456\index.html"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file:///C:\Users\djk263\AppData\Roaming\Mozilla\Firefox\Profiles\2gd017jo.default\ScrapBook\data\20130905103727\index.htm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file:///C:\Users\djk263\AppData\Roaming\Mozilla\Firefox\Profiles\2gd017jo.default\ScrapBook\data\20130905140242\index.htm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file:///C:\Users\djk263\AppData\Roaming\Mozilla\Firefox\Profiles\2gd017jo.default\ScrapBook\data\20130905215029\index.html"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file:///C:\Users\djk263\AppData\Roaming\Mozilla\Firefox\Profiles\2gd017jo.default\ScrapBook\data\20130905214757\index.html"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3"/>
          <p:cNvSpPr>
            <a:spLocks noGrp="1" noChangeArrowheads="1"/>
          </p:cNvSpPr>
          <p:nvPr>
            <p:ph type="ctrTitle"/>
          </p:nvPr>
        </p:nvSpPr>
        <p:spPr>
          <a:xfrm>
            <a:off x="348343" y="3516086"/>
            <a:ext cx="8584520" cy="1589314"/>
          </a:xfrm>
        </p:spPr>
        <p:txBody>
          <a:bodyPr/>
          <a:lstStyle/>
          <a:p>
            <a:pPr algn="ctr" eaLnBrk="1" hangingPunct="1"/>
            <a:r>
              <a:rPr lang="en-US" sz="3600" dirty="0" smtClean="0">
                <a:solidFill>
                  <a:schemeClr val="tx1"/>
                </a:solidFill>
              </a:rPr>
              <a:t>Workshop 5:</a:t>
            </a:r>
            <a:br>
              <a:rPr lang="en-US" sz="3600" dirty="0" smtClean="0">
                <a:solidFill>
                  <a:schemeClr val="tx1"/>
                </a:solidFill>
              </a:rPr>
            </a:br>
            <a:r>
              <a:rPr lang="en-US" sz="3600" dirty="0" smtClean="0">
                <a:solidFill>
                  <a:schemeClr val="tx1"/>
                </a:solidFill>
              </a:rPr>
              <a:t>Bibliographies in</a:t>
            </a:r>
            <a:br>
              <a:rPr lang="en-US" sz="3600" dirty="0" smtClean="0">
                <a:solidFill>
                  <a:schemeClr val="tx1"/>
                </a:solidFill>
              </a:rPr>
            </a:br>
            <a:r>
              <a:rPr lang="en-US" sz="3600" dirty="0" smtClean="0">
                <a:solidFill>
                  <a:schemeClr val="tx1"/>
                </a:solidFill>
              </a:rPr>
              <a:t>a changing landscape</a:t>
            </a:r>
            <a:endParaRPr lang="en-US" sz="3200" b="0" dirty="0" smtClean="0">
              <a:solidFill>
                <a:schemeClr val="tx1"/>
              </a:solidFill>
            </a:endParaRPr>
          </a:p>
        </p:txBody>
      </p:sp>
      <p:sp>
        <p:nvSpPr>
          <p:cNvPr id="4099" name="Text Box 25"/>
          <p:cNvSpPr txBox="1">
            <a:spLocks noChangeArrowheads="1"/>
          </p:cNvSpPr>
          <p:nvPr/>
        </p:nvSpPr>
        <p:spPr bwMode="auto">
          <a:xfrm>
            <a:off x="4214813" y="5356225"/>
            <a:ext cx="47148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r>
              <a:rPr lang="en-US" sz="1200" b="1" dirty="0" smtClean="0">
                <a:latin typeface="+mn-lt"/>
              </a:rPr>
              <a:t>David </a:t>
            </a:r>
            <a:r>
              <a:rPr lang="en-US" sz="1200" b="1" dirty="0" smtClean="0">
                <a:latin typeface="+mn-lt"/>
              </a:rPr>
              <a:t>King, </a:t>
            </a:r>
            <a:r>
              <a:rPr lang="en-US" sz="1200" i="1" dirty="0" smtClean="0">
                <a:latin typeface="+mn-lt"/>
              </a:rPr>
              <a:t>The Open University, UK, </a:t>
            </a:r>
            <a:r>
              <a:rPr lang="en-US" sz="1200" i="1" dirty="0" smtClean="0">
                <a:latin typeface="+mn-lt"/>
                <a:hlinkClick r:id="rId3"/>
              </a:rPr>
              <a:t>David.King@open.ac.uk</a:t>
            </a:r>
            <a:endParaRPr lang="en-US" sz="1200" i="1" dirty="0" smtClean="0">
              <a:latin typeface="+mn-lt"/>
            </a:endParaRPr>
          </a:p>
          <a:p>
            <a:endParaRPr lang="en-US" sz="1200" i="1" dirty="0">
              <a:latin typeface="+mn-lt"/>
            </a:endParaRPr>
          </a:p>
          <a:p>
            <a:r>
              <a:rPr lang="en-US" sz="1200" dirty="0" smtClean="0">
                <a:latin typeface="+mn-lt"/>
              </a:rPr>
              <a:t>BIH2013 workshop, </a:t>
            </a:r>
            <a:r>
              <a:rPr lang="en-US" sz="1200" dirty="0" err="1" smtClean="0">
                <a:latin typeface="+mn-lt"/>
              </a:rPr>
              <a:t>Sapienza</a:t>
            </a:r>
            <a:r>
              <a:rPr lang="en-US" sz="1200" dirty="0" smtClean="0">
                <a:latin typeface="+mn-lt"/>
              </a:rPr>
              <a:t> University, 6 September 2013</a:t>
            </a:r>
            <a:endParaRPr lang="en-US" sz="1200" dirty="0">
              <a:latin typeface="+mn-lt"/>
            </a:endParaRPr>
          </a:p>
        </p:txBody>
      </p:sp>
      <p:grpSp>
        <p:nvGrpSpPr>
          <p:cNvPr id="4100" name="Group 39"/>
          <p:cNvGrpSpPr>
            <a:grpSpLocks/>
          </p:cNvGrpSpPr>
          <p:nvPr/>
        </p:nvGrpSpPr>
        <p:grpSpPr bwMode="auto">
          <a:xfrm>
            <a:off x="1027113" y="1195388"/>
            <a:ext cx="4756150" cy="2176462"/>
            <a:chOff x="647" y="753"/>
            <a:chExt cx="2996" cy="1371"/>
          </a:xfrm>
        </p:grpSpPr>
        <p:pic>
          <p:nvPicPr>
            <p:cNvPr id="4101" name="Picture 38" descr="ViBRANT Logo No Text-Lar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 y="753"/>
              <a:ext cx="2008" cy="1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Text Box 32"/>
            <p:cNvSpPr txBox="1">
              <a:spLocks noChangeArrowheads="1"/>
            </p:cNvSpPr>
            <p:nvPr/>
          </p:nvSpPr>
          <p:spPr bwMode="auto">
            <a:xfrm>
              <a:off x="1684" y="1417"/>
              <a:ext cx="1759" cy="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r>
                <a:rPr lang="en-US" sz="4800" dirty="0">
                  <a:latin typeface="+mj-lt"/>
                </a:rPr>
                <a:t>ViBRANT</a:t>
              </a:r>
            </a:p>
          </p:txBody>
        </p:sp>
        <p:sp>
          <p:nvSpPr>
            <p:cNvPr id="4103" name="Text Box 33"/>
            <p:cNvSpPr txBox="1">
              <a:spLocks noChangeArrowheads="1"/>
            </p:cNvSpPr>
            <p:nvPr/>
          </p:nvSpPr>
          <p:spPr bwMode="auto">
            <a:xfrm>
              <a:off x="1948" y="1836"/>
              <a:ext cx="169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r>
                <a:rPr lang="en-US" i="1" dirty="0"/>
                <a:t>Virtual Biodiversity</a:t>
              </a:r>
            </a:p>
          </p:txBody>
        </p:sp>
      </p:grpSp>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Visualisation example one</a:t>
            </a:r>
            <a:endParaRPr lang="en-GB" dirty="0"/>
          </a:p>
        </p:txBody>
      </p:sp>
      <p:pic>
        <p:nvPicPr>
          <p:cNvPr id="10242" name="Picture 2" descr="C:\Users\djk263\AppData\Roaming\Mozilla\Firefox\Profiles\2gd017jo.default\ScrapBook\data\20130905185106\shott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5718" y="725940"/>
            <a:ext cx="5410200" cy="542925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35428" y="1409240"/>
            <a:ext cx="2775858" cy="3139321"/>
          </a:xfrm>
          <a:prstGeom prst="rect">
            <a:avLst/>
          </a:prstGeom>
        </p:spPr>
        <p:txBody>
          <a:bodyPr wrap="square">
            <a:spAutoFit/>
          </a:bodyPr>
          <a:lstStyle/>
          <a:p>
            <a:r>
              <a:rPr lang="en-GB" sz="1800" dirty="0" smtClean="0">
                <a:solidFill>
                  <a:srgbClr val="000080"/>
                </a:solidFill>
              </a:rPr>
              <a:t>A static image showing the </a:t>
            </a:r>
            <a:r>
              <a:rPr lang="en-GB" sz="1800" dirty="0">
                <a:solidFill>
                  <a:srgbClr val="000080"/>
                </a:solidFill>
              </a:rPr>
              <a:t>interactions between David Shotton and all other authors (purple) with whom he has published an article (green) in the PMC OA subset. The red dots are the journals these articles are in, and the brown are citations. </a:t>
            </a:r>
          </a:p>
        </p:txBody>
      </p:sp>
    </p:spTree>
    <p:extLst>
      <p:ext uri="{BB962C8B-B14F-4D97-AF65-F5344CB8AC3E}">
        <p14:creationId xmlns:p14="http://schemas.microsoft.com/office/powerpoint/2010/main" val="13315455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Visualisation example two</a:t>
            </a:r>
            <a:endParaRPr lang="en-GB" dirty="0"/>
          </a:p>
        </p:txBody>
      </p:sp>
      <p:sp>
        <p:nvSpPr>
          <p:cNvPr id="2" name="Rectangle 1"/>
          <p:cNvSpPr/>
          <p:nvPr/>
        </p:nvSpPr>
        <p:spPr>
          <a:xfrm>
            <a:off x="435428" y="1409240"/>
            <a:ext cx="2775858" cy="2031325"/>
          </a:xfrm>
          <a:prstGeom prst="rect">
            <a:avLst/>
          </a:prstGeom>
        </p:spPr>
        <p:txBody>
          <a:bodyPr wrap="square">
            <a:spAutoFit/>
          </a:bodyPr>
          <a:lstStyle/>
          <a:p>
            <a:r>
              <a:rPr lang="en-GB" sz="1800" dirty="0" smtClean="0">
                <a:solidFill>
                  <a:srgbClr val="000080"/>
                </a:solidFill>
              </a:rPr>
              <a:t>This </a:t>
            </a:r>
            <a:r>
              <a:rPr lang="en-GB" sz="1800" dirty="0">
                <a:solidFill>
                  <a:srgbClr val="000080"/>
                </a:solidFill>
              </a:rPr>
              <a:t>image </a:t>
            </a:r>
            <a:r>
              <a:rPr lang="en-GB" sz="1800" dirty="0" smtClean="0">
                <a:solidFill>
                  <a:srgbClr val="000080"/>
                </a:solidFill>
              </a:rPr>
              <a:t>maps the 383 </a:t>
            </a:r>
            <a:r>
              <a:rPr lang="en-GB" sz="1800" dirty="0">
                <a:solidFill>
                  <a:srgbClr val="000080"/>
                </a:solidFill>
              </a:rPr>
              <a:t>articles with </a:t>
            </a:r>
            <a:r>
              <a:rPr lang="en-GB" sz="1800" dirty="0" smtClean="0">
                <a:solidFill>
                  <a:srgbClr val="000080"/>
                </a:solidFill>
              </a:rPr>
              <a:t>Malaria as a keyword </a:t>
            </a:r>
            <a:r>
              <a:rPr lang="en-GB" sz="1800" dirty="0">
                <a:solidFill>
                  <a:srgbClr val="000080"/>
                </a:solidFill>
              </a:rPr>
              <a:t>in the PMC OA, showing all 70 journals in which they are published, with links to the top 100 authors and citations. </a:t>
            </a:r>
          </a:p>
        </p:txBody>
      </p:sp>
      <p:pic>
        <p:nvPicPr>
          <p:cNvPr id="11266" name="Picture 2" descr="C:\Users\djk263\AppData\Roaming\Mozilla\Firefox\Profiles\2gd017jo.default\ScrapBook\data\20130905185106\malari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8747" y="1302377"/>
            <a:ext cx="5026025" cy="4636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47956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Possible queries</a:t>
            </a:r>
            <a:endParaRPr lang="en-GB" dirty="0"/>
          </a:p>
        </p:txBody>
      </p:sp>
      <p:sp>
        <p:nvSpPr>
          <p:cNvPr id="8" name="Content Placeholder 7"/>
          <p:cNvSpPr>
            <a:spLocks noGrp="1"/>
          </p:cNvSpPr>
          <p:nvPr>
            <p:ph idx="1"/>
          </p:nvPr>
        </p:nvSpPr>
        <p:spPr/>
        <p:txBody>
          <a:bodyPr/>
          <a:lstStyle/>
          <a:p>
            <a:r>
              <a:rPr lang="en-GB" sz="2400" b="0" dirty="0" smtClean="0"/>
              <a:t>Simple ones:</a:t>
            </a:r>
          </a:p>
          <a:p>
            <a:pPr lvl="1"/>
            <a:r>
              <a:rPr lang="en-GB" sz="2000" b="0" dirty="0"/>
              <a:t>papers on </a:t>
            </a:r>
            <a:r>
              <a:rPr lang="en-GB" sz="2000" b="0" dirty="0" smtClean="0"/>
              <a:t>malaria</a:t>
            </a:r>
          </a:p>
          <a:p>
            <a:pPr lvl="1"/>
            <a:r>
              <a:rPr lang="en-GB" sz="2000" dirty="0" smtClean="0"/>
              <a:t>papers by A N Other</a:t>
            </a:r>
            <a:endParaRPr lang="en-GB" sz="2000" b="0" dirty="0"/>
          </a:p>
          <a:p>
            <a:pPr lvl="1"/>
            <a:r>
              <a:rPr lang="en-GB" sz="2000" b="0" dirty="0" smtClean="0"/>
              <a:t>papers published in </a:t>
            </a:r>
            <a:r>
              <a:rPr lang="en-GB" sz="2000" b="0" dirty="0"/>
              <a:t>the </a:t>
            </a:r>
            <a:r>
              <a:rPr lang="en-GB" sz="2000" b="0" dirty="0" smtClean="0"/>
              <a:t>ABC conference, 2009</a:t>
            </a:r>
          </a:p>
          <a:p>
            <a:endParaRPr lang="en-GB" sz="2400" b="0" dirty="0"/>
          </a:p>
          <a:p>
            <a:r>
              <a:rPr lang="en-GB" sz="2400" b="0" dirty="0" smtClean="0"/>
              <a:t>Complicated ones</a:t>
            </a:r>
          </a:p>
          <a:p>
            <a:pPr lvl="1"/>
            <a:r>
              <a:rPr lang="en-GB" sz="2000" b="0" dirty="0" smtClean="0"/>
              <a:t>papers by the co-authors of A N Other</a:t>
            </a:r>
          </a:p>
          <a:p>
            <a:pPr lvl="1"/>
            <a:r>
              <a:rPr lang="en-GB" sz="2000" b="0" dirty="0"/>
              <a:t>papers that are cited by papers in the ABC conference, 2009</a:t>
            </a:r>
          </a:p>
          <a:p>
            <a:endParaRPr lang="en-GB" sz="2400" b="0" dirty="0" smtClean="0"/>
          </a:p>
        </p:txBody>
      </p:sp>
    </p:spTree>
    <p:extLst>
      <p:ext uri="{BB962C8B-B14F-4D97-AF65-F5344CB8AC3E}">
        <p14:creationId xmlns:p14="http://schemas.microsoft.com/office/powerpoint/2010/main" val="41645404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83028" y="1633504"/>
            <a:ext cx="8360229" cy="4278094"/>
          </a:xfrm>
          <a:prstGeom prst="rect">
            <a:avLst/>
          </a:prstGeom>
        </p:spPr>
        <p:txBody>
          <a:bodyPr wrap="square">
            <a:spAutoFit/>
          </a:bodyPr>
          <a:lstStyle/>
          <a:p>
            <a:r>
              <a:rPr lang="en-GB" sz="1600" b="1" dirty="0" smtClean="0"/>
              <a:t>Category		Description</a:t>
            </a:r>
            <a:endParaRPr lang="en-GB" sz="1600" b="1" dirty="0"/>
          </a:p>
          <a:p>
            <a:r>
              <a:rPr lang="en-GB" sz="1600" dirty="0"/>
              <a:t>Weak </a:t>
            </a:r>
            <a:r>
              <a:rPr lang="en-GB" sz="1600" dirty="0" smtClean="0"/>
              <a:t>		Weakness </a:t>
            </a:r>
            <a:r>
              <a:rPr lang="en-GB" sz="1600" dirty="0"/>
              <a:t>of cited approach</a:t>
            </a:r>
          </a:p>
          <a:p>
            <a:r>
              <a:rPr lang="en-GB" sz="1600" dirty="0" err="1"/>
              <a:t>CoCoGM</a:t>
            </a:r>
            <a:r>
              <a:rPr lang="en-GB" sz="1600" dirty="0"/>
              <a:t> </a:t>
            </a:r>
            <a:r>
              <a:rPr lang="en-GB" sz="1600" dirty="0" smtClean="0"/>
              <a:t>		Contrast/Comparison </a:t>
            </a:r>
            <a:r>
              <a:rPr lang="en-GB" sz="1600" dirty="0"/>
              <a:t>in Goals or </a:t>
            </a:r>
            <a:r>
              <a:rPr lang="en-GB" sz="1600" dirty="0" smtClean="0"/>
              <a:t>Methods (</a:t>
            </a:r>
            <a:r>
              <a:rPr lang="en-GB" sz="1600" dirty="0"/>
              <a:t>neutral)</a:t>
            </a:r>
          </a:p>
          <a:p>
            <a:r>
              <a:rPr lang="en-GB" sz="1600" dirty="0"/>
              <a:t>CoCoR0 </a:t>
            </a:r>
            <a:r>
              <a:rPr lang="en-GB" sz="1600" dirty="0" smtClean="0"/>
              <a:t>		Contrast/Comparison </a:t>
            </a:r>
            <a:r>
              <a:rPr lang="en-GB" sz="1600" dirty="0"/>
              <a:t>in Results (neutral)</a:t>
            </a:r>
          </a:p>
          <a:p>
            <a:r>
              <a:rPr lang="en-GB" sz="1600" dirty="0" err="1"/>
              <a:t>CoCo</a:t>
            </a:r>
            <a:r>
              <a:rPr lang="en-GB" sz="1600" dirty="0"/>
              <a:t>- </a:t>
            </a:r>
            <a:r>
              <a:rPr lang="en-GB" sz="1600" dirty="0" smtClean="0"/>
              <a:t>		Unfavourable </a:t>
            </a:r>
            <a:r>
              <a:rPr lang="en-GB" sz="1600" dirty="0"/>
              <a:t>Contrast/Comparison (</a:t>
            </a:r>
            <a:r>
              <a:rPr lang="en-GB" sz="1600" dirty="0" smtClean="0"/>
              <a:t>current work </a:t>
            </a:r>
            <a:r>
              <a:rPr lang="en-GB" sz="1600" dirty="0"/>
              <a:t>is </a:t>
            </a:r>
            <a:r>
              <a:rPr lang="en-GB" sz="1600" dirty="0" smtClean="0"/>
              <a:t>better than </a:t>
            </a:r>
            <a:r>
              <a:rPr lang="en-GB" sz="1600" dirty="0"/>
              <a:t>cited </a:t>
            </a:r>
            <a:r>
              <a:rPr lang="en-GB" sz="1600" dirty="0" smtClean="0"/>
              <a:t>		work</a:t>
            </a:r>
            <a:r>
              <a:rPr lang="en-GB" sz="1600" dirty="0"/>
              <a:t>)</a:t>
            </a:r>
          </a:p>
          <a:p>
            <a:r>
              <a:rPr lang="en-GB" sz="1600" dirty="0" err="1"/>
              <a:t>CoCoXY</a:t>
            </a:r>
            <a:r>
              <a:rPr lang="en-GB" sz="1600" dirty="0"/>
              <a:t> </a:t>
            </a:r>
            <a:r>
              <a:rPr lang="en-GB" sz="1600" dirty="0" smtClean="0"/>
              <a:t>		Contrast </a:t>
            </a:r>
            <a:r>
              <a:rPr lang="en-GB" sz="1600" dirty="0"/>
              <a:t>between 2 cited methods</a:t>
            </a:r>
          </a:p>
          <a:p>
            <a:r>
              <a:rPr lang="en-GB" sz="1600" dirty="0" err="1"/>
              <a:t>PBas</a:t>
            </a:r>
            <a:r>
              <a:rPr lang="en-GB" sz="1600" dirty="0"/>
              <a:t> </a:t>
            </a:r>
            <a:r>
              <a:rPr lang="en-GB" sz="1600" dirty="0" smtClean="0"/>
              <a:t>		Author </a:t>
            </a:r>
            <a:r>
              <a:rPr lang="en-GB" sz="1600" dirty="0"/>
              <a:t>uses cited work as starting point</a:t>
            </a:r>
          </a:p>
          <a:p>
            <a:r>
              <a:rPr lang="en-GB" sz="1600" dirty="0" err="1"/>
              <a:t>PUse</a:t>
            </a:r>
            <a:r>
              <a:rPr lang="en-GB" sz="1600" dirty="0"/>
              <a:t> </a:t>
            </a:r>
            <a:r>
              <a:rPr lang="en-GB" sz="1600" dirty="0" smtClean="0"/>
              <a:t>		Author </a:t>
            </a:r>
            <a:r>
              <a:rPr lang="en-GB" sz="1600" dirty="0"/>
              <a:t>uses tools/algorithms/data</a:t>
            </a:r>
          </a:p>
          <a:p>
            <a:r>
              <a:rPr lang="en-GB" sz="1600" dirty="0" err="1"/>
              <a:t>PModi</a:t>
            </a:r>
            <a:r>
              <a:rPr lang="en-GB" sz="1600" dirty="0"/>
              <a:t> </a:t>
            </a:r>
            <a:r>
              <a:rPr lang="en-GB" sz="1600" dirty="0" smtClean="0"/>
              <a:t>		Author </a:t>
            </a:r>
            <a:r>
              <a:rPr lang="en-GB" sz="1600" dirty="0"/>
              <a:t>adapts or </a:t>
            </a:r>
            <a:r>
              <a:rPr lang="en-GB" sz="1600" dirty="0" smtClean="0"/>
              <a:t>modifies tools/algorithms/data</a:t>
            </a:r>
            <a:endParaRPr lang="en-GB" sz="1600" dirty="0"/>
          </a:p>
          <a:p>
            <a:r>
              <a:rPr lang="en-GB" sz="1600" dirty="0" err="1"/>
              <a:t>PMot</a:t>
            </a:r>
            <a:r>
              <a:rPr lang="en-GB" sz="1600" dirty="0"/>
              <a:t> </a:t>
            </a:r>
            <a:r>
              <a:rPr lang="en-GB" sz="1600" dirty="0" smtClean="0"/>
              <a:t>		This </a:t>
            </a:r>
            <a:r>
              <a:rPr lang="en-GB" sz="1600" dirty="0"/>
              <a:t>citation is positive about approach </a:t>
            </a:r>
            <a:r>
              <a:rPr lang="en-GB" sz="1600" dirty="0" smtClean="0"/>
              <a:t>or problem addressed</a:t>
            </a:r>
          </a:p>
          <a:p>
            <a:r>
              <a:rPr lang="en-GB" sz="1600" dirty="0"/>
              <a:t>	</a:t>
            </a:r>
            <a:r>
              <a:rPr lang="en-GB" sz="1600" dirty="0" smtClean="0"/>
              <a:t>	(used </a:t>
            </a:r>
            <a:r>
              <a:rPr lang="en-GB" sz="1600" dirty="0"/>
              <a:t>to motivate </a:t>
            </a:r>
            <a:r>
              <a:rPr lang="en-GB" sz="1600" dirty="0" smtClean="0"/>
              <a:t>work in </a:t>
            </a:r>
            <a:r>
              <a:rPr lang="en-GB" sz="1600" dirty="0"/>
              <a:t>current paper)</a:t>
            </a:r>
          </a:p>
          <a:p>
            <a:r>
              <a:rPr lang="en-GB" sz="1600" dirty="0" err="1"/>
              <a:t>PSim</a:t>
            </a:r>
            <a:r>
              <a:rPr lang="en-GB" sz="1600" dirty="0"/>
              <a:t> </a:t>
            </a:r>
            <a:r>
              <a:rPr lang="en-GB" sz="1600" dirty="0" smtClean="0"/>
              <a:t>		Author's </a:t>
            </a:r>
            <a:r>
              <a:rPr lang="en-GB" sz="1600" dirty="0"/>
              <a:t>work and cited work are similar</a:t>
            </a:r>
          </a:p>
          <a:p>
            <a:r>
              <a:rPr lang="en-GB" sz="1600" dirty="0" err="1"/>
              <a:t>PSup</a:t>
            </a:r>
            <a:r>
              <a:rPr lang="en-GB" sz="1600" dirty="0"/>
              <a:t> </a:t>
            </a:r>
            <a:r>
              <a:rPr lang="en-GB" sz="1600" dirty="0" smtClean="0"/>
              <a:t>		Author's </a:t>
            </a:r>
            <a:r>
              <a:rPr lang="en-GB" sz="1600" dirty="0"/>
              <a:t>work and cited work are </a:t>
            </a:r>
            <a:r>
              <a:rPr lang="en-GB" sz="1600" dirty="0" smtClean="0"/>
              <a:t>compatible/provide support</a:t>
            </a:r>
          </a:p>
          <a:p>
            <a:r>
              <a:rPr lang="en-GB" sz="1600" dirty="0"/>
              <a:t>	</a:t>
            </a:r>
            <a:r>
              <a:rPr lang="en-GB" sz="1600" dirty="0" smtClean="0"/>
              <a:t>	for </a:t>
            </a:r>
            <a:r>
              <a:rPr lang="en-GB" sz="1600" dirty="0"/>
              <a:t>each other</a:t>
            </a:r>
          </a:p>
          <a:p>
            <a:r>
              <a:rPr lang="en-GB" sz="1600" dirty="0" err="1"/>
              <a:t>Neut</a:t>
            </a:r>
            <a:r>
              <a:rPr lang="en-GB" sz="1600" dirty="0"/>
              <a:t> </a:t>
            </a:r>
            <a:r>
              <a:rPr lang="en-GB" sz="1600" dirty="0" smtClean="0"/>
              <a:t>		Neutral </a:t>
            </a:r>
            <a:r>
              <a:rPr lang="en-GB" sz="1600" dirty="0"/>
              <a:t>description of cited work, or </a:t>
            </a:r>
            <a:r>
              <a:rPr lang="en-GB" sz="1600" dirty="0" smtClean="0"/>
              <a:t>not enough </a:t>
            </a:r>
            <a:r>
              <a:rPr lang="en-GB" sz="1600" dirty="0"/>
              <a:t>textual </a:t>
            </a:r>
            <a:r>
              <a:rPr lang="en-GB" sz="1600" dirty="0" smtClean="0"/>
              <a:t>			evidence </a:t>
            </a:r>
            <a:r>
              <a:rPr lang="en-GB" sz="1600" dirty="0"/>
              <a:t>for above </a:t>
            </a:r>
            <a:r>
              <a:rPr lang="en-GB" sz="1600" dirty="0" smtClean="0"/>
              <a:t>categories or </a:t>
            </a:r>
            <a:r>
              <a:rPr lang="en-GB" sz="1600" dirty="0"/>
              <a:t>unlisted citation </a:t>
            </a:r>
            <a:r>
              <a:rPr lang="en-GB" sz="1600" dirty="0" smtClean="0"/>
              <a:t>function</a:t>
            </a:r>
            <a:endParaRPr lang="en-GB" sz="1600" dirty="0"/>
          </a:p>
        </p:txBody>
      </p:sp>
      <p:sp>
        <p:nvSpPr>
          <p:cNvPr id="6" name="Title 5"/>
          <p:cNvSpPr>
            <a:spLocks noGrp="1"/>
          </p:cNvSpPr>
          <p:nvPr>
            <p:ph type="title"/>
          </p:nvPr>
        </p:nvSpPr>
        <p:spPr/>
        <p:txBody>
          <a:bodyPr/>
          <a:lstStyle/>
          <a:p>
            <a:r>
              <a:rPr lang="en-GB" dirty="0" smtClean="0"/>
              <a:t>An early citation annotation schema</a:t>
            </a:r>
            <a:endParaRPr lang="en-GB" dirty="0"/>
          </a:p>
        </p:txBody>
      </p:sp>
    </p:spTree>
    <p:extLst>
      <p:ext uri="{BB962C8B-B14F-4D97-AF65-F5344CB8AC3E}">
        <p14:creationId xmlns:p14="http://schemas.microsoft.com/office/powerpoint/2010/main" val="32424985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Another, more widely used, annotation scheme</a:t>
            </a:r>
            <a:endParaRPr lang="en-GB" dirty="0"/>
          </a:p>
        </p:txBody>
      </p:sp>
      <p:sp>
        <p:nvSpPr>
          <p:cNvPr id="5" name="Rectangle 4"/>
          <p:cNvSpPr/>
          <p:nvPr/>
        </p:nvSpPr>
        <p:spPr>
          <a:xfrm>
            <a:off x="424543" y="4593770"/>
            <a:ext cx="8273143" cy="338554"/>
          </a:xfrm>
          <a:prstGeom prst="rect">
            <a:avLst/>
          </a:prstGeom>
        </p:spPr>
        <p:txBody>
          <a:bodyPr wrap="square">
            <a:spAutoFit/>
          </a:bodyPr>
          <a:lstStyle/>
          <a:p>
            <a:r>
              <a:rPr lang="en-GB" sz="1600" dirty="0" smtClean="0">
                <a:solidFill>
                  <a:srgbClr val="000080"/>
                </a:solidFill>
              </a:rPr>
              <a:t>The </a:t>
            </a:r>
            <a:r>
              <a:rPr lang="en-GB" sz="1600" dirty="0" smtClean="0">
                <a:solidFill>
                  <a:srgbClr val="000080"/>
                </a:solidFill>
                <a:hlinkClick r:id="rId3" action="ppaction://hlinkfile"/>
              </a:rPr>
              <a:t>SWAN </a:t>
            </a:r>
            <a:r>
              <a:rPr lang="en-GB" sz="1600" dirty="0" smtClean="0">
                <a:solidFill>
                  <a:srgbClr val="000080"/>
                </a:solidFill>
              </a:rPr>
              <a:t>2.0 (Semantic Web Applications in </a:t>
            </a:r>
            <a:r>
              <a:rPr lang="en-GB" sz="1600" dirty="0" err="1" smtClean="0">
                <a:solidFill>
                  <a:srgbClr val="000080"/>
                </a:solidFill>
              </a:rPr>
              <a:t>Neuromedicine</a:t>
            </a:r>
            <a:r>
              <a:rPr lang="en-GB" sz="1600" dirty="0" smtClean="0">
                <a:solidFill>
                  <a:srgbClr val="000080"/>
                </a:solidFill>
              </a:rPr>
              <a:t>) ontology</a:t>
            </a:r>
            <a:endParaRPr lang="en-GB" sz="1600" dirty="0">
              <a:solidFill>
                <a:srgbClr val="000080"/>
              </a:solidFill>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496" y="1828800"/>
            <a:ext cx="8699047" cy="18376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257729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A more recent annotation schema</a:t>
            </a:r>
            <a:endParaRPr lang="en-GB" dirty="0"/>
          </a:p>
        </p:txBody>
      </p:sp>
      <p:pic>
        <p:nvPicPr>
          <p:cNvPr id="3074" name="Picture 2" descr="CiTO Tools 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802" y="1872343"/>
            <a:ext cx="7961284" cy="142580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iTO Tools 4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802" y="3839788"/>
            <a:ext cx="7961284" cy="22888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44531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A more recent annotation schema</a:t>
            </a:r>
            <a:endParaRPr lang="en-GB" dirty="0"/>
          </a:p>
        </p:txBody>
      </p:sp>
      <p:pic>
        <p:nvPicPr>
          <p:cNvPr id="5122" name="Picture 2" descr="C:\Users\djk263\AppData\Roaming\Mozilla\Firefox\Profiles\2gd017jo.default\ScrapBook\data\20130905142251\022813_1740_lld5c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7172" y="1386531"/>
            <a:ext cx="6106884" cy="45919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31067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Arrow Connector 4"/>
          <p:cNvCxnSpPr>
            <a:stCxn id="6" idx="3"/>
            <a:endCxn id="25" idx="1"/>
          </p:cNvCxnSpPr>
          <p:nvPr/>
        </p:nvCxnSpPr>
        <p:spPr bwMode="auto">
          <a:xfrm>
            <a:off x="2346760" y="1645350"/>
            <a:ext cx="2945320" cy="2850703"/>
          </a:xfrm>
          <a:prstGeom prst="straightConnector1">
            <a:avLst/>
          </a:prstGeom>
          <a:solidFill>
            <a:schemeClr val="accent1"/>
          </a:solidFill>
          <a:ln w="9525" cap="flat" cmpd="sng" algn="ctr">
            <a:solidFill>
              <a:srgbClr val="0000FF"/>
            </a:solidFill>
            <a:prstDash val="solid"/>
            <a:miter lim="800000"/>
            <a:headEnd type="none" w="med" len="med"/>
            <a:tailEnd type="triangle"/>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6" name="TextBox 5"/>
          <p:cNvSpPr txBox="1"/>
          <p:nvPr/>
        </p:nvSpPr>
        <p:spPr>
          <a:xfrm>
            <a:off x="474552" y="1414517"/>
            <a:ext cx="1872208" cy="461665"/>
          </a:xfrm>
          <a:prstGeom prst="rect">
            <a:avLst/>
          </a:prstGeom>
          <a:noFill/>
          <a:ln>
            <a:solidFill>
              <a:srgbClr val="0000FF"/>
            </a:solidFill>
          </a:ln>
        </p:spPr>
        <p:txBody>
          <a:bodyPr wrap="square" rtlCol="0">
            <a:spAutoFit/>
          </a:bodyPr>
          <a:lstStyle/>
          <a:p>
            <a:r>
              <a:rPr lang="en-US" dirty="0" smtClean="0">
                <a:solidFill>
                  <a:srgbClr val="0000FF"/>
                </a:solidFill>
              </a:rPr>
              <a:t>Citing paper</a:t>
            </a:r>
            <a:endParaRPr lang="en-US" dirty="0">
              <a:solidFill>
                <a:srgbClr val="0000FF"/>
              </a:solidFill>
            </a:endParaRPr>
          </a:p>
        </p:txBody>
      </p:sp>
      <p:sp>
        <p:nvSpPr>
          <p:cNvPr id="7" name="TextBox 6"/>
          <p:cNvSpPr txBox="1"/>
          <p:nvPr/>
        </p:nvSpPr>
        <p:spPr>
          <a:xfrm>
            <a:off x="5292080" y="3659539"/>
            <a:ext cx="3024336" cy="461665"/>
          </a:xfrm>
          <a:prstGeom prst="rect">
            <a:avLst/>
          </a:prstGeom>
          <a:noFill/>
          <a:ln>
            <a:solidFill>
              <a:srgbClr val="FF8511"/>
            </a:solidFill>
          </a:ln>
        </p:spPr>
        <p:txBody>
          <a:bodyPr wrap="square" rtlCol="0">
            <a:spAutoFit/>
          </a:bodyPr>
          <a:lstStyle/>
          <a:p>
            <a:r>
              <a:rPr lang="en-US" dirty="0" smtClean="0">
                <a:solidFill>
                  <a:srgbClr val="DC811A"/>
                </a:solidFill>
              </a:rPr>
              <a:t>Bibliographic citation</a:t>
            </a:r>
            <a:endParaRPr lang="en-US" dirty="0">
              <a:solidFill>
                <a:srgbClr val="DC811A"/>
              </a:solidFill>
            </a:endParaRPr>
          </a:p>
        </p:txBody>
      </p:sp>
      <p:sp>
        <p:nvSpPr>
          <p:cNvPr id="8" name="TextBox 7"/>
          <p:cNvSpPr txBox="1"/>
          <p:nvPr/>
        </p:nvSpPr>
        <p:spPr>
          <a:xfrm>
            <a:off x="5292080" y="3083475"/>
            <a:ext cx="2376264" cy="461665"/>
          </a:xfrm>
          <a:prstGeom prst="rect">
            <a:avLst/>
          </a:prstGeom>
          <a:noFill/>
          <a:ln>
            <a:solidFill>
              <a:srgbClr val="FF8511"/>
            </a:solidFill>
          </a:ln>
        </p:spPr>
        <p:txBody>
          <a:bodyPr wrap="square" rtlCol="0">
            <a:spAutoFit/>
          </a:bodyPr>
          <a:lstStyle/>
          <a:p>
            <a:r>
              <a:rPr lang="en-US" dirty="0" smtClean="0">
                <a:solidFill>
                  <a:srgbClr val="DC811A"/>
                </a:solidFill>
              </a:rPr>
              <a:t>Publication date</a:t>
            </a:r>
            <a:endParaRPr lang="en-US" dirty="0">
              <a:solidFill>
                <a:srgbClr val="DC811A"/>
              </a:solidFill>
            </a:endParaRPr>
          </a:p>
        </p:txBody>
      </p:sp>
      <p:sp>
        <p:nvSpPr>
          <p:cNvPr id="9" name="TextBox 8"/>
          <p:cNvSpPr txBox="1"/>
          <p:nvPr/>
        </p:nvSpPr>
        <p:spPr>
          <a:xfrm>
            <a:off x="5292080" y="1414517"/>
            <a:ext cx="2736304" cy="461665"/>
          </a:xfrm>
          <a:prstGeom prst="rect">
            <a:avLst/>
          </a:prstGeom>
          <a:noFill/>
          <a:ln>
            <a:solidFill>
              <a:srgbClr val="A45A2A"/>
            </a:solidFill>
          </a:ln>
        </p:spPr>
        <p:txBody>
          <a:bodyPr wrap="square" rtlCol="0">
            <a:spAutoFit/>
          </a:bodyPr>
          <a:lstStyle/>
          <a:p>
            <a:r>
              <a:rPr lang="en-US" dirty="0" smtClean="0">
                <a:solidFill>
                  <a:srgbClr val="A45A2A"/>
                </a:solidFill>
              </a:rPr>
              <a:t>e.g. Journal article</a:t>
            </a:r>
            <a:endParaRPr lang="en-US" dirty="0">
              <a:solidFill>
                <a:srgbClr val="A45A2A"/>
              </a:solidFill>
            </a:endParaRPr>
          </a:p>
        </p:txBody>
      </p:sp>
      <p:sp>
        <p:nvSpPr>
          <p:cNvPr id="10" name="TextBox 9"/>
          <p:cNvSpPr txBox="1"/>
          <p:nvPr/>
        </p:nvSpPr>
        <p:spPr>
          <a:xfrm>
            <a:off x="5292080" y="2465020"/>
            <a:ext cx="792088" cy="461665"/>
          </a:xfrm>
          <a:prstGeom prst="rect">
            <a:avLst/>
          </a:prstGeom>
          <a:noFill/>
          <a:ln>
            <a:solidFill>
              <a:srgbClr val="FF8511"/>
            </a:solidFill>
          </a:ln>
        </p:spPr>
        <p:txBody>
          <a:bodyPr wrap="square" rtlCol="0">
            <a:spAutoFit/>
          </a:bodyPr>
          <a:lstStyle/>
          <a:p>
            <a:r>
              <a:rPr lang="en-US" dirty="0" smtClean="0">
                <a:solidFill>
                  <a:srgbClr val="DC811A"/>
                </a:solidFill>
              </a:rPr>
              <a:t>Title</a:t>
            </a:r>
            <a:endParaRPr lang="en-US" dirty="0">
              <a:solidFill>
                <a:srgbClr val="DC811A"/>
              </a:solidFill>
            </a:endParaRPr>
          </a:p>
        </p:txBody>
      </p:sp>
      <p:sp>
        <p:nvSpPr>
          <p:cNvPr id="11" name="TextBox 10"/>
          <p:cNvSpPr txBox="1"/>
          <p:nvPr/>
        </p:nvSpPr>
        <p:spPr>
          <a:xfrm>
            <a:off x="5292079" y="5374957"/>
            <a:ext cx="3601549" cy="461665"/>
          </a:xfrm>
          <a:prstGeom prst="rect">
            <a:avLst/>
          </a:prstGeom>
          <a:noFill/>
          <a:ln>
            <a:solidFill>
              <a:srgbClr val="B01088"/>
            </a:solidFill>
          </a:ln>
        </p:spPr>
        <p:txBody>
          <a:bodyPr wrap="square" rtlCol="0">
            <a:spAutoFit/>
          </a:bodyPr>
          <a:lstStyle/>
          <a:p>
            <a:r>
              <a:rPr lang="en-US" dirty="0" smtClean="0">
                <a:solidFill>
                  <a:srgbClr val="B01088"/>
                </a:solidFill>
              </a:rPr>
              <a:t>Source of info, e.g. BHL</a:t>
            </a:r>
            <a:endParaRPr lang="en-US" dirty="0">
              <a:solidFill>
                <a:srgbClr val="B01088"/>
              </a:solidFill>
            </a:endParaRPr>
          </a:p>
        </p:txBody>
      </p:sp>
      <p:sp>
        <p:nvSpPr>
          <p:cNvPr id="12" name="TextBox 11"/>
          <p:cNvSpPr txBox="1"/>
          <p:nvPr/>
        </p:nvSpPr>
        <p:spPr>
          <a:xfrm>
            <a:off x="658596" y="3430741"/>
            <a:ext cx="1512168" cy="461665"/>
          </a:xfrm>
          <a:prstGeom prst="rect">
            <a:avLst/>
          </a:prstGeom>
          <a:noFill/>
          <a:ln>
            <a:noFill/>
          </a:ln>
        </p:spPr>
        <p:txBody>
          <a:bodyPr wrap="square" rtlCol="0">
            <a:spAutoFit/>
          </a:bodyPr>
          <a:lstStyle/>
          <a:p>
            <a:r>
              <a:rPr lang="en-US" dirty="0" err="1" smtClean="0">
                <a:solidFill>
                  <a:srgbClr val="FF0000"/>
                </a:solidFill>
              </a:rPr>
              <a:t>cito:cites</a:t>
            </a:r>
            <a:endParaRPr lang="en-US" dirty="0">
              <a:solidFill>
                <a:srgbClr val="FF0000"/>
              </a:solidFill>
            </a:endParaRPr>
          </a:p>
        </p:txBody>
      </p:sp>
      <p:sp>
        <p:nvSpPr>
          <p:cNvPr id="13" name="TextBox 12"/>
          <p:cNvSpPr txBox="1"/>
          <p:nvPr/>
        </p:nvSpPr>
        <p:spPr>
          <a:xfrm>
            <a:off x="484049" y="5312241"/>
            <a:ext cx="1853214" cy="461665"/>
          </a:xfrm>
          <a:prstGeom prst="rect">
            <a:avLst/>
          </a:prstGeom>
          <a:noFill/>
          <a:ln>
            <a:solidFill>
              <a:srgbClr val="008000"/>
            </a:solidFill>
          </a:ln>
        </p:spPr>
        <p:txBody>
          <a:bodyPr wrap="square" rtlCol="0">
            <a:spAutoFit/>
          </a:bodyPr>
          <a:lstStyle/>
          <a:p>
            <a:r>
              <a:rPr lang="en-US" dirty="0" smtClean="0">
                <a:solidFill>
                  <a:srgbClr val="008000"/>
                </a:solidFill>
              </a:rPr>
              <a:t>Cited paper</a:t>
            </a:r>
            <a:endParaRPr lang="en-US" dirty="0">
              <a:solidFill>
                <a:srgbClr val="008000"/>
              </a:solidFill>
            </a:endParaRPr>
          </a:p>
        </p:txBody>
      </p:sp>
      <p:cxnSp>
        <p:nvCxnSpPr>
          <p:cNvPr id="14" name="Straight Arrow Connector 13"/>
          <p:cNvCxnSpPr>
            <a:stCxn id="6" idx="3"/>
            <a:endCxn id="9" idx="1"/>
          </p:cNvCxnSpPr>
          <p:nvPr/>
        </p:nvCxnSpPr>
        <p:spPr bwMode="auto">
          <a:xfrm>
            <a:off x="2346760" y="1645350"/>
            <a:ext cx="2945320" cy="0"/>
          </a:xfrm>
          <a:prstGeom prst="straightConnector1">
            <a:avLst/>
          </a:prstGeom>
          <a:solidFill>
            <a:schemeClr val="accent1"/>
          </a:solidFill>
          <a:ln w="9525" cap="flat" cmpd="sng" algn="ctr">
            <a:solidFill>
              <a:srgbClr val="A45A2A"/>
            </a:solidFill>
            <a:prstDash val="solid"/>
            <a:miter lim="800000"/>
            <a:headEnd type="none" w="med" len="med"/>
            <a:tailEnd type="triangle"/>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5" name="Straight Arrow Connector 14"/>
          <p:cNvCxnSpPr>
            <a:stCxn id="6" idx="3"/>
            <a:endCxn id="10" idx="1"/>
          </p:cNvCxnSpPr>
          <p:nvPr/>
        </p:nvCxnSpPr>
        <p:spPr bwMode="auto">
          <a:xfrm>
            <a:off x="2346760" y="1645350"/>
            <a:ext cx="2945320" cy="1050503"/>
          </a:xfrm>
          <a:prstGeom prst="straightConnector1">
            <a:avLst/>
          </a:prstGeom>
          <a:solidFill>
            <a:schemeClr val="accent1"/>
          </a:solidFill>
          <a:ln w="9525" cap="flat" cmpd="sng" algn="ctr">
            <a:solidFill>
              <a:srgbClr val="0000FF"/>
            </a:solidFill>
            <a:prstDash val="solid"/>
            <a:miter lim="800000"/>
            <a:headEnd type="none" w="med" len="med"/>
            <a:tailEnd type="triangle"/>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6" name="Straight Arrow Connector 15"/>
          <p:cNvCxnSpPr>
            <a:stCxn id="6" idx="3"/>
            <a:endCxn id="8" idx="1"/>
          </p:cNvCxnSpPr>
          <p:nvPr/>
        </p:nvCxnSpPr>
        <p:spPr bwMode="auto">
          <a:xfrm>
            <a:off x="2346760" y="1645350"/>
            <a:ext cx="2945320" cy="1668958"/>
          </a:xfrm>
          <a:prstGeom prst="straightConnector1">
            <a:avLst/>
          </a:prstGeom>
          <a:solidFill>
            <a:schemeClr val="accent1"/>
          </a:solidFill>
          <a:ln w="9525" cap="flat" cmpd="sng" algn="ctr">
            <a:solidFill>
              <a:srgbClr val="0000FF"/>
            </a:solidFill>
            <a:prstDash val="solid"/>
            <a:miter lim="800000"/>
            <a:headEnd type="none" w="med" len="med"/>
            <a:tailEnd type="triangle"/>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7" name="Straight Arrow Connector 16"/>
          <p:cNvCxnSpPr>
            <a:stCxn id="6" idx="3"/>
            <a:endCxn id="7" idx="1"/>
          </p:cNvCxnSpPr>
          <p:nvPr/>
        </p:nvCxnSpPr>
        <p:spPr bwMode="auto">
          <a:xfrm>
            <a:off x="2346760" y="1645350"/>
            <a:ext cx="2945320" cy="2245022"/>
          </a:xfrm>
          <a:prstGeom prst="straightConnector1">
            <a:avLst/>
          </a:prstGeom>
          <a:solidFill>
            <a:schemeClr val="accent1"/>
          </a:solidFill>
          <a:ln w="9525" cap="flat" cmpd="sng" algn="ctr">
            <a:solidFill>
              <a:srgbClr val="0000FF"/>
            </a:solidFill>
            <a:prstDash val="solid"/>
            <a:miter lim="800000"/>
            <a:headEnd type="none" w="med" len="med"/>
            <a:tailEnd type="triangle"/>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8" name="Straight Arrow Connector 17"/>
          <p:cNvCxnSpPr>
            <a:stCxn id="26" idx="5"/>
            <a:endCxn id="11" idx="1"/>
          </p:cNvCxnSpPr>
          <p:nvPr/>
        </p:nvCxnSpPr>
        <p:spPr bwMode="auto">
          <a:xfrm>
            <a:off x="2019992" y="3903301"/>
            <a:ext cx="3272087" cy="1702489"/>
          </a:xfrm>
          <a:prstGeom prst="straightConnector1">
            <a:avLst/>
          </a:prstGeom>
          <a:solidFill>
            <a:schemeClr val="accent1"/>
          </a:solidFill>
          <a:ln w="9525" cap="flat" cmpd="sng" algn="ctr">
            <a:solidFill>
              <a:srgbClr val="B01088"/>
            </a:solidFill>
            <a:prstDash val="solid"/>
            <a:miter lim="800000"/>
            <a:headEnd type="none" w="med" len="med"/>
            <a:tailEnd type="triangle"/>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9" name="Straight Arrow Connector 18"/>
          <p:cNvCxnSpPr>
            <a:stCxn id="6" idx="2"/>
            <a:endCxn id="12" idx="0"/>
          </p:cNvCxnSpPr>
          <p:nvPr/>
        </p:nvCxnSpPr>
        <p:spPr bwMode="auto">
          <a:xfrm>
            <a:off x="1410656" y="1876182"/>
            <a:ext cx="4024" cy="1554559"/>
          </a:xfrm>
          <a:prstGeom prst="straightConnector1">
            <a:avLst/>
          </a:prstGeom>
          <a:solidFill>
            <a:schemeClr val="accent1"/>
          </a:solidFill>
          <a:ln w="9525" cap="flat" cmpd="sng" algn="ctr">
            <a:solidFill>
              <a:srgbClr val="FF0000"/>
            </a:solidFill>
            <a:prstDash val="solid"/>
            <a:miter lim="800000"/>
            <a:headEnd type="none" w="med" len="med"/>
            <a:tailEnd type="triangle"/>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0" name="Straight Arrow Connector 19"/>
          <p:cNvCxnSpPr>
            <a:stCxn id="26" idx="4"/>
            <a:endCxn id="13" idx="0"/>
          </p:cNvCxnSpPr>
          <p:nvPr/>
        </p:nvCxnSpPr>
        <p:spPr bwMode="auto">
          <a:xfrm>
            <a:off x="1383525" y="3987664"/>
            <a:ext cx="27131" cy="1324577"/>
          </a:xfrm>
          <a:prstGeom prst="straightConnector1">
            <a:avLst/>
          </a:prstGeom>
          <a:solidFill>
            <a:schemeClr val="accent1"/>
          </a:solidFill>
          <a:ln w="9525" cap="flat" cmpd="sng" algn="ctr">
            <a:solidFill>
              <a:srgbClr val="FF0000"/>
            </a:solidFill>
            <a:prstDash val="solid"/>
            <a:miter lim="800000"/>
            <a:headEnd type="none" w="med" len="med"/>
            <a:tailEnd type="triangle"/>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21" name="TextBox 20"/>
          <p:cNvSpPr txBox="1"/>
          <p:nvPr/>
        </p:nvSpPr>
        <p:spPr>
          <a:xfrm>
            <a:off x="5292080" y="982469"/>
            <a:ext cx="792088" cy="369332"/>
          </a:xfrm>
          <a:prstGeom prst="rect">
            <a:avLst/>
          </a:prstGeom>
          <a:solidFill>
            <a:schemeClr val="bg1"/>
          </a:solidFill>
          <a:ln>
            <a:noFill/>
            <a:headEnd type="none"/>
            <a:tailEnd type="triangle"/>
          </a:ln>
        </p:spPr>
        <p:txBody>
          <a:bodyPr wrap="square" rtlCol="0">
            <a:spAutoFit/>
          </a:bodyPr>
          <a:lstStyle/>
          <a:p>
            <a:r>
              <a:rPr lang="en-US" sz="1800" dirty="0" smtClean="0">
                <a:latin typeface="Courier"/>
                <a:cs typeface="Courier"/>
              </a:rPr>
              <a:t>type</a:t>
            </a:r>
            <a:endParaRPr lang="en-US" sz="1800" dirty="0">
              <a:latin typeface="Courier"/>
              <a:cs typeface="Courier"/>
            </a:endParaRPr>
          </a:p>
        </p:txBody>
      </p:sp>
      <p:sp>
        <p:nvSpPr>
          <p:cNvPr id="22" name="TextBox 21"/>
          <p:cNvSpPr txBox="1"/>
          <p:nvPr/>
        </p:nvSpPr>
        <p:spPr>
          <a:xfrm>
            <a:off x="5292080" y="2062589"/>
            <a:ext cx="3240360" cy="369332"/>
          </a:xfrm>
          <a:prstGeom prst="rect">
            <a:avLst/>
          </a:prstGeom>
          <a:solidFill>
            <a:schemeClr val="bg1"/>
          </a:solidFill>
          <a:ln>
            <a:noFill/>
          </a:ln>
        </p:spPr>
        <p:txBody>
          <a:bodyPr wrap="square" rtlCol="0">
            <a:spAutoFit/>
          </a:bodyPr>
          <a:lstStyle/>
          <a:p>
            <a:r>
              <a:rPr lang="en-US" sz="1800" dirty="0" smtClean="0">
                <a:latin typeface="Courier"/>
                <a:cs typeface="Courier"/>
              </a:rPr>
              <a:t>bibliographic metadata</a:t>
            </a:r>
            <a:endParaRPr lang="en-US" sz="1800" dirty="0">
              <a:latin typeface="Courier New"/>
              <a:cs typeface="Courier New"/>
            </a:endParaRPr>
          </a:p>
        </p:txBody>
      </p:sp>
      <p:sp>
        <p:nvSpPr>
          <p:cNvPr id="23" name="TextBox 22"/>
          <p:cNvSpPr txBox="1"/>
          <p:nvPr/>
        </p:nvSpPr>
        <p:spPr>
          <a:xfrm>
            <a:off x="1475656" y="2998693"/>
            <a:ext cx="1872208" cy="369332"/>
          </a:xfrm>
          <a:prstGeom prst="rect">
            <a:avLst/>
          </a:prstGeom>
          <a:solidFill>
            <a:schemeClr val="bg1"/>
          </a:solidFill>
          <a:ln>
            <a:noFill/>
          </a:ln>
        </p:spPr>
        <p:txBody>
          <a:bodyPr wrap="square" rtlCol="0">
            <a:spAutoFit/>
          </a:bodyPr>
          <a:lstStyle/>
          <a:p>
            <a:r>
              <a:rPr lang="en-US" sz="1800" dirty="0" smtClean="0">
                <a:latin typeface="Courier"/>
                <a:cs typeface="Courier"/>
              </a:rPr>
              <a:t>relationship</a:t>
            </a:r>
            <a:endParaRPr lang="en-US" sz="1800" dirty="0">
              <a:latin typeface="Courier"/>
              <a:cs typeface="Courier"/>
            </a:endParaRPr>
          </a:p>
        </p:txBody>
      </p:sp>
      <p:sp>
        <p:nvSpPr>
          <p:cNvPr id="24" name="TextBox 23"/>
          <p:cNvSpPr txBox="1"/>
          <p:nvPr/>
        </p:nvSpPr>
        <p:spPr>
          <a:xfrm>
            <a:off x="5292080" y="4942909"/>
            <a:ext cx="1863824" cy="369332"/>
          </a:xfrm>
          <a:prstGeom prst="rect">
            <a:avLst/>
          </a:prstGeom>
          <a:solidFill>
            <a:schemeClr val="bg1"/>
          </a:solidFill>
          <a:ln>
            <a:noFill/>
          </a:ln>
        </p:spPr>
        <p:txBody>
          <a:bodyPr wrap="square" rtlCol="0">
            <a:spAutoFit/>
          </a:bodyPr>
          <a:lstStyle/>
          <a:p>
            <a:r>
              <a:rPr lang="en-US" sz="1800" dirty="0" smtClean="0">
                <a:latin typeface="Courier"/>
                <a:cs typeface="Courier"/>
              </a:rPr>
              <a:t>provenance</a:t>
            </a:r>
            <a:endParaRPr lang="en-US" sz="1800" dirty="0">
              <a:latin typeface="Courier"/>
              <a:cs typeface="Courier"/>
            </a:endParaRPr>
          </a:p>
        </p:txBody>
      </p:sp>
      <p:sp>
        <p:nvSpPr>
          <p:cNvPr id="25" name="TextBox 24"/>
          <p:cNvSpPr txBox="1"/>
          <p:nvPr/>
        </p:nvSpPr>
        <p:spPr>
          <a:xfrm>
            <a:off x="5292080" y="4265220"/>
            <a:ext cx="2520280" cy="461665"/>
          </a:xfrm>
          <a:prstGeom prst="rect">
            <a:avLst/>
          </a:prstGeom>
          <a:noFill/>
          <a:ln>
            <a:solidFill>
              <a:srgbClr val="FF8511"/>
            </a:solidFill>
          </a:ln>
        </p:spPr>
        <p:txBody>
          <a:bodyPr wrap="square" rtlCol="0">
            <a:spAutoFit/>
          </a:bodyPr>
          <a:lstStyle/>
          <a:p>
            <a:r>
              <a:rPr lang="en-US" dirty="0" smtClean="0">
                <a:solidFill>
                  <a:srgbClr val="DC811A"/>
                </a:solidFill>
              </a:rPr>
              <a:t>Unique identifier</a:t>
            </a:r>
            <a:endParaRPr lang="en-US" dirty="0">
              <a:solidFill>
                <a:srgbClr val="DC811A"/>
              </a:solidFill>
            </a:endParaRPr>
          </a:p>
        </p:txBody>
      </p:sp>
      <p:sp>
        <p:nvSpPr>
          <p:cNvPr id="26" name="Oval 25"/>
          <p:cNvSpPr/>
          <p:nvPr/>
        </p:nvSpPr>
        <p:spPr bwMode="auto">
          <a:xfrm>
            <a:off x="483425" y="3411600"/>
            <a:ext cx="1800200" cy="576064"/>
          </a:xfrm>
          <a:prstGeom prst="ellipse">
            <a:avLst/>
          </a:prstGeom>
          <a:noFill/>
          <a:ln w="12700" cap="flat" cmpd="sng" algn="ctr">
            <a:solidFill>
              <a:srgbClr val="FF0000"/>
            </a:solidFill>
            <a:prstDash val="solid"/>
            <a:miter lim="800000"/>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a typeface="ＭＳ Ｐゴシック" charset="0"/>
            </a:endParaRPr>
          </a:p>
        </p:txBody>
      </p:sp>
      <p:cxnSp>
        <p:nvCxnSpPr>
          <p:cNvPr id="27" name="Straight Arrow Connector 26"/>
          <p:cNvCxnSpPr>
            <a:stCxn id="13" idx="3"/>
            <a:endCxn id="25" idx="1"/>
          </p:cNvCxnSpPr>
          <p:nvPr/>
        </p:nvCxnSpPr>
        <p:spPr bwMode="auto">
          <a:xfrm flipV="1">
            <a:off x="2337263" y="4496053"/>
            <a:ext cx="2954817" cy="1047021"/>
          </a:xfrm>
          <a:prstGeom prst="straightConnector1">
            <a:avLst/>
          </a:prstGeom>
          <a:solidFill>
            <a:schemeClr val="accent1"/>
          </a:solidFill>
          <a:ln w="9525" cap="flat" cmpd="sng" algn="ctr">
            <a:solidFill>
              <a:srgbClr val="008000"/>
            </a:solidFill>
            <a:prstDash val="solid"/>
            <a:miter lim="800000"/>
            <a:headEnd type="none" w="med" len="med"/>
            <a:tailEnd type="triangle"/>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8" name="Straight Arrow Connector 27"/>
          <p:cNvCxnSpPr>
            <a:stCxn id="13" idx="3"/>
            <a:endCxn id="7" idx="1"/>
          </p:cNvCxnSpPr>
          <p:nvPr/>
        </p:nvCxnSpPr>
        <p:spPr bwMode="auto">
          <a:xfrm flipV="1">
            <a:off x="2337263" y="3890372"/>
            <a:ext cx="2954817" cy="1652702"/>
          </a:xfrm>
          <a:prstGeom prst="straightConnector1">
            <a:avLst/>
          </a:prstGeom>
          <a:solidFill>
            <a:schemeClr val="accent1"/>
          </a:solidFill>
          <a:ln w="9525" cap="flat" cmpd="sng" algn="ctr">
            <a:solidFill>
              <a:srgbClr val="008000"/>
            </a:solidFill>
            <a:prstDash val="solid"/>
            <a:miter lim="800000"/>
            <a:headEnd type="none" w="med" len="med"/>
            <a:tailEnd type="triangle"/>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9" name="Straight Arrow Connector 28"/>
          <p:cNvCxnSpPr>
            <a:stCxn id="13" idx="3"/>
            <a:endCxn id="8" idx="1"/>
          </p:cNvCxnSpPr>
          <p:nvPr/>
        </p:nvCxnSpPr>
        <p:spPr bwMode="auto">
          <a:xfrm flipV="1">
            <a:off x="2337263" y="3314308"/>
            <a:ext cx="2954817" cy="2228766"/>
          </a:xfrm>
          <a:prstGeom prst="straightConnector1">
            <a:avLst/>
          </a:prstGeom>
          <a:solidFill>
            <a:schemeClr val="accent1"/>
          </a:solidFill>
          <a:ln w="9525" cap="flat" cmpd="sng" algn="ctr">
            <a:solidFill>
              <a:srgbClr val="008000"/>
            </a:solidFill>
            <a:prstDash val="solid"/>
            <a:miter lim="800000"/>
            <a:headEnd type="none" w="med" len="med"/>
            <a:tailEnd type="triangle"/>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0" name="Straight Arrow Connector 29"/>
          <p:cNvCxnSpPr>
            <a:stCxn id="13" idx="3"/>
            <a:endCxn id="10" idx="1"/>
          </p:cNvCxnSpPr>
          <p:nvPr/>
        </p:nvCxnSpPr>
        <p:spPr bwMode="auto">
          <a:xfrm flipV="1">
            <a:off x="2337263" y="2695853"/>
            <a:ext cx="2954817" cy="2847221"/>
          </a:xfrm>
          <a:prstGeom prst="straightConnector1">
            <a:avLst/>
          </a:prstGeom>
          <a:solidFill>
            <a:schemeClr val="accent1"/>
          </a:solidFill>
          <a:ln w="9525" cap="flat" cmpd="sng" algn="ctr">
            <a:solidFill>
              <a:srgbClr val="008000"/>
            </a:solidFill>
            <a:prstDash val="solid"/>
            <a:miter lim="800000"/>
            <a:headEnd type="none" w="med" len="med"/>
            <a:tailEnd type="triangle"/>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1" name="Straight Arrow Connector 30"/>
          <p:cNvCxnSpPr>
            <a:stCxn id="13" idx="3"/>
            <a:endCxn id="9" idx="1"/>
          </p:cNvCxnSpPr>
          <p:nvPr/>
        </p:nvCxnSpPr>
        <p:spPr bwMode="auto">
          <a:xfrm flipV="1">
            <a:off x="2337263" y="1645350"/>
            <a:ext cx="2954817" cy="3897724"/>
          </a:xfrm>
          <a:prstGeom prst="straightConnector1">
            <a:avLst/>
          </a:prstGeom>
          <a:solidFill>
            <a:schemeClr val="accent1"/>
          </a:solidFill>
          <a:ln w="9525" cap="flat" cmpd="sng" algn="ctr">
            <a:solidFill>
              <a:srgbClr val="A45A2A"/>
            </a:solidFill>
            <a:prstDash val="solid"/>
            <a:miter lim="800000"/>
            <a:headEnd type="none" w="med" len="med"/>
            <a:tailEnd type="triangle"/>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32" name="TextBox 31"/>
          <p:cNvSpPr txBox="1"/>
          <p:nvPr/>
        </p:nvSpPr>
        <p:spPr>
          <a:xfrm>
            <a:off x="519150" y="982469"/>
            <a:ext cx="1296144" cy="369332"/>
          </a:xfrm>
          <a:prstGeom prst="rect">
            <a:avLst/>
          </a:prstGeom>
          <a:solidFill>
            <a:schemeClr val="bg1"/>
          </a:solidFill>
          <a:ln>
            <a:noFill/>
            <a:headEnd type="none"/>
            <a:tailEnd type="triangle"/>
          </a:ln>
        </p:spPr>
        <p:txBody>
          <a:bodyPr wrap="square" rtlCol="0">
            <a:spAutoFit/>
          </a:bodyPr>
          <a:lstStyle/>
          <a:p>
            <a:r>
              <a:rPr lang="en-US" sz="1800" dirty="0" smtClean="0">
                <a:latin typeface="Courier"/>
                <a:cs typeface="Courier"/>
              </a:rPr>
              <a:t>entities</a:t>
            </a:r>
            <a:endParaRPr lang="en-US" sz="1800" dirty="0">
              <a:latin typeface="Courier"/>
              <a:cs typeface="Courier"/>
            </a:endParaRPr>
          </a:p>
        </p:txBody>
      </p:sp>
    </p:spTree>
    <p:extLst>
      <p:ext uri="{BB962C8B-B14F-4D97-AF65-F5344CB8AC3E}">
        <p14:creationId xmlns:p14="http://schemas.microsoft.com/office/powerpoint/2010/main" val="1098890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5"/>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7"/>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6"/>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5"/>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27"/>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28"/>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29"/>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30"/>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1"/>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24"/>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p:bldP spid="13" grpId="0" animBg="1"/>
      <p:bldP spid="21" grpId="0" animBg="1"/>
      <p:bldP spid="22" grpId="0" animBg="1"/>
      <p:bldP spid="23" grpId="0" animBg="1"/>
      <p:bldP spid="24" grpId="0" animBg="1"/>
      <p:bldP spid="25" grpId="0" animBg="1"/>
      <p:bldP spid="26" grpId="0" animBg="1"/>
      <p:bldP spid="3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960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9838" y="333375"/>
            <a:ext cx="5180012" cy="4059238"/>
          </a:xfrm>
          <a:prstGeom prst="rect">
            <a:avLst/>
          </a:prstGeom>
          <a:noFill/>
          <a:ln w="9525">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049606" name="AutoShape 6"/>
          <p:cNvSpPr>
            <a:spLocks noChangeArrowheads="1"/>
          </p:cNvSpPr>
          <p:nvPr/>
        </p:nvSpPr>
        <p:spPr bwMode="auto">
          <a:xfrm flipH="1">
            <a:off x="6012160" y="1630363"/>
            <a:ext cx="2881015" cy="504825"/>
          </a:xfrm>
          <a:prstGeom prst="wedgeRoundRectCallout">
            <a:avLst>
              <a:gd name="adj1" fmla="val -3225"/>
              <a:gd name="adj2" fmla="val 211424"/>
              <a:gd name="adj3" fmla="val 16667"/>
            </a:avLst>
          </a:prstGeom>
          <a:solidFill>
            <a:schemeClr val="bg1"/>
          </a:solidFill>
          <a:ln w="38100">
            <a:solidFill>
              <a:srgbClr val="CC0099"/>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defRPr/>
            </a:pPr>
            <a:endParaRPr lang="en-GB">
              <a:solidFill>
                <a:srgbClr val="CC0099"/>
              </a:solidFill>
              <a:cs typeface="Arial" charset="0"/>
            </a:endParaRPr>
          </a:p>
        </p:txBody>
      </p:sp>
      <p:sp>
        <p:nvSpPr>
          <p:cNvPr id="1049607" name="Text Box 7"/>
          <p:cNvSpPr txBox="1">
            <a:spLocks noChangeArrowheads="1"/>
          </p:cNvSpPr>
          <p:nvPr/>
        </p:nvSpPr>
        <p:spPr bwMode="auto">
          <a:xfrm>
            <a:off x="6012160" y="1700808"/>
            <a:ext cx="295409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GB" sz="1800" dirty="0" smtClean="0">
                <a:cs typeface="Arial" charset="0"/>
              </a:rPr>
              <a:t>c4o:inTextReferencePointer</a:t>
            </a:r>
            <a:endParaRPr lang="en-GB" sz="1800" dirty="0">
              <a:cs typeface="Arial" charset="0"/>
            </a:endParaRPr>
          </a:p>
        </p:txBody>
      </p:sp>
      <p:sp>
        <p:nvSpPr>
          <p:cNvPr id="1049608" name="AutoShape 8"/>
          <p:cNvSpPr>
            <a:spLocks noChangeArrowheads="1"/>
          </p:cNvSpPr>
          <p:nvPr/>
        </p:nvSpPr>
        <p:spPr bwMode="auto">
          <a:xfrm>
            <a:off x="5652120" y="3355975"/>
            <a:ext cx="3255237" cy="504825"/>
          </a:xfrm>
          <a:prstGeom prst="wedgeRoundRectCallout">
            <a:avLst>
              <a:gd name="adj1" fmla="val -76917"/>
              <a:gd name="adj2" fmla="val 75334"/>
              <a:gd name="adj3" fmla="val 16667"/>
            </a:avLst>
          </a:prstGeom>
          <a:solidFill>
            <a:schemeClr val="bg1"/>
          </a:solidFill>
          <a:ln w="38100">
            <a:solidFill>
              <a:srgbClr val="CC0099"/>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defRPr/>
            </a:pPr>
            <a:endParaRPr lang="en-GB">
              <a:solidFill>
                <a:srgbClr val="949494"/>
              </a:solidFill>
              <a:cs typeface="Arial" charset="0"/>
            </a:endParaRPr>
          </a:p>
        </p:txBody>
      </p:sp>
      <p:sp>
        <p:nvSpPr>
          <p:cNvPr id="1049609" name="Text Box 9"/>
          <p:cNvSpPr txBox="1">
            <a:spLocks noChangeArrowheads="1"/>
          </p:cNvSpPr>
          <p:nvPr/>
        </p:nvSpPr>
        <p:spPr bwMode="auto">
          <a:xfrm>
            <a:off x="5868144" y="3429000"/>
            <a:ext cx="316835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defRPr/>
            </a:pPr>
            <a:r>
              <a:rPr lang="en-GB" sz="1800" dirty="0" err="1" smtClean="0">
                <a:solidFill>
                  <a:srgbClr val="000000"/>
                </a:solidFill>
                <a:cs typeface="Arial" charset="0"/>
              </a:rPr>
              <a:t>biro:BibliographicReference</a:t>
            </a:r>
            <a:endParaRPr lang="en-GB" sz="1800" dirty="0">
              <a:solidFill>
                <a:srgbClr val="000000"/>
              </a:solidFill>
              <a:cs typeface="Arial" charset="0"/>
            </a:endParaRPr>
          </a:p>
        </p:txBody>
      </p:sp>
      <p:pic>
        <p:nvPicPr>
          <p:cNvPr id="1049610"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9838" y="5014913"/>
            <a:ext cx="5184775" cy="1354137"/>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049613" name="AutoShape 13"/>
          <p:cNvSpPr>
            <a:spLocks noChangeArrowheads="1"/>
          </p:cNvSpPr>
          <p:nvPr/>
        </p:nvSpPr>
        <p:spPr bwMode="auto">
          <a:xfrm>
            <a:off x="6228184" y="4452938"/>
            <a:ext cx="2620094" cy="503237"/>
          </a:xfrm>
          <a:prstGeom prst="downArrow">
            <a:avLst>
              <a:gd name="adj1" fmla="val 50000"/>
              <a:gd name="adj2" fmla="val 25000"/>
            </a:avLst>
          </a:prstGeom>
          <a:solidFill>
            <a:schemeClr val="bg1"/>
          </a:solidFill>
          <a:ln w="38100">
            <a:solidFill>
              <a:srgbClr val="008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eaVert" wrap="none" anchor="ctr"/>
          <a:lstStyle/>
          <a:p>
            <a:pPr>
              <a:defRPr/>
            </a:pPr>
            <a:endParaRPr lang="en-US">
              <a:cs typeface="Arial" charset="0"/>
            </a:endParaRPr>
          </a:p>
        </p:txBody>
      </p:sp>
      <p:sp>
        <p:nvSpPr>
          <p:cNvPr id="1049614" name="Text Box 14"/>
          <p:cNvSpPr txBox="1">
            <a:spLocks noChangeArrowheads="1"/>
          </p:cNvSpPr>
          <p:nvPr/>
        </p:nvSpPr>
        <p:spPr bwMode="auto">
          <a:xfrm>
            <a:off x="7010430" y="4495800"/>
            <a:ext cx="108996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GB" sz="1800" dirty="0" err="1" smtClean="0">
                <a:solidFill>
                  <a:srgbClr val="000000"/>
                </a:solidFill>
                <a:cs typeface="Arial" charset="0"/>
              </a:rPr>
              <a:t>cito:cites</a:t>
            </a:r>
            <a:endParaRPr lang="en-GB" sz="1800" dirty="0">
              <a:solidFill>
                <a:srgbClr val="000000"/>
              </a:solidFill>
              <a:cs typeface="Arial" charset="0"/>
            </a:endParaRPr>
          </a:p>
        </p:txBody>
      </p:sp>
      <p:sp>
        <p:nvSpPr>
          <p:cNvPr id="2" name="TextBox 1"/>
          <p:cNvSpPr txBox="1"/>
          <p:nvPr/>
        </p:nvSpPr>
        <p:spPr>
          <a:xfrm>
            <a:off x="7236296" y="476672"/>
            <a:ext cx="1512168" cy="369332"/>
          </a:xfrm>
          <a:prstGeom prst="rect">
            <a:avLst/>
          </a:prstGeom>
          <a:solidFill>
            <a:srgbClr val="FFFFFF"/>
          </a:solidFill>
          <a:ln w="38100" cmpd="sng">
            <a:solidFill>
              <a:srgbClr val="0000FF"/>
            </a:solidFill>
          </a:ln>
        </p:spPr>
        <p:txBody>
          <a:bodyPr wrap="square" rtlCol="0">
            <a:spAutoFit/>
          </a:bodyPr>
          <a:lstStyle/>
          <a:p>
            <a:r>
              <a:rPr lang="en-US" sz="1800" dirty="0" smtClean="0"/>
              <a:t>Citing article</a:t>
            </a:r>
            <a:endParaRPr lang="en-US" sz="1800" dirty="0"/>
          </a:p>
        </p:txBody>
      </p:sp>
      <p:sp>
        <p:nvSpPr>
          <p:cNvPr id="15" name="TextBox 14"/>
          <p:cNvSpPr txBox="1"/>
          <p:nvPr/>
        </p:nvSpPr>
        <p:spPr>
          <a:xfrm>
            <a:off x="5652120" y="5301208"/>
            <a:ext cx="1512168" cy="369332"/>
          </a:xfrm>
          <a:prstGeom prst="rect">
            <a:avLst/>
          </a:prstGeom>
          <a:solidFill>
            <a:srgbClr val="FFFFFF"/>
          </a:solidFill>
          <a:ln w="38100" cmpd="sng">
            <a:solidFill>
              <a:srgbClr val="FF0000"/>
            </a:solidFill>
          </a:ln>
        </p:spPr>
        <p:txBody>
          <a:bodyPr wrap="square" rtlCol="0">
            <a:spAutoFit/>
          </a:bodyPr>
          <a:lstStyle/>
          <a:p>
            <a:r>
              <a:rPr lang="en-US" sz="1800" dirty="0" smtClean="0"/>
              <a:t>Cited article</a:t>
            </a:r>
            <a:endParaRPr lang="en-US" sz="1800" dirty="0"/>
          </a:p>
        </p:txBody>
      </p:sp>
      <p:sp>
        <p:nvSpPr>
          <p:cNvPr id="4" name="Curved Right Arrow 3"/>
          <p:cNvSpPr/>
          <p:nvPr/>
        </p:nvSpPr>
        <p:spPr bwMode="auto">
          <a:xfrm>
            <a:off x="4067944" y="4077072"/>
            <a:ext cx="432048" cy="1584176"/>
          </a:xfrm>
          <a:prstGeom prst="curvedRightArrow">
            <a:avLst>
              <a:gd name="adj1" fmla="val 6748"/>
              <a:gd name="adj2" fmla="val 34180"/>
              <a:gd name="adj3" fmla="val 26614"/>
            </a:avLst>
          </a:prstGeom>
          <a:solidFill>
            <a:srgbClr val="008000"/>
          </a:solidFill>
          <a:ln w="9525" cap="flat" cmpd="sng" algn="ctr">
            <a:solidFill>
              <a:srgbClr val="008000"/>
            </a:solidFill>
            <a:prstDash val="solid"/>
            <a:miter lim="800000"/>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a typeface="ＭＳ Ｐゴシック" charset="0"/>
            </a:endParaRPr>
          </a:p>
        </p:txBody>
      </p:sp>
      <p:sp>
        <p:nvSpPr>
          <p:cNvPr id="16" name="TextBox 15"/>
          <p:cNvSpPr txBox="1"/>
          <p:nvPr/>
        </p:nvSpPr>
        <p:spPr>
          <a:xfrm>
            <a:off x="3923928" y="4509120"/>
            <a:ext cx="1800200" cy="369332"/>
          </a:xfrm>
          <a:prstGeom prst="rect">
            <a:avLst/>
          </a:prstGeom>
          <a:solidFill>
            <a:schemeClr val="bg1"/>
          </a:solidFill>
          <a:ln w="38100" cmpd="sng">
            <a:solidFill>
              <a:srgbClr val="008000"/>
            </a:solidFill>
          </a:ln>
        </p:spPr>
        <p:txBody>
          <a:bodyPr wrap="square" rtlCol="0">
            <a:spAutoFit/>
          </a:bodyPr>
          <a:lstStyle/>
          <a:p>
            <a:r>
              <a:rPr lang="en-US" sz="1800" dirty="0" err="1" smtClean="0"/>
              <a:t>biro:references</a:t>
            </a:r>
            <a:endParaRPr lang="en-US" sz="1800" dirty="0"/>
          </a:p>
        </p:txBody>
      </p:sp>
      <p:sp>
        <p:nvSpPr>
          <p:cNvPr id="25" name="Curved Right Arrow 24"/>
          <p:cNvSpPr/>
          <p:nvPr/>
        </p:nvSpPr>
        <p:spPr bwMode="auto">
          <a:xfrm rot="4107879">
            <a:off x="5469891" y="1862028"/>
            <a:ext cx="600880" cy="2649054"/>
          </a:xfrm>
          <a:prstGeom prst="curvedRightArrow">
            <a:avLst>
              <a:gd name="adj1" fmla="val 6748"/>
              <a:gd name="adj2" fmla="val 50000"/>
              <a:gd name="adj3" fmla="val 22695"/>
            </a:avLst>
          </a:prstGeom>
          <a:solidFill>
            <a:srgbClr val="008000"/>
          </a:solidFill>
          <a:ln w="9525" cap="flat" cmpd="sng" algn="ctr">
            <a:solidFill>
              <a:srgbClr val="008000"/>
            </a:solidFill>
            <a:prstDash val="solid"/>
            <a:miter lim="800000"/>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ahoma" charset="0"/>
              <a:ea typeface="ＭＳ Ｐゴシック" charset="0"/>
            </a:endParaRPr>
          </a:p>
        </p:txBody>
      </p:sp>
      <p:sp>
        <p:nvSpPr>
          <p:cNvPr id="26" name="TextBox 25"/>
          <p:cNvSpPr txBox="1"/>
          <p:nvPr/>
        </p:nvSpPr>
        <p:spPr>
          <a:xfrm>
            <a:off x="4644008" y="2780928"/>
            <a:ext cx="1512168" cy="369332"/>
          </a:xfrm>
          <a:prstGeom prst="rect">
            <a:avLst/>
          </a:prstGeom>
          <a:solidFill>
            <a:srgbClr val="FFFFFF"/>
          </a:solidFill>
          <a:ln w="38100" cmpd="sng">
            <a:solidFill>
              <a:srgbClr val="008000"/>
            </a:solidFill>
          </a:ln>
        </p:spPr>
        <p:txBody>
          <a:bodyPr wrap="square" rtlCol="0">
            <a:spAutoFit/>
          </a:bodyPr>
          <a:lstStyle/>
          <a:p>
            <a:r>
              <a:rPr lang="en-US" sz="1800" dirty="0" smtClean="0"/>
              <a:t>c4o:denotes</a:t>
            </a:r>
            <a:endParaRPr lang="en-US" sz="1800" dirty="0"/>
          </a:p>
        </p:txBody>
      </p:sp>
      <p:sp>
        <p:nvSpPr>
          <p:cNvPr id="28" name="Rectangle 3"/>
          <p:cNvSpPr txBox="1">
            <a:spLocks noChangeArrowheads="1"/>
          </p:cNvSpPr>
          <p:nvPr/>
        </p:nvSpPr>
        <p:spPr bwMode="auto">
          <a:xfrm>
            <a:off x="251520" y="2204864"/>
            <a:ext cx="3025031" cy="3240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60000"/>
              </a:spcBef>
              <a:spcAft>
                <a:spcPct val="0"/>
              </a:spcAft>
              <a:buClr>
                <a:srgbClr val="0033CC"/>
              </a:buClr>
              <a:buSzPct val="60000"/>
              <a:buFont typeface="Wingdings" charset="0"/>
              <a:buChar char="n"/>
              <a:defRPr>
                <a:solidFill>
                  <a:schemeClr val="tx1"/>
                </a:solidFill>
                <a:latin typeface="Arial"/>
                <a:ea typeface="+mn-ea"/>
                <a:cs typeface="ＭＳ Ｐゴシック" charset="0"/>
              </a:defRPr>
            </a:lvl1pPr>
            <a:lvl2pPr marL="901700" indent="-279400" algn="l" rtl="0" eaLnBrk="0" fontAlgn="base" hangingPunct="0">
              <a:spcBef>
                <a:spcPct val="40000"/>
              </a:spcBef>
              <a:spcAft>
                <a:spcPct val="0"/>
              </a:spcAft>
              <a:buClr>
                <a:srgbClr val="339933"/>
              </a:buClr>
              <a:buSzPct val="80000"/>
              <a:buFont typeface="Wingdings" charset="0"/>
              <a:buChar char="Ø"/>
              <a:defRPr>
                <a:solidFill>
                  <a:schemeClr val="tx1"/>
                </a:solidFill>
                <a:latin typeface="Arial"/>
                <a:ea typeface="+mn-ea"/>
                <a:cs typeface="Arial"/>
              </a:defRPr>
            </a:lvl2pPr>
            <a:lvl3pPr marL="1435100" indent="-247650" algn="l" rtl="0" eaLnBrk="0" fontAlgn="base" hangingPunct="0">
              <a:spcBef>
                <a:spcPct val="40000"/>
              </a:spcBef>
              <a:spcAft>
                <a:spcPct val="0"/>
              </a:spcAft>
              <a:buClr>
                <a:schemeClr val="folHlink"/>
              </a:buClr>
              <a:buSzPct val="50000"/>
              <a:buFont typeface="Wingdings" charset="0"/>
              <a:buChar char="n"/>
              <a:defRPr>
                <a:solidFill>
                  <a:schemeClr val="tx1"/>
                </a:solidFill>
                <a:latin typeface="Arial"/>
                <a:ea typeface="Arial" charset="0"/>
                <a:cs typeface="Arial"/>
              </a:defRPr>
            </a:lvl3pPr>
            <a:lvl4pPr marL="1843088" indent="-228600" algn="l" rtl="0" eaLnBrk="0" fontAlgn="base" hangingPunct="0">
              <a:spcBef>
                <a:spcPct val="0"/>
              </a:spcBef>
              <a:spcAft>
                <a:spcPct val="0"/>
              </a:spcAft>
              <a:buClr>
                <a:schemeClr val="accent2"/>
              </a:buClr>
              <a:buSzPct val="55000"/>
              <a:buFont typeface="Wingdings" charset="0"/>
              <a:buChar char="n"/>
              <a:defRPr sz="1600">
                <a:solidFill>
                  <a:schemeClr val="tx1"/>
                </a:solidFill>
                <a:latin typeface="Arial"/>
                <a:ea typeface="Arial" charset="0"/>
                <a:cs typeface="Arial"/>
              </a:defRPr>
            </a:lvl4pPr>
            <a:lvl5pPr marL="2251075" indent="-228600" algn="l" rtl="0" eaLnBrk="0" fontAlgn="base" hangingPunct="0">
              <a:spcBef>
                <a:spcPct val="0"/>
              </a:spcBef>
              <a:spcAft>
                <a:spcPct val="0"/>
              </a:spcAft>
              <a:buClr>
                <a:schemeClr val="accent1"/>
              </a:buClr>
              <a:buSzPct val="50000"/>
              <a:buFont typeface="Wingdings" charset="0"/>
              <a:buChar char="n"/>
              <a:defRPr sz="1600">
                <a:solidFill>
                  <a:schemeClr val="tx1"/>
                </a:solidFill>
                <a:latin typeface="Arial"/>
                <a:ea typeface="Arial" charset="0"/>
                <a:cs typeface="Arial"/>
              </a:defRPr>
            </a:lvl5pPr>
            <a:lvl6pPr marL="2708275" indent="-228600" algn="l" rtl="0" fontAlgn="base">
              <a:spcBef>
                <a:spcPct val="0"/>
              </a:spcBef>
              <a:spcAft>
                <a:spcPct val="0"/>
              </a:spcAft>
              <a:buClr>
                <a:schemeClr val="accent1"/>
              </a:buClr>
              <a:buSzPct val="50000"/>
              <a:buFont typeface="Wingdings" charset="0"/>
              <a:buChar char="n"/>
              <a:defRPr sz="1600">
                <a:solidFill>
                  <a:schemeClr val="tx1"/>
                </a:solidFill>
                <a:latin typeface="+mn-lt"/>
                <a:ea typeface="+mn-ea"/>
              </a:defRPr>
            </a:lvl6pPr>
            <a:lvl7pPr marL="3165475" indent="-228600" algn="l" rtl="0" fontAlgn="base">
              <a:spcBef>
                <a:spcPct val="0"/>
              </a:spcBef>
              <a:spcAft>
                <a:spcPct val="0"/>
              </a:spcAft>
              <a:buClr>
                <a:schemeClr val="accent1"/>
              </a:buClr>
              <a:buSzPct val="50000"/>
              <a:buFont typeface="Wingdings" charset="0"/>
              <a:buChar char="n"/>
              <a:defRPr sz="1600">
                <a:solidFill>
                  <a:schemeClr val="tx1"/>
                </a:solidFill>
                <a:latin typeface="+mn-lt"/>
                <a:ea typeface="+mn-ea"/>
              </a:defRPr>
            </a:lvl7pPr>
            <a:lvl8pPr marL="3622675" indent="-228600" algn="l" rtl="0" fontAlgn="base">
              <a:spcBef>
                <a:spcPct val="0"/>
              </a:spcBef>
              <a:spcAft>
                <a:spcPct val="0"/>
              </a:spcAft>
              <a:buClr>
                <a:schemeClr val="accent1"/>
              </a:buClr>
              <a:buSzPct val="50000"/>
              <a:buFont typeface="Wingdings" charset="0"/>
              <a:buChar char="n"/>
              <a:defRPr sz="1600">
                <a:solidFill>
                  <a:schemeClr val="tx1"/>
                </a:solidFill>
                <a:latin typeface="+mn-lt"/>
                <a:ea typeface="+mn-ea"/>
              </a:defRPr>
            </a:lvl8pPr>
            <a:lvl9pPr marL="4079875" indent="-228600" algn="l" rtl="0" fontAlgn="base">
              <a:spcBef>
                <a:spcPct val="0"/>
              </a:spcBef>
              <a:spcAft>
                <a:spcPct val="0"/>
              </a:spcAft>
              <a:buClr>
                <a:schemeClr val="accent1"/>
              </a:buClr>
              <a:buSzPct val="50000"/>
              <a:buFont typeface="Wingdings" charset="0"/>
              <a:buChar char="n"/>
              <a:defRPr sz="1600">
                <a:solidFill>
                  <a:schemeClr val="tx1"/>
                </a:solidFill>
                <a:latin typeface="+mn-lt"/>
                <a:ea typeface="+mn-ea"/>
              </a:defRPr>
            </a:lvl9pPr>
          </a:lstStyle>
          <a:p>
            <a:pPr hangingPunct="1">
              <a:buSzPct val="100000"/>
              <a:buFont typeface="Wingdings" charset="2"/>
              <a:buChar char="§"/>
              <a:defRPr/>
            </a:pPr>
            <a:r>
              <a:rPr lang="en-GB" sz="1800" dirty="0" smtClean="0"/>
              <a:t>This is the nomenclature used in </a:t>
            </a:r>
            <a:r>
              <a:rPr lang="en-GB" sz="1800" dirty="0" smtClean="0"/>
              <a:t>SPAR  </a:t>
            </a:r>
            <a:r>
              <a:rPr lang="en-GB" sz="1800" dirty="0" smtClean="0"/>
              <a:t>(Semantic Publishing and Referencing) Ontologies</a:t>
            </a:r>
          </a:p>
          <a:p>
            <a:pPr marL="352425" indent="0" hangingPunct="1">
              <a:buSzPct val="100000"/>
              <a:buFont typeface="Wingdings" charset="0"/>
              <a:buNone/>
              <a:defRPr/>
            </a:pPr>
            <a:r>
              <a:rPr lang="en-GB" sz="1800" dirty="0" smtClean="0">
                <a:solidFill>
                  <a:srgbClr val="0000FF"/>
                </a:solidFill>
              </a:rPr>
              <a:t>http://purl.org/spar/</a:t>
            </a:r>
          </a:p>
          <a:p>
            <a:pPr marL="352425" indent="0" hangingPunct="1">
              <a:buSzPct val="100000"/>
              <a:buFont typeface="Wingdings" charset="0"/>
              <a:buNone/>
              <a:defRPr/>
            </a:pPr>
            <a:r>
              <a:rPr lang="en-GB" sz="1800" dirty="0" smtClean="0"/>
              <a:t>that include CiTO, the Citation Typing Ontology</a:t>
            </a:r>
          </a:p>
          <a:p>
            <a:pPr marL="0" indent="0" hangingPunct="1">
              <a:buFont typeface="Wingdings" charset="0"/>
              <a:buNone/>
              <a:defRPr/>
            </a:pPr>
            <a:r>
              <a:rPr lang="en-GB" sz="1800" dirty="0" smtClean="0"/>
              <a:t>      </a:t>
            </a:r>
            <a:r>
              <a:rPr lang="en-GB" sz="1800" dirty="0" smtClean="0">
                <a:solidFill>
                  <a:srgbClr val="0000FF"/>
                </a:solidFill>
              </a:rPr>
              <a:t>http://purl.org/spar/</a:t>
            </a:r>
            <a:r>
              <a:rPr lang="en-GB" sz="1800" dirty="0" err="1" smtClean="0">
                <a:solidFill>
                  <a:srgbClr val="0000FF"/>
                </a:solidFill>
              </a:rPr>
              <a:t>cito</a:t>
            </a:r>
            <a:r>
              <a:rPr lang="en-GB" sz="1800" dirty="0" smtClean="0">
                <a:solidFill>
                  <a:srgbClr val="0000FF"/>
                </a:solidFill>
              </a:rPr>
              <a:t>/</a:t>
            </a:r>
            <a:endParaRPr lang="en-GB" sz="1800" dirty="0">
              <a:solidFill>
                <a:srgbClr val="0000FF"/>
              </a:solidFill>
            </a:endParaRPr>
          </a:p>
        </p:txBody>
      </p:sp>
      <p:sp>
        <p:nvSpPr>
          <p:cNvPr id="18" name="Rectangle 2"/>
          <p:cNvSpPr txBox="1">
            <a:spLocks noChangeArrowheads="1"/>
          </p:cNvSpPr>
          <p:nvPr/>
        </p:nvSpPr>
        <p:spPr bwMode="auto">
          <a:xfrm>
            <a:off x="395536" y="548680"/>
            <a:ext cx="3600400" cy="1401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2400">
                <a:solidFill>
                  <a:srgbClr val="006600"/>
                </a:solidFill>
                <a:latin typeface="Arial"/>
                <a:ea typeface="+mj-ea"/>
                <a:cs typeface="ＭＳ Ｐゴシック" charset="0"/>
              </a:defRPr>
            </a:lvl1pPr>
            <a:lvl2pPr algn="l" rtl="0" eaLnBrk="0" fontAlgn="base" hangingPunct="0">
              <a:spcBef>
                <a:spcPct val="0"/>
              </a:spcBef>
              <a:spcAft>
                <a:spcPct val="0"/>
              </a:spcAft>
              <a:defRPr sz="2400">
                <a:solidFill>
                  <a:srgbClr val="006600"/>
                </a:solidFill>
                <a:latin typeface="Arial" charset="0"/>
                <a:ea typeface="ＭＳ Ｐゴシック" charset="0"/>
                <a:cs typeface="ＭＳ Ｐゴシック" charset="0"/>
              </a:defRPr>
            </a:lvl2pPr>
            <a:lvl3pPr algn="l" rtl="0" eaLnBrk="0" fontAlgn="base" hangingPunct="0">
              <a:spcBef>
                <a:spcPct val="0"/>
              </a:spcBef>
              <a:spcAft>
                <a:spcPct val="0"/>
              </a:spcAft>
              <a:defRPr sz="2400">
                <a:solidFill>
                  <a:srgbClr val="006600"/>
                </a:solidFill>
                <a:latin typeface="Arial" charset="0"/>
                <a:ea typeface="ＭＳ Ｐゴシック" charset="0"/>
                <a:cs typeface="ＭＳ Ｐゴシック" charset="0"/>
              </a:defRPr>
            </a:lvl3pPr>
            <a:lvl4pPr algn="l" rtl="0" eaLnBrk="0" fontAlgn="base" hangingPunct="0">
              <a:spcBef>
                <a:spcPct val="0"/>
              </a:spcBef>
              <a:spcAft>
                <a:spcPct val="0"/>
              </a:spcAft>
              <a:defRPr sz="2400">
                <a:solidFill>
                  <a:srgbClr val="006600"/>
                </a:solidFill>
                <a:latin typeface="Arial" charset="0"/>
                <a:ea typeface="ＭＳ Ｐゴシック" charset="0"/>
                <a:cs typeface="ＭＳ Ｐゴシック" charset="0"/>
              </a:defRPr>
            </a:lvl4pPr>
            <a:lvl5pPr algn="l" rtl="0" eaLnBrk="0" fontAlgn="base" hangingPunct="0">
              <a:spcBef>
                <a:spcPct val="0"/>
              </a:spcBef>
              <a:spcAft>
                <a:spcPct val="0"/>
              </a:spcAft>
              <a:defRPr sz="2400">
                <a:solidFill>
                  <a:srgbClr val="006600"/>
                </a:solidFill>
                <a:latin typeface="Arial" charset="0"/>
                <a:ea typeface="ＭＳ Ｐゴシック" charset="0"/>
                <a:cs typeface="ＭＳ Ｐゴシック" charset="0"/>
              </a:defRPr>
            </a:lvl5pPr>
            <a:lvl6pPr marL="457200" algn="l" rtl="0" fontAlgn="base">
              <a:spcBef>
                <a:spcPct val="0"/>
              </a:spcBef>
              <a:spcAft>
                <a:spcPct val="0"/>
              </a:spcAft>
              <a:defRPr sz="2400">
                <a:solidFill>
                  <a:srgbClr val="006600"/>
                </a:solidFill>
                <a:latin typeface="Comic Sans MS" charset="0"/>
                <a:ea typeface="ＭＳ Ｐゴシック" charset="0"/>
              </a:defRPr>
            </a:lvl6pPr>
            <a:lvl7pPr marL="914400" algn="l" rtl="0" fontAlgn="base">
              <a:spcBef>
                <a:spcPct val="0"/>
              </a:spcBef>
              <a:spcAft>
                <a:spcPct val="0"/>
              </a:spcAft>
              <a:defRPr sz="2400">
                <a:solidFill>
                  <a:srgbClr val="006600"/>
                </a:solidFill>
                <a:latin typeface="Comic Sans MS" charset="0"/>
                <a:ea typeface="ＭＳ Ｐゴシック" charset="0"/>
              </a:defRPr>
            </a:lvl7pPr>
            <a:lvl8pPr marL="1371600" algn="l" rtl="0" fontAlgn="base">
              <a:spcBef>
                <a:spcPct val="0"/>
              </a:spcBef>
              <a:spcAft>
                <a:spcPct val="0"/>
              </a:spcAft>
              <a:defRPr sz="2400">
                <a:solidFill>
                  <a:srgbClr val="006600"/>
                </a:solidFill>
                <a:latin typeface="Comic Sans MS" charset="0"/>
                <a:ea typeface="ＭＳ Ｐゴシック" charset="0"/>
              </a:defRPr>
            </a:lvl8pPr>
            <a:lvl9pPr marL="1828800" algn="l" rtl="0" fontAlgn="base">
              <a:spcBef>
                <a:spcPct val="0"/>
              </a:spcBef>
              <a:spcAft>
                <a:spcPct val="0"/>
              </a:spcAft>
              <a:defRPr sz="2400">
                <a:solidFill>
                  <a:srgbClr val="006600"/>
                </a:solidFill>
                <a:latin typeface="Comic Sans MS" charset="0"/>
                <a:ea typeface="ＭＳ Ｐゴシック" charset="0"/>
              </a:defRPr>
            </a:lvl9pPr>
          </a:lstStyle>
          <a:p>
            <a:pPr hangingPunct="1">
              <a:defRPr/>
            </a:pPr>
            <a:r>
              <a:rPr lang="en-GB" dirty="0" smtClean="0">
                <a:latin typeface="Arial" charset="0"/>
              </a:rPr>
              <a:t>A nomenclature </a:t>
            </a:r>
            <a:br>
              <a:rPr lang="en-GB" dirty="0" smtClean="0">
                <a:latin typeface="Arial" charset="0"/>
              </a:rPr>
            </a:br>
            <a:r>
              <a:rPr lang="en-GB" dirty="0" smtClean="0">
                <a:latin typeface="Arial" charset="0"/>
              </a:rPr>
              <a:t>for </a:t>
            </a:r>
            <a:r>
              <a:rPr lang="en-GB" dirty="0" smtClean="0">
                <a:latin typeface="Arial" charset="0"/>
              </a:rPr>
              <a:t>references and </a:t>
            </a:r>
            <a:br>
              <a:rPr lang="en-GB" dirty="0" smtClean="0">
                <a:latin typeface="Arial" charset="0"/>
              </a:rPr>
            </a:br>
            <a:r>
              <a:rPr lang="en-GB" dirty="0" smtClean="0">
                <a:latin typeface="Arial" charset="0"/>
              </a:rPr>
              <a:t>citations</a:t>
            </a:r>
            <a:endParaRPr lang="en-GB" dirty="0">
              <a:latin typeface="Arial" charset="0"/>
            </a:endParaRPr>
          </a:p>
        </p:txBody>
      </p:sp>
    </p:spTree>
    <p:extLst>
      <p:ext uri="{BB962C8B-B14F-4D97-AF65-F5344CB8AC3E}">
        <p14:creationId xmlns:p14="http://schemas.microsoft.com/office/powerpoint/2010/main" val="1522076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4960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4960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4960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4960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606" grpId="0" animBg="1"/>
      <p:bldP spid="1049607" grpId="0"/>
      <p:bldP spid="1049608" grpId="0" animBg="1"/>
      <p:bldP spid="1049609" grpId="0"/>
      <p:bldP spid="4" grpId="0" animBg="1"/>
      <p:bldP spid="16" grpId="0" animBg="1"/>
      <p:bldP spid="25" grpId="0" animBg="1"/>
      <p:bldP spid="2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Possible queries</a:t>
            </a:r>
            <a:endParaRPr lang="en-GB" dirty="0"/>
          </a:p>
        </p:txBody>
      </p:sp>
      <p:sp>
        <p:nvSpPr>
          <p:cNvPr id="8" name="Content Placeholder 7"/>
          <p:cNvSpPr>
            <a:spLocks noGrp="1"/>
          </p:cNvSpPr>
          <p:nvPr>
            <p:ph idx="1"/>
          </p:nvPr>
        </p:nvSpPr>
        <p:spPr/>
        <p:txBody>
          <a:bodyPr/>
          <a:lstStyle/>
          <a:p>
            <a:r>
              <a:rPr lang="en-GB" sz="2400" b="0" dirty="0" smtClean="0"/>
              <a:t>Simple ones:</a:t>
            </a:r>
          </a:p>
          <a:p>
            <a:pPr lvl="1"/>
            <a:r>
              <a:rPr lang="en-GB" sz="2000" dirty="0"/>
              <a:t>give me paper y that cites the paper x</a:t>
            </a:r>
          </a:p>
          <a:p>
            <a:pPr lvl="1"/>
            <a:r>
              <a:rPr lang="en-GB" sz="2000" dirty="0"/>
              <a:t>who cites </a:t>
            </a:r>
            <a:r>
              <a:rPr lang="en-GB" sz="2000" dirty="0" smtClean="0"/>
              <a:t>paper </a:t>
            </a:r>
            <a:r>
              <a:rPr lang="en-GB" sz="2000" dirty="0"/>
              <a:t>x</a:t>
            </a:r>
          </a:p>
          <a:p>
            <a:endParaRPr lang="en-GB" sz="2400" b="0" dirty="0"/>
          </a:p>
          <a:p>
            <a:r>
              <a:rPr lang="en-GB" sz="2400" b="0" dirty="0" smtClean="0"/>
              <a:t>Complicated ones:</a:t>
            </a:r>
          </a:p>
          <a:p>
            <a:pPr lvl="1"/>
            <a:r>
              <a:rPr lang="en-GB" sz="2000" dirty="0" smtClean="0"/>
              <a:t>which papers are used in paper x to support the hypothesis that…</a:t>
            </a:r>
          </a:p>
          <a:p>
            <a:pPr lvl="1"/>
            <a:r>
              <a:rPr lang="en-GB" sz="2000" dirty="0" smtClean="0"/>
              <a:t>who authored papers that reject the hypothesis in paper x</a:t>
            </a:r>
          </a:p>
          <a:p>
            <a:endParaRPr lang="en-GB" sz="2400" b="0" dirty="0" smtClean="0"/>
          </a:p>
        </p:txBody>
      </p:sp>
    </p:spTree>
    <p:extLst>
      <p:ext uri="{BB962C8B-B14F-4D97-AF65-F5344CB8AC3E}">
        <p14:creationId xmlns:p14="http://schemas.microsoft.com/office/powerpoint/2010/main" val="14401981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172800" y="633600"/>
            <a:ext cx="7761288" cy="492125"/>
          </a:xfrm>
        </p:spPr>
        <p:txBody>
          <a:bodyPr/>
          <a:lstStyle/>
          <a:p>
            <a:pPr eaLnBrk="1" hangingPunct="1"/>
            <a:r>
              <a:rPr lang="en-US" dirty="0" smtClean="0"/>
              <a:t>Agenda</a:t>
            </a:r>
          </a:p>
        </p:txBody>
      </p:sp>
      <p:graphicFrame>
        <p:nvGraphicFramePr>
          <p:cNvPr id="3" name="Diagram 2"/>
          <p:cNvGraphicFramePr/>
          <p:nvPr>
            <p:extLst>
              <p:ext uri="{D42A27DB-BD31-4B8C-83A1-F6EECF244321}">
                <p14:modId xmlns:p14="http://schemas.microsoft.com/office/powerpoint/2010/main" val="2420228747"/>
              </p:ext>
            </p:extLst>
          </p:nvPr>
        </p:nvGraphicFramePr>
        <p:xfrm>
          <a:off x="520700" y="1398588"/>
          <a:ext cx="7886700" cy="47191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126" name="Rectangle 7"/>
          <p:cNvSpPr>
            <a:spLocks noChangeArrowheads="1"/>
          </p:cNvSpPr>
          <p:nvPr/>
        </p:nvSpPr>
        <p:spPr bwMode="auto">
          <a:xfrm>
            <a:off x="0" y="0"/>
            <a:ext cx="9144000" cy="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p>
            <a:endParaRPr lang="bg-BG"/>
          </a:p>
        </p:txBody>
      </p:sp>
      <p:sp>
        <p:nvSpPr>
          <p:cNvPr id="5127" name="Rectangle 8"/>
          <p:cNvSpPr>
            <a:spLocks noChangeArrowheads="1"/>
          </p:cNvSpPr>
          <p:nvPr/>
        </p:nvSpPr>
        <p:spPr bwMode="auto">
          <a:xfrm>
            <a:off x="0" y="0"/>
            <a:ext cx="9144000" cy="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p>
            <a:endParaRPr lang="bg-BG"/>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GB"/>
          </a:p>
        </p:txBody>
      </p:sp>
      <p:sp>
        <p:nvSpPr>
          <p:cNvPr id="6" name="Content Placeholder 5"/>
          <p:cNvSpPr>
            <a:spLocks noGrp="1"/>
          </p:cNvSpPr>
          <p:nvPr>
            <p:ph idx="1"/>
          </p:nvPr>
        </p:nvSpPr>
        <p:spPr/>
        <p:txBody>
          <a:bodyPr/>
          <a:lstStyle/>
          <a:p>
            <a:pPr marL="0" indent="0">
              <a:spcBef>
                <a:spcPts val="600"/>
              </a:spcBef>
            </a:pPr>
            <a:r>
              <a:rPr lang="en-GB" sz="3200" b="0" dirty="0" smtClean="0"/>
              <a:t>The end…</a:t>
            </a:r>
          </a:p>
          <a:p>
            <a:pPr indent="0">
              <a:spcBef>
                <a:spcPts val="600"/>
              </a:spcBef>
            </a:pPr>
            <a:r>
              <a:rPr lang="en-GB" sz="3200" b="0" dirty="0" smtClean="0"/>
              <a:t>  of my presentation</a:t>
            </a:r>
          </a:p>
          <a:p>
            <a:pPr indent="0">
              <a:spcBef>
                <a:spcPts val="600"/>
              </a:spcBef>
            </a:pPr>
            <a:r>
              <a:rPr lang="en-GB" sz="3200" b="0" dirty="0" smtClean="0"/>
              <a:t>  and of the workshop</a:t>
            </a:r>
          </a:p>
          <a:p>
            <a:pPr marL="0" indent="0">
              <a:spcBef>
                <a:spcPts val="1800"/>
              </a:spcBef>
            </a:pPr>
            <a:r>
              <a:rPr lang="en-GB" sz="3200" b="0" dirty="0" smtClean="0"/>
              <a:t>Please send your suggestions for new search queries to David.King@open.ac.uk</a:t>
            </a:r>
          </a:p>
          <a:p>
            <a:pPr marL="0" indent="0">
              <a:spcBef>
                <a:spcPts val="1800"/>
              </a:spcBef>
            </a:pPr>
            <a:r>
              <a:rPr lang="en-GB" sz="3200" b="0" dirty="0" smtClean="0"/>
              <a:t>Thank you for your time</a:t>
            </a:r>
          </a:p>
          <a:p>
            <a:pPr marL="0" indent="0">
              <a:spcBef>
                <a:spcPts val="600"/>
              </a:spcBef>
            </a:pPr>
            <a:r>
              <a:rPr lang="en-GB" sz="3200" b="0" dirty="0" smtClean="0"/>
              <a:t>And any final questions?</a:t>
            </a:r>
            <a:endParaRPr lang="en-GB" sz="3200" b="0" dirty="0"/>
          </a:p>
        </p:txBody>
      </p:sp>
    </p:spTree>
    <p:extLst>
      <p:ext uri="{BB962C8B-B14F-4D97-AF65-F5344CB8AC3E}">
        <p14:creationId xmlns:p14="http://schemas.microsoft.com/office/powerpoint/2010/main" val="2119945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LOD is happening</a:t>
            </a:r>
            <a:endParaRPr lang="en-GB" dirty="0"/>
          </a:p>
        </p:txBody>
      </p:sp>
      <p:sp>
        <p:nvSpPr>
          <p:cNvPr id="2" name="Rectangle 1"/>
          <p:cNvSpPr/>
          <p:nvPr/>
        </p:nvSpPr>
        <p:spPr>
          <a:xfrm>
            <a:off x="914400" y="2373086"/>
            <a:ext cx="7239000" cy="1323439"/>
          </a:xfrm>
          <a:prstGeom prst="rect">
            <a:avLst/>
          </a:prstGeom>
        </p:spPr>
        <p:txBody>
          <a:bodyPr wrap="square">
            <a:spAutoFit/>
          </a:bodyPr>
          <a:lstStyle/>
          <a:p>
            <a:pPr algn="ctr"/>
            <a:r>
              <a:rPr lang="en-GB" sz="4000" dirty="0" smtClean="0">
                <a:hlinkClick r:id="rId3" action="ppaction://hlinkfile"/>
              </a:rPr>
              <a:t>British National Bibliography</a:t>
            </a:r>
            <a:br>
              <a:rPr lang="en-GB" sz="4000" dirty="0" smtClean="0">
                <a:hlinkClick r:id="rId3" action="ppaction://hlinkfile"/>
              </a:rPr>
            </a:br>
            <a:r>
              <a:rPr lang="en-GB" sz="4000" dirty="0" smtClean="0">
                <a:hlinkClick r:id="rId3" action="ppaction://hlinkfile"/>
              </a:rPr>
              <a:t>as Linked Open Data</a:t>
            </a:r>
            <a:endParaRPr lang="en-GB" sz="4000" dirty="0"/>
          </a:p>
        </p:txBody>
      </p:sp>
    </p:spTree>
    <p:extLst>
      <p:ext uri="{BB962C8B-B14F-4D97-AF65-F5344CB8AC3E}">
        <p14:creationId xmlns:p14="http://schemas.microsoft.com/office/powerpoint/2010/main" val="32477558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And quickly blow our own trumpet</a:t>
            </a:r>
            <a:endParaRPr lang="en-GB" dirty="0"/>
          </a:p>
        </p:txBody>
      </p:sp>
      <p:sp>
        <p:nvSpPr>
          <p:cNvPr id="2" name="Rectangle 1"/>
          <p:cNvSpPr/>
          <p:nvPr/>
        </p:nvSpPr>
        <p:spPr>
          <a:xfrm>
            <a:off x="914400" y="2373086"/>
            <a:ext cx="7239000" cy="1938992"/>
          </a:xfrm>
          <a:prstGeom prst="rect">
            <a:avLst/>
          </a:prstGeom>
        </p:spPr>
        <p:txBody>
          <a:bodyPr wrap="square">
            <a:spAutoFit/>
          </a:bodyPr>
          <a:lstStyle/>
          <a:p>
            <a:pPr algn="ctr"/>
            <a:r>
              <a:rPr lang="en-GB" sz="4000" dirty="0" smtClean="0">
                <a:hlinkClick r:id="rId3" action="ppaction://hlinkfile"/>
              </a:rPr>
              <a:t>Some of the tools they have developed are not as good as ours</a:t>
            </a:r>
            <a:endParaRPr lang="en-GB" sz="4000" dirty="0"/>
          </a:p>
        </p:txBody>
      </p:sp>
    </p:spTree>
    <p:extLst>
      <p:ext uri="{BB962C8B-B14F-4D97-AF65-F5344CB8AC3E}">
        <p14:creationId xmlns:p14="http://schemas.microsoft.com/office/powerpoint/2010/main" val="4416789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Back to our workshop – RDF is spreading</a:t>
            </a:r>
            <a:endParaRPr lang="en-GB" dirty="0"/>
          </a:p>
        </p:txBody>
      </p:sp>
      <p:sp>
        <p:nvSpPr>
          <p:cNvPr id="3" name="Rectangle 2"/>
          <p:cNvSpPr/>
          <p:nvPr/>
        </p:nvSpPr>
        <p:spPr>
          <a:xfrm>
            <a:off x="576943" y="2197465"/>
            <a:ext cx="8131628" cy="1938992"/>
          </a:xfrm>
          <a:prstGeom prst="rect">
            <a:avLst/>
          </a:prstGeom>
        </p:spPr>
        <p:txBody>
          <a:bodyPr wrap="square">
            <a:spAutoFit/>
          </a:bodyPr>
          <a:lstStyle/>
          <a:p>
            <a:r>
              <a:rPr lang="en-GB" sz="4000" dirty="0" smtClean="0">
                <a:solidFill>
                  <a:srgbClr val="000080"/>
                </a:solidFill>
              </a:rPr>
              <a:t>The </a:t>
            </a:r>
            <a:r>
              <a:rPr lang="en-GB" sz="4000" dirty="0">
                <a:hlinkClick r:id="rId3" action="ppaction://hlinkfile"/>
              </a:rPr>
              <a:t>BBC Natural History web site</a:t>
            </a:r>
            <a:r>
              <a:rPr lang="en-GB" sz="4000" dirty="0"/>
              <a:t> </a:t>
            </a:r>
            <a:r>
              <a:rPr lang="en-GB" sz="4000" dirty="0">
                <a:solidFill>
                  <a:srgbClr val="000080"/>
                </a:solidFill>
              </a:rPr>
              <a:t>is powered by </a:t>
            </a:r>
            <a:r>
              <a:rPr lang="en-GB" sz="4000" dirty="0" smtClean="0">
                <a:solidFill>
                  <a:srgbClr val="000080"/>
                </a:solidFill>
              </a:rPr>
              <a:t>RDF,</a:t>
            </a:r>
          </a:p>
          <a:p>
            <a:r>
              <a:rPr lang="en-GB" sz="4000" dirty="0" smtClean="0">
                <a:solidFill>
                  <a:srgbClr val="000080"/>
                </a:solidFill>
              </a:rPr>
              <a:t>with </a:t>
            </a:r>
            <a:r>
              <a:rPr lang="en-GB" sz="4000" dirty="0">
                <a:solidFill>
                  <a:srgbClr val="000080"/>
                </a:solidFill>
              </a:rPr>
              <a:t>its own </a:t>
            </a:r>
            <a:r>
              <a:rPr lang="en-GB" sz="4000" dirty="0" smtClean="0">
                <a:hlinkClick r:id="rId4" action="ppaction://hlinkfile"/>
              </a:rPr>
              <a:t>Wildlife Ontology</a:t>
            </a:r>
            <a:r>
              <a:rPr lang="en-GB" sz="4000" dirty="0" smtClean="0">
                <a:solidFill>
                  <a:srgbClr val="000080"/>
                </a:solidFill>
              </a:rPr>
              <a:t>.</a:t>
            </a:r>
            <a:endParaRPr lang="en-GB" sz="4000" dirty="0">
              <a:solidFill>
                <a:srgbClr val="000080"/>
              </a:solidFill>
            </a:endParaRPr>
          </a:p>
        </p:txBody>
      </p:sp>
    </p:spTree>
    <p:extLst>
      <p:ext uri="{BB962C8B-B14F-4D97-AF65-F5344CB8AC3E}">
        <p14:creationId xmlns:p14="http://schemas.microsoft.com/office/powerpoint/2010/main" val="32883371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Back to our workshop – and bibliographies</a:t>
            </a:r>
            <a:endParaRPr lang="en-GB" dirty="0"/>
          </a:p>
        </p:txBody>
      </p:sp>
      <p:sp>
        <p:nvSpPr>
          <p:cNvPr id="3" name="Rectangle 2"/>
          <p:cNvSpPr/>
          <p:nvPr/>
        </p:nvSpPr>
        <p:spPr>
          <a:xfrm>
            <a:off x="457200" y="1643743"/>
            <a:ext cx="7815943" cy="3170099"/>
          </a:xfrm>
          <a:prstGeom prst="rect">
            <a:avLst/>
          </a:prstGeom>
        </p:spPr>
        <p:txBody>
          <a:bodyPr wrap="square">
            <a:spAutoFit/>
          </a:bodyPr>
          <a:lstStyle/>
          <a:p>
            <a:r>
              <a:rPr lang="en-GB" sz="4000" dirty="0" smtClean="0">
                <a:solidFill>
                  <a:srgbClr val="000080"/>
                </a:solidFill>
              </a:rPr>
              <a:t>On 4th </a:t>
            </a:r>
            <a:r>
              <a:rPr lang="en-GB" sz="4000" dirty="0">
                <a:solidFill>
                  <a:srgbClr val="000080"/>
                </a:solidFill>
              </a:rPr>
              <a:t>April 2012, the </a:t>
            </a:r>
            <a:r>
              <a:rPr lang="en-GB" sz="4000" b="1" dirty="0">
                <a:solidFill>
                  <a:srgbClr val="000080"/>
                </a:solidFill>
              </a:rPr>
              <a:t>Nature Publishing Group</a:t>
            </a:r>
            <a:r>
              <a:rPr lang="en-GB" sz="4000" dirty="0">
                <a:solidFill>
                  <a:srgbClr val="000080"/>
                </a:solidFill>
              </a:rPr>
              <a:t> published as open linked data the bibliographic records of all their journal articles dating back to 1869.</a:t>
            </a:r>
            <a:endParaRPr lang="en-GB" sz="4000" dirty="0">
              <a:solidFill>
                <a:srgbClr val="000080"/>
              </a:solidFill>
            </a:endParaRPr>
          </a:p>
        </p:txBody>
      </p:sp>
    </p:spTree>
    <p:extLst>
      <p:ext uri="{BB962C8B-B14F-4D97-AF65-F5344CB8AC3E}">
        <p14:creationId xmlns:p14="http://schemas.microsoft.com/office/powerpoint/2010/main" val="26668404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Bibliographic reference in a paper</a:t>
            </a:r>
            <a:endParaRPr lang="en-GB" dirty="0"/>
          </a:p>
        </p:txBody>
      </p:sp>
      <p:sp>
        <p:nvSpPr>
          <p:cNvPr id="3" name="Content Placeholder 2"/>
          <p:cNvSpPr>
            <a:spLocks noGrp="1"/>
          </p:cNvSpPr>
          <p:nvPr>
            <p:ph idx="1"/>
          </p:nvPr>
        </p:nvSpPr>
        <p:spPr/>
        <p:txBody>
          <a:bodyPr/>
          <a:lstStyle/>
          <a:p>
            <a:r>
              <a:rPr lang="fr-FR" sz="2400" b="0" dirty="0"/>
              <a:t>Yves Marcoux, Élias </a:t>
            </a:r>
            <a:r>
              <a:rPr lang="fr-FR" sz="2400" b="0" dirty="0" err="1"/>
              <a:t>Rizkallah</a:t>
            </a:r>
            <a:r>
              <a:rPr lang="fr-FR" sz="2400" b="0" dirty="0"/>
              <a:t> (2009).</a:t>
            </a:r>
          </a:p>
          <a:p>
            <a:r>
              <a:rPr lang="en-GB" sz="2400" b="0" dirty="0" err="1"/>
              <a:t>Intertextual</a:t>
            </a:r>
            <a:r>
              <a:rPr lang="en-GB" sz="2400" b="0" dirty="0"/>
              <a:t> semantics: A semantics for</a:t>
            </a:r>
          </a:p>
          <a:p>
            <a:r>
              <a:rPr lang="en-GB" sz="2400" b="0" dirty="0"/>
              <a:t>information design. </a:t>
            </a:r>
            <a:r>
              <a:rPr lang="en-GB" sz="2400" b="0" i="1" dirty="0"/>
              <a:t>Journal of the American</a:t>
            </a:r>
          </a:p>
          <a:p>
            <a:r>
              <a:rPr lang="en-GB" sz="2400" b="0" i="1" dirty="0"/>
              <a:t>Society for Information Science and Technology</a:t>
            </a:r>
            <a:r>
              <a:rPr lang="en-GB" sz="2400" b="0" dirty="0"/>
              <a:t>,</a:t>
            </a:r>
          </a:p>
          <a:p>
            <a:r>
              <a:rPr lang="en-GB" sz="2400" b="0" dirty="0"/>
              <a:t>60 (9): 1895-1906. John Wiley &amp; Sons, Inc. DOI:</a:t>
            </a:r>
          </a:p>
          <a:p>
            <a:r>
              <a:rPr lang="en-GB" sz="2400" b="0" dirty="0"/>
              <a:t>10.1002/asi.21134. First published online (PDF</a:t>
            </a:r>
          </a:p>
          <a:p>
            <a:r>
              <a:rPr lang="en-GB" sz="2400" b="0" dirty="0"/>
              <a:t>and HTML) 21 August 2009.</a:t>
            </a:r>
            <a:endParaRPr lang="en-GB" sz="2400" dirty="0"/>
          </a:p>
        </p:txBody>
      </p:sp>
    </p:spTree>
    <p:extLst>
      <p:ext uri="{BB962C8B-B14F-4D97-AF65-F5344CB8AC3E}">
        <p14:creationId xmlns:p14="http://schemas.microsoft.com/office/powerpoint/2010/main" val="22675433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Bibliographic record as RDF (Turtle)</a:t>
            </a:r>
            <a:endParaRPr lang="en-GB" dirty="0"/>
          </a:p>
        </p:txBody>
      </p:sp>
      <p:sp>
        <p:nvSpPr>
          <p:cNvPr id="3" name="Content Placeholder 2"/>
          <p:cNvSpPr>
            <a:spLocks noGrp="1"/>
          </p:cNvSpPr>
          <p:nvPr>
            <p:ph sz="half" idx="1"/>
          </p:nvPr>
        </p:nvSpPr>
        <p:spPr/>
        <p:txBody>
          <a:bodyPr/>
          <a:lstStyle/>
          <a:p>
            <a:r>
              <a:rPr lang="en-GB" sz="1200" b="0" dirty="0">
                <a:latin typeface="Consolas" panose="020B0609020204030204" pitchFamily="49" charset="0"/>
                <a:cs typeface="Consolas" panose="020B0609020204030204" pitchFamily="49" charset="0"/>
              </a:rPr>
              <a:t>:</a:t>
            </a:r>
            <a:r>
              <a:rPr lang="en-GB" sz="1200" b="0" dirty="0" err="1">
                <a:latin typeface="Consolas" panose="020B0609020204030204" pitchFamily="49" charset="0"/>
                <a:cs typeface="Consolas" panose="020B0609020204030204" pitchFamily="49" charset="0"/>
              </a:rPr>
              <a:t>intertextual</a:t>
            </a:r>
            <a:r>
              <a:rPr lang="en-GB" sz="1200" b="0" dirty="0">
                <a:latin typeface="Consolas" panose="020B0609020204030204" pitchFamily="49" charset="0"/>
                <a:cs typeface="Consolas" panose="020B0609020204030204" pitchFamily="49" charset="0"/>
              </a:rPr>
              <a:t>-semantics a </a:t>
            </a:r>
            <a:r>
              <a:rPr lang="en-GB" sz="1200" b="0" dirty="0" err="1">
                <a:latin typeface="Consolas" panose="020B0609020204030204" pitchFamily="49" charset="0"/>
                <a:cs typeface="Consolas" panose="020B0609020204030204" pitchFamily="49" charset="0"/>
              </a:rPr>
              <a:t>bibo:AcademicArticle</a:t>
            </a:r>
            <a:endParaRPr lang="en-GB" sz="1200" b="0" dirty="0">
              <a:latin typeface="Consolas" panose="020B0609020204030204" pitchFamily="49" charset="0"/>
              <a:cs typeface="Consolas" panose="020B0609020204030204" pitchFamily="49" charset="0"/>
            </a:endParaRPr>
          </a:p>
          <a:p>
            <a:r>
              <a:rPr lang="en-GB" sz="1200" b="0" dirty="0">
                <a:latin typeface="Consolas" panose="020B0609020204030204" pitchFamily="49" charset="0"/>
                <a:cs typeface="Consolas" panose="020B0609020204030204" pitchFamily="49" charset="0"/>
              </a:rPr>
              <a:t>; </a:t>
            </a:r>
            <a:r>
              <a:rPr lang="en-GB" sz="1200" b="0" dirty="0" err="1">
                <a:latin typeface="Consolas" panose="020B0609020204030204" pitchFamily="49" charset="0"/>
                <a:cs typeface="Consolas" panose="020B0609020204030204" pitchFamily="49" charset="0"/>
              </a:rPr>
              <a:t>bibo:authorList</a:t>
            </a:r>
            <a:r>
              <a:rPr lang="en-GB" sz="1200" b="0" dirty="0">
                <a:latin typeface="Consolas" panose="020B0609020204030204" pitchFamily="49" charset="0"/>
                <a:cs typeface="Consolas" panose="020B0609020204030204" pitchFamily="49" charset="0"/>
              </a:rPr>
              <a:t> ( :</a:t>
            </a:r>
            <a:r>
              <a:rPr lang="en-GB" sz="1200" b="0" dirty="0" err="1">
                <a:latin typeface="Consolas" panose="020B0609020204030204" pitchFamily="49" charset="0"/>
                <a:cs typeface="Consolas" panose="020B0609020204030204" pitchFamily="49" charset="0"/>
              </a:rPr>
              <a:t>marcoux</a:t>
            </a:r>
            <a:r>
              <a:rPr lang="en-GB" sz="1200" b="0" dirty="0">
                <a:latin typeface="Consolas" panose="020B0609020204030204" pitchFamily="49" charset="0"/>
                <a:cs typeface="Consolas" panose="020B0609020204030204" pitchFamily="49" charset="0"/>
              </a:rPr>
              <a:t> :</a:t>
            </a:r>
            <a:r>
              <a:rPr lang="en-GB" sz="1200" b="0" dirty="0" err="1">
                <a:latin typeface="Consolas" panose="020B0609020204030204" pitchFamily="49" charset="0"/>
                <a:cs typeface="Consolas" panose="020B0609020204030204" pitchFamily="49" charset="0"/>
              </a:rPr>
              <a:t>rizkallah</a:t>
            </a:r>
            <a:r>
              <a:rPr lang="en-GB" sz="1200" b="0" dirty="0">
                <a:latin typeface="Consolas" panose="020B0609020204030204" pitchFamily="49" charset="0"/>
                <a:cs typeface="Consolas" panose="020B0609020204030204" pitchFamily="49" charset="0"/>
              </a:rPr>
              <a:t> )</a:t>
            </a:r>
          </a:p>
          <a:p>
            <a:r>
              <a:rPr lang="en-GB" sz="1200" b="0" dirty="0">
                <a:latin typeface="Consolas" panose="020B0609020204030204" pitchFamily="49" charset="0"/>
                <a:cs typeface="Consolas" panose="020B0609020204030204" pitchFamily="49" charset="0"/>
              </a:rPr>
              <a:t>; </a:t>
            </a:r>
            <a:r>
              <a:rPr lang="en-GB" sz="1200" b="0" dirty="0" err="1">
                <a:latin typeface="Consolas" panose="020B0609020204030204" pitchFamily="49" charset="0"/>
                <a:cs typeface="Consolas" panose="020B0609020204030204" pitchFamily="49" charset="0"/>
              </a:rPr>
              <a:t>dcterms:title</a:t>
            </a:r>
            <a:r>
              <a:rPr lang="en-GB" sz="1200" b="0" dirty="0">
                <a:latin typeface="Consolas" panose="020B0609020204030204" pitchFamily="49" charset="0"/>
                <a:cs typeface="Consolas" panose="020B0609020204030204" pitchFamily="49" charset="0"/>
              </a:rPr>
              <a:t> “</a:t>
            </a:r>
            <a:r>
              <a:rPr lang="en-GB" sz="1200" b="0" dirty="0" err="1">
                <a:latin typeface="Consolas" panose="020B0609020204030204" pitchFamily="49" charset="0"/>
                <a:cs typeface="Consolas" panose="020B0609020204030204" pitchFamily="49" charset="0"/>
              </a:rPr>
              <a:t>Intertextual</a:t>
            </a:r>
            <a:r>
              <a:rPr lang="en-GB" sz="1200" b="0" dirty="0">
                <a:latin typeface="Consolas" panose="020B0609020204030204" pitchFamily="49" charset="0"/>
                <a:cs typeface="Consolas" panose="020B0609020204030204" pitchFamily="49" charset="0"/>
              </a:rPr>
              <a:t> semantics: A</a:t>
            </a:r>
          </a:p>
          <a:p>
            <a:r>
              <a:rPr lang="en-GB" sz="1200" b="0" dirty="0">
                <a:latin typeface="Consolas" panose="020B0609020204030204" pitchFamily="49" charset="0"/>
                <a:cs typeface="Consolas" panose="020B0609020204030204" pitchFamily="49" charset="0"/>
              </a:rPr>
              <a:t>semantics for information design”</a:t>
            </a:r>
          </a:p>
          <a:p>
            <a:r>
              <a:rPr lang="en-GB" sz="1200" b="0" dirty="0">
                <a:latin typeface="Consolas" panose="020B0609020204030204" pitchFamily="49" charset="0"/>
                <a:cs typeface="Consolas" panose="020B0609020204030204" pitchFamily="49" charset="0"/>
              </a:rPr>
              <a:t>; </a:t>
            </a:r>
            <a:r>
              <a:rPr lang="en-GB" sz="1200" b="0" dirty="0" err="1">
                <a:latin typeface="Consolas" panose="020B0609020204030204" pitchFamily="49" charset="0"/>
                <a:cs typeface="Consolas" panose="020B0609020204030204" pitchFamily="49" charset="0"/>
              </a:rPr>
              <a:t>dcterms:issued</a:t>
            </a:r>
            <a:r>
              <a:rPr lang="en-GB" sz="1200" b="0" dirty="0">
                <a:latin typeface="Consolas" panose="020B0609020204030204" pitchFamily="49" charset="0"/>
                <a:cs typeface="Consolas" panose="020B0609020204030204" pitchFamily="49" charset="0"/>
              </a:rPr>
              <a:t> “2009”^^</a:t>
            </a:r>
            <a:r>
              <a:rPr lang="en-GB" sz="1200" b="0" dirty="0" err="1">
                <a:latin typeface="Consolas" panose="020B0609020204030204" pitchFamily="49" charset="0"/>
                <a:cs typeface="Consolas" panose="020B0609020204030204" pitchFamily="49" charset="0"/>
              </a:rPr>
              <a:t>xsd:gYear</a:t>
            </a:r>
            <a:endParaRPr lang="en-GB" sz="1200" b="0" dirty="0">
              <a:latin typeface="Consolas" panose="020B0609020204030204" pitchFamily="49" charset="0"/>
              <a:cs typeface="Consolas" panose="020B0609020204030204" pitchFamily="49" charset="0"/>
            </a:endParaRPr>
          </a:p>
          <a:p>
            <a:r>
              <a:rPr lang="en-GB" sz="1200" b="0" dirty="0">
                <a:latin typeface="Consolas" panose="020B0609020204030204" pitchFamily="49" charset="0"/>
                <a:cs typeface="Consolas" panose="020B0609020204030204" pitchFamily="49" charset="0"/>
              </a:rPr>
              <a:t>; </a:t>
            </a:r>
            <a:r>
              <a:rPr lang="en-GB" sz="1200" b="0" dirty="0" err="1">
                <a:latin typeface="Consolas" panose="020B0609020204030204" pitchFamily="49" charset="0"/>
                <a:cs typeface="Consolas" panose="020B0609020204030204" pitchFamily="49" charset="0"/>
              </a:rPr>
              <a:t>bibo:doi</a:t>
            </a:r>
            <a:r>
              <a:rPr lang="en-GB" sz="1200" b="0" dirty="0">
                <a:latin typeface="Consolas" panose="020B0609020204030204" pitchFamily="49" charset="0"/>
                <a:cs typeface="Consolas" panose="020B0609020204030204" pitchFamily="49" charset="0"/>
              </a:rPr>
              <a:t> “10.1002/asi.21134”</a:t>
            </a:r>
          </a:p>
          <a:p>
            <a:r>
              <a:rPr lang="en-GB" sz="1200" b="0" dirty="0">
                <a:latin typeface="Consolas" panose="020B0609020204030204" pitchFamily="49" charset="0"/>
                <a:cs typeface="Consolas" panose="020B0609020204030204" pitchFamily="49" charset="0"/>
              </a:rPr>
              <a:t>; </a:t>
            </a:r>
            <a:r>
              <a:rPr lang="en-GB" sz="1200" b="0" dirty="0" err="1">
                <a:latin typeface="Consolas" panose="020B0609020204030204" pitchFamily="49" charset="0"/>
                <a:cs typeface="Consolas" panose="020B0609020204030204" pitchFamily="49" charset="0"/>
              </a:rPr>
              <a:t>bibo:pageStart</a:t>
            </a:r>
            <a:r>
              <a:rPr lang="en-GB" sz="1200" b="0" dirty="0">
                <a:latin typeface="Consolas" panose="020B0609020204030204" pitchFamily="49" charset="0"/>
                <a:cs typeface="Consolas" panose="020B0609020204030204" pitchFamily="49" charset="0"/>
              </a:rPr>
              <a:t> “1895”</a:t>
            </a:r>
          </a:p>
          <a:p>
            <a:r>
              <a:rPr lang="en-GB" sz="1200" b="0" dirty="0">
                <a:latin typeface="Consolas" panose="020B0609020204030204" pitchFamily="49" charset="0"/>
                <a:cs typeface="Consolas" panose="020B0609020204030204" pitchFamily="49" charset="0"/>
              </a:rPr>
              <a:t>; </a:t>
            </a:r>
            <a:r>
              <a:rPr lang="en-GB" sz="1200" b="0" dirty="0" err="1">
                <a:latin typeface="Consolas" panose="020B0609020204030204" pitchFamily="49" charset="0"/>
                <a:cs typeface="Consolas" panose="020B0609020204030204" pitchFamily="49" charset="0"/>
              </a:rPr>
              <a:t>bibo:pageEnd</a:t>
            </a:r>
            <a:r>
              <a:rPr lang="en-GB" sz="1200" b="0" dirty="0">
                <a:latin typeface="Consolas" panose="020B0609020204030204" pitchFamily="49" charset="0"/>
                <a:cs typeface="Consolas" panose="020B0609020204030204" pitchFamily="49" charset="0"/>
              </a:rPr>
              <a:t> “1906”</a:t>
            </a:r>
          </a:p>
          <a:p>
            <a:r>
              <a:rPr lang="en-GB" sz="1200" b="0" dirty="0">
                <a:latin typeface="Consolas" panose="020B0609020204030204" pitchFamily="49" charset="0"/>
                <a:cs typeface="Consolas" panose="020B0609020204030204" pitchFamily="49" charset="0"/>
              </a:rPr>
              <a:t>; </a:t>
            </a:r>
            <a:r>
              <a:rPr lang="en-GB" sz="1200" b="0" dirty="0" err="1">
                <a:latin typeface="Consolas" panose="020B0609020204030204" pitchFamily="49" charset="0"/>
                <a:cs typeface="Consolas" panose="020B0609020204030204" pitchFamily="49" charset="0"/>
              </a:rPr>
              <a:t>dcterms:hasFormat</a:t>
            </a:r>
            <a:r>
              <a:rPr lang="en-GB" sz="1200" b="0" dirty="0">
                <a:latin typeface="Consolas" panose="020B0609020204030204" pitchFamily="49" charset="0"/>
                <a:cs typeface="Consolas" panose="020B0609020204030204" pitchFamily="49" charset="0"/>
              </a:rPr>
              <a:t> :html , :</a:t>
            </a:r>
            <a:r>
              <a:rPr lang="en-GB" sz="1200" b="0" dirty="0" err="1">
                <a:latin typeface="Consolas" panose="020B0609020204030204" pitchFamily="49" charset="0"/>
                <a:cs typeface="Consolas" panose="020B0609020204030204" pitchFamily="49" charset="0"/>
              </a:rPr>
              <a:t>pdf</a:t>
            </a:r>
            <a:endParaRPr lang="en-GB" sz="1200" b="0" dirty="0">
              <a:latin typeface="Consolas" panose="020B0609020204030204" pitchFamily="49" charset="0"/>
              <a:cs typeface="Consolas" panose="020B0609020204030204" pitchFamily="49" charset="0"/>
            </a:endParaRPr>
          </a:p>
          <a:p>
            <a:r>
              <a:rPr lang="en-GB" sz="1200" b="0" dirty="0">
                <a:latin typeface="Consolas" panose="020B0609020204030204" pitchFamily="49" charset="0"/>
                <a:cs typeface="Consolas" panose="020B0609020204030204" pitchFamily="49" charset="0"/>
              </a:rPr>
              <a:t>; </a:t>
            </a:r>
            <a:r>
              <a:rPr lang="en-GB" sz="1200" b="0" dirty="0" err="1">
                <a:latin typeface="Consolas" panose="020B0609020204030204" pitchFamily="49" charset="0"/>
                <a:cs typeface="Consolas" panose="020B0609020204030204" pitchFamily="49" charset="0"/>
              </a:rPr>
              <a:t>dcterms:isPartOf</a:t>
            </a:r>
            <a:r>
              <a:rPr lang="en-GB" sz="1200" b="0" dirty="0">
                <a:latin typeface="Consolas" panose="020B0609020204030204" pitchFamily="49" charset="0"/>
                <a:cs typeface="Consolas" panose="020B0609020204030204" pitchFamily="49" charset="0"/>
              </a:rPr>
              <a:t> [ a </a:t>
            </a:r>
            <a:r>
              <a:rPr lang="en-GB" sz="1200" b="0" dirty="0" err="1">
                <a:latin typeface="Consolas" panose="020B0609020204030204" pitchFamily="49" charset="0"/>
                <a:cs typeface="Consolas" panose="020B0609020204030204" pitchFamily="49" charset="0"/>
              </a:rPr>
              <a:t>bibo:Issue</a:t>
            </a:r>
            <a:endParaRPr lang="en-GB" sz="1200" b="0" dirty="0">
              <a:latin typeface="Consolas" panose="020B0609020204030204" pitchFamily="49" charset="0"/>
              <a:cs typeface="Consolas" panose="020B0609020204030204" pitchFamily="49" charset="0"/>
            </a:endParaRPr>
          </a:p>
          <a:p>
            <a:r>
              <a:rPr lang="en-GB" sz="1200" b="0" dirty="0">
                <a:latin typeface="Consolas" panose="020B0609020204030204" pitchFamily="49" charset="0"/>
                <a:cs typeface="Consolas" panose="020B0609020204030204" pitchFamily="49" charset="0"/>
              </a:rPr>
              <a:t>; </a:t>
            </a:r>
            <a:r>
              <a:rPr lang="en-GB" sz="1200" b="0" dirty="0" err="1">
                <a:latin typeface="Consolas" panose="020B0609020204030204" pitchFamily="49" charset="0"/>
                <a:cs typeface="Consolas" panose="020B0609020204030204" pitchFamily="49" charset="0"/>
              </a:rPr>
              <a:t>bibo:issue</a:t>
            </a:r>
            <a:r>
              <a:rPr lang="en-GB" sz="1200" b="0" dirty="0">
                <a:latin typeface="Consolas" panose="020B0609020204030204" pitchFamily="49" charset="0"/>
                <a:cs typeface="Consolas" panose="020B0609020204030204" pitchFamily="49" charset="0"/>
              </a:rPr>
              <a:t> “9”</a:t>
            </a:r>
          </a:p>
          <a:p>
            <a:r>
              <a:rPr lang="en-GB" sz="1200" b="0" dirty="0">
                <a:latin typeface="Consolas" panose="020B0609020204030204" pitchFamily="49" charset="0"/>
                <a:cs typeface="Consolas" panose="020B0609020204030204" pitchFamily="49" charset="0"/>
              </a:rPr>
              <a:t>; </a:t>
            </a:r>
            <a:r>
              <a:rPr lang="en-GB" sz="1200" b="0" dirty="0" err="1">
                <a:latin typeface="Consolas" panose="020B0609020204030204" pitchFamily="49" charset="0"/>
                <a:cs typeface="Consolas" panose="020B0609020204030204" pitchFamily="49" charset="0"/>
              </a:rPr>
              <a:t>bibo:volume</a:t>
            </a:r>
            <a:r>
              <a:rPr lang="en-GB" sz="1200" b="0" dirty="0">
                <a:latin typeface="Consolas" panose="020B0609020204030204" pitchFamily="49" charset="0"/>
                <a:cs typeface="Consolas" panose="020B0609020204030204" pitchFamily="49" charset="0"/>
              </a:rPr>
              <a:t> “60”</a:t>
            </a:r>
          </a:p>
          <a:p>
            <a:r>
              <a:rPr lang="en-GB" sz="1200" b="0" dirty="0">
                <a:latin typeface="Consolas" panose="020B0609020204030204" pitchFamily="49" charset="0"/>
                <a:cs typeface="Consolas" panose="020B0609020204030204" pitchFamily="49" charset="0"/>
              </a:rPr>
              <a:t>; </a:t>
            </a:r>
            <a:r>
              <a:rPr lang="en-GB" sz="1200" b="0" dirty="0" err="1">
                <a:latin typeface="Consolas" panose="020B0609020204030204" pitchFamily="49" charset="0"/>
                <a:cs typeface="Consolas" panose="020B0609020204030204" pitchFamily="49" charset="0"/>
              </a:rPr>
              <a:t>dcterms:isPartOf</a:t>
            </a:r>
            <a:r>
              <a:rPr lang="en-GB" sz="1200" b="0" dirty="0">
                <a:latin typeface="Consolas" panose="020B0609020204030204" pitchFamily="49" charset="0"/>
                <a:cs typeface="Consolas" panose="020B0609020204030204" pitchFamily="49" charset="0"/>
              </a:rPr>
              <a:t> [ a </a:t>
            </a:r>
            <a:r>
              <a:rPr lang="en-GB" sz="1200" b="0" dirty="0" err="1">
                <a:latin typeface="Consolas" panose="020B0609020204030204" pitchFamily="49" charset="0"/>
                <a:cs typeface="Consolas" panose="020B0609020204030204" pitchFamily="49" charset="0"/>
              </a:rPr>
              <a:t>bibo:Journal</a:t>
            </a:r>
            <a:endParaRPr lang="en-GB" sz="1200" b="0" dirty="0">
              <a:latin typeface="Consolas" panose="020B0609020204030204" pitchFamily="49" charset="0"/>
              <a:cs typeface="Consolas" panose="020B0609020204030204" pitchFamily="49" charset="0"/>
            </a:endParaRPr>
          </a:p>
          <a:p>
            <a:r>
              <a:rPr lang="en-GB" sz="1200" b="0" dirty="0">
                <a:latin typeface="Consolas" panose="020B0609020204030204" pitchFamily="49" charset="0"/>
                <a:cs typeface="Consolas" panose="020B0609020204030204" pitchFamily="49" charset="0"/>
              </a:rPr>
              <a:t>; </a:t>
            </a:r>
            <a:r>
              <a:rPr lang="en-GB" sz="1200" b="0" dirty="0" err="1">
                <a:latin typeface="Consolas" panose="020B0609020204030204" pitchFamily="49" charset="0"/>
                <a:cs typeface="Consolas" panose="020B0609020204030204" pitchFamily="49" charset="0"/>
              </a:rPr>
              <a:t>dcterms:title</a:t>
            </a:r>
            <a:r>
              <a:rPr lang="en-GB" sz="1200" b="0" dirty="0">
                <a:latin typeface="Consolas" panose="020B0609020204030204" pitchFamily="49" charset="0"/>
                <a:cs typeface="Consolas" panose="020B0609020204030204" pitchFamily="49" charset="0"/>
              </a:rPr>
              <a:t> “Journal of the American</a:t>
            </a:r>
          </a:p>
          <a:p>
            <a:r>
              <a:rPr lang="en-GB" sz="1200" b="0" dirty="0">
                <a:latin typeface="Consolas" panose="020B0609020204030204" pitchFamily="49" charset="0"/>
                <a:cs typeface="Consolas" panose="020B0609020204030204" pitchFamily="49" charset="0"/>
              </a:rPr>
              <a:t>Society for Information Science and</a:t>
            </a:r>
          </a:p>
          <a:p>
            <a:r>
              <a:rPr lang="en-GB" sz="1200" b="0" dirty="0">
                <a:latin typeface="Consolas" panose="020B0609020204030204" pitchFamily="49" charset="0"/>
                <a:cs typeface="Consolas" panose="020B0609020204030204" pitchFamily="49" charset="0"/>
              </a:rPr>
              <a:t>Technology</a:t>
            </a:r>
            <a:r>
              <a:rPr lang="en-GB" sz="1200" b="0" dirty="0" smtClean="0">
                <a:latin typeface="Consolas" panose="020B0609020204030204" pitchFamily="49" charset="0"/>
                <a:cs typeface="Consolas" panose="020B0609020204030204" pitchFamily="49" charset="0"/>
              </a:rPr>
              <a:t>”</a:t>
            </a:r>
            <a:endParaRPr lang="en-GB" sz="1200" b="0" dirty="0">
              <a:latin typeface="Consolas" panose="020B0609020204030204" pitchFamily="49" charset="0"/>
              <a:cs typeface="Consolas" panose="020B0609020204030204" pitchFamily="49" charset="0"/>
            </a:endParaRPr>
          </a:p>
        </p:txBody>
      </p:sp>
      <p:sp>
        <p:nvSpPr>
          <p:cNvPr id="6" name="Content Placeholder 5"/>
          <p:cNvSpPr>
            <a:spLocks noGrp="1"/>
          </p:cNvSpPr>
          <p:nvPr>
            <p:ph sz="half" idx="2"/>
          </p:nvPr>
        </p:nvSpPr>
        <p:spPr/>
        <p:txBody>
          <a:bodyPr/>
          <a:lstStyle/>
          <a:p>
            <a:r>
              <a:rPr lang="en-GB" sz="1200" b="0" dirty="0">
                <a:latin typeface="Consolas" panose="020B0609020204030204" pitchFamily="49" charset="0"/>
                <a:cs typeface="Consolas" panose="020B0609020204030204" pitchFamily="49" charset="0"/>
              </a:rPr>
              <a:t>; </a:t>
            </a:r>
            <a:r>
              <a:rPr lang="en-GB" sz="1200" b="0" dirty="0" err="1">
                <a:latin typeface="Consolas" panose="020B0609020204030204" pitchFamily="49" charset="0"/>
                <a:cs typeface="Consolas" panose="020B0609020204030204" pitchFamily="49" charset="0"/>
              </a:rPr>
              <a:t>dcterms:publisher</a:t>
            </a:r>
            <a:r>
              <a:rPr lang="en-GB" sz="1200" b="0" dirty="0">
                <a:latin typeface="Consolas" panose="020B0609020204030204" pitchFamily="49" charset="0"/>
                <a:cs typeface="Consolas" panose="020B0609020204030204" pitchFamily="49" charset="0"/>
              </a:rPr>
              <a:t> :</a:t>
            </a:r>
            <a:r>
              <a:rPr lang="en-GB" sz="1200" b="0" dirty="0" err="1">
                <a:latin typeface="Consolas" panose="020B0609020204030204" pitchFamily="49" charset="0"/>
                <a:cs typeface="Consolas" panose="020B0609020204030204" pitchFamily="49" charset="0"/>
              </a:rPr>
              <a:t>wiley</a:t>
            </a:r>
            <a:r>
              <a:rPr lang="en-GB" sz="1200" b="0" dirty="0">
                <a:latin typeface="Consolas" panose="020B0609020204030204" pitchFamily="49" charset="0"/>
                <a:cs typeface="Consolas" panose="020B0609020204030204" pitchFamily="49" charset="0"/>
              </a:rPr>
              <a:t>-and-sons ]] .</a:t>
            </a:r>
          </a:p>
          <a:p>
            <a:r>
              <a:rPr lang="en-GB" sz="1200" b="0" dirty="0">
                <a:latin typeface="Consolas" panose="020B0609020204030204" pitchFamily="49" charset="0"/>
                <a:cs typeface="Consolas" panose="020B0609020204030204" pitchFamily="49" charset="0"/>
              </a:rPr>
              <a:t>:html a </a:t>
            </a:r>
            <a:r>
              <a:rPr lang="en-GB" sz="1200" b="0" dirty="0" err="1">
                <a:latin typeface="Consolas" panose="020B0609020204030204" pitchFamily="49" charset="0"/>
                <a:cs typeface="Consolas" panose="020B0609020204030204" pitchFamily="49" charset="0"/>
              </a:rPr>
              <a:t>bibo:AcademicArticle</a:t>
            </a:r>
            <a:endParaRPr lang="en-GB" sz="1200" b="0" dirty="0">
              <a:latin typeface="Consolas" panose="020B0609020204030204" pitchFamily="49" charset="0"/>
              <a:cs typeface="Consolas" panose="020B0609020204030204" pitchFamily="49" charset="0"/>
            </a:endParaRPr>
          </a:p>
          <a:p>
            <a:r>
              <a:rPr lang="en-GB" sz="1200" b="0" dirty="0">
                <a:latin typeface="Consolas" panose="020B0609020204030204" pitchFamily="49" charset="0"/>
                <a:cs typeface="Consolas" panose="020B0609020204030204" pitchFamily="49" charset="0"/>
              </a:rPr>
              <a:t>; </a:t>
            </a:r>
            <a:r>
              <a:rPr lang="en-GB" sz="1200" b="0" dirty="0" err="1">
                <a:latin typeface="Consolas" panose="020B0609020204030204" pitchFamily="49" charset="0"/>
                <a:cs typeface="Consolas" panose="020B0609020204030204" pitchFamily="49" charset="0"/>
              </a:rPr>
              <a:t>dcterms:format</a:t>
            </a:r>
            <a:r>
              <a:rPr lang="en-GB" sz="1200" b="0" dirty="0">
                <a:latin typeface="Consolas" panose="020B0609020204030204" pitchFamily="49" charset="0"/>
                <a:cs typeface="Consolas" panose="020B0609020204030204" pitchFamily="49" charset="0"/>
              </a:rPr>
              <a:t> </a:t>
            </a:r>
            <a:r>
              <a:rPr lang="en-GB" sz="1200" b="0" dirty="0" err="1">
                <a:latin typeface="Consolas" panose="020B0609020204030204" pitchFamily="49" charset="0"/>
                <a:cs typeface="Consolas" panose="020B0609020204030204" pitchFamily="49" charset="0"/>
              </a:rPr>
              <a:t>type:text</a:t>
            </a:r>
            <a:r>
              <a:rPr lang="en-GB" sz="1200" b="0" dirty="0">
                <a:latin typeface="Consolas" panose="020B0609020204030204" pitchFamily="49" charset="0"/>
                <a:cs typeface="Consolas" panose="020B0609020204030204" pitchFamily="49" charset="0"/>
              </a:rPr>
              <a:t>/html</a:t>
            </a:r>
          </a:p>
          <a:p>
            <a:r>
              <a:rPr lang="en-GB" sz="1200" b="0" dirty="0">
                <a:latin typeface="Consolas" panose="020B0609020204030204" pitchFamily="49" charset="0"/>
                <a:cs typeface="Consolas" panose="020B0609020204030204" pitchFamily="49" charset="0"/>
              </a:rPr>
              <a:t>; </a:t>
            </a:r>
            <a:r>
              <a:rPr lang="en-GB" sz="1200" b="0" dirty="0" err="1">
                <a:latin typeface="Consolas" panose="020B0609020204030204" pitchFamily="49" charset="0"/>
                <a:cs typeface="Consolas" panose="020B0609020204030204" pitchFamily="49" charset="0"/>
              </a:rPr>
              <a:t>dcterms:issued</a:t>
            </a:r>
            <a:r>
              <a:rPr lang="en-GB" sz="1200" b="0" dirty="0">
                <a:latin typeface="Consolas" panose="020B0609020204030204" pitchFamily="49" charset="0"/>
                <a:cs typeface="Consolas" panose="020B0609020204030204" pitchFamily="49" charset="0"/>
              </a:rPr>
              <a:t> “21-08-2009”^^</a:t>
            </a:r>
            <a:r>
              <a:rPr lang="en-GB" sz="1200" b="0" dirty="0" err="1">
                <a:latin typeface="Consolas" panose="020B0609020204030204" pitchFamily="49" charset="0"/>
                <a:cs typeface="Consolas" panose="020B0609020204030204" pitchFamily="49" charset="0"/>
              </a:rPr>
              <a:t>xsd:date</a:t>
            </a:r>
            <a:r>
              <a:rPr lang="en-GB" sz="1200" b="0" dirty="0">
                <a:latin typeface="Consolas" panose="020B0609020204030204" pitchFamily="49" charset="0"/>
                <a:cs typeface="Consolas" panose="020B0609020204030204" pitchFamily="49" charset="0"/>
              </a:rPr>
              <a:t> .</a:t>
            </a:r>
          </a:p>
          <a:p>
            <a:r>
              <a:rPr lang="en-GB" sz="1200" b="0" dirty="0">
                <a:latin typeface="Consolas" panose="020B0609020204030204" pitchFamily="49" charset="0"/>
                <a:cs typeface="Consolas" panose="020B0609020204030204" pitchFamily="49" charset="0"/>
              </a:rPr>
              <a:t>:</a:t>
            </a:r>
            <a:r>
              <a:rPr lang="en-GB" sz="1200" b="0" dirty="0" err="1">
                <a:latin typeface="Consolas" panose="020B0609020204030204" pitchFamily="49" charset="0"/>
                <a:cs typeface="Consolas" panose="020B0609020204030204" pitchFamily="49" charset="0"/>
              </a:rPr>
              <a:t>pdf</a:t>
            </a:r>
            <a:r>
              <a:rPr lang="en-GB" sz="1200" b="0" dirty="0">
                <a:latin typeface="Consolas" panose="020B0609020204030204" pitchFamily="49" charset="0"/>
                <a:cs typeface="Consolas" panose="020B0609020204030204" pitchFamily="49" charset="0"/>
              </a:rPr>
              <a:t> a </a:t>
            </a:r>
            <a:r>
              <a:rPr lang="en-GB" sz="1200" b="0" dirty="0" err="1">
                <a:latin typeface="Consolas" panose="020B0609020204030204" pitchFamily="49" charset="0"/>
                <a:cs typeface="Consolas" panose="020B0609020204030204" pitchFamily="49" charset="0"/>
              </a:rPr>
              <a:t>bibo:AcademicArticle</a:t>
            </a:r>
            <a:endParaRPr lang="en-GB" sz="1200" b="0" dirty="0">
              <a:latin typeface="Consolas" panose="020B0609020204030204" pitchFamily="49" charset="0"/>
              <a:cs typeface="Consolas" panose="020B0609020204030204" pitchFamily="49" charset="0"/>
            </a:endParaRPr>
          </a:p>
          <a:p>
            <a:r>
              <a:rPr lang="en-GB" sz="1200" b="0" dirty="0">
                <a:latin typeface="Consolas" panose="020B0609020204030204" pitchFamily="49" charset="0"/>
                <a:cs typeface="Consolas" panose="020B0609020204030204" pitchFamily="49" charset="0"/>
              </a:rPr>
              <a:t>; </a:t>
            </a:r>
            <a:r>
              <a:rPr lang="en-GB" sz="1200" b="0" dirty="0" err="1">
                <a:latin typeface="Consolas" panose="020B0609020204030204" pitchFamily="49" charset="0"/>
                <a:cs typeface="Consolas" panose="020B0609020204030204" pitchFamily="49" charset="0"/>
              </a:rPr>
              <a:t>dcterms:format</a:t>
            </a:r>
            <a:r>
              <a:rPr lang="en-GB" sz="1200" b="0" dirty="0">
                <a:latin typeface="Consolas" panose="020B0609020204030204" pitchFamily="49" charset="0"/>
                <a:cs typeface="Consolas" panose="020B0609020204030204" pitchFamily="49" charset="0"/>
              </a:rPr>
              <a:t> </a:t>
            </a:r>
            <a:r>
              <a:rPr lang="en-GB" sz="1200" b="0" dirty="0" err="1">
                <a:latin typeface="Consolas" panose="020B0609020204030204" pitchFamily="49" charset="0"/>
                <a:cs typeface="Consolas" panose="020B0609020204030204" pitchFamily="49" charset="0"/>
              </a:rPr>
              <a:t>type:application</a:t>
            </a:r>
            <a:r>
              <a:rPr lang="en-GB" sz="1200" b="0" dirty="0">
                <a:latin typeface="Consolas" panose="020B0609020204030204" pitchFamily="49" charset="0"/>
                <a:cs typeface="Consolas" panose="020B0609020204030204" pitchFamily="49" charset="0"/>
              </a:rPr>
              <a:t>/</a:t>
            </a:r>
            <a:r>
              <a:rPr lang="en-GB" sz="1200" b="0" dirty="0" err="1">
                <a:latin typeface="Consolas" panose="020B0609020204030204" pitchFamily="49" charset="0"/>
                <a:cs typeface="Consolas" panose="020B0609020204030204" pitchFamily="49" charset="0"/>
              </a:rPr>
              <a:t>pdf</a:t>
            </a:r>
            <a:endParaRPr lang="en-GB" sz="1200" b="0" dirty="0">
              <a:latin typeface="Consolas" panose="020B0609020204030204" pitchFamily="49" charset="0"/>
              <a:cs typeface="Consolas" panose="020B0609020204030204" pitchFamily="49" charset="0"/>
            </a:endParaRPr>
          </a:p>
          <a:p>
            <a:r>
              <a:rPr lang="en-GB" sz="1200" b="0" dirty="0">
                <a:latin typeface="Consolas" panose="020B0609020204030204" pitchFamily="49" charset="0"/>
                <a:cs typeface="Consolas" panose="020B0609020204030204" pitchFamily="49" charset="0"/>
              </a:rPr>
              <a:t>; </a:t>
            </a:r>
            <a:r>
              <a:rPr lang="en-GB" sz="1200" b="0" dirty="0" err="1">
                <a:latin typeface="Consolas" panose="020B0609020204030204" pitchFamily="49" charset="0"/>
                <a:cs typeface="Consolas" panose="020B0609020204030204" pitchFamily="49" charset="0"/>
              </a:rPr>
              <a:t>dcterms:issued</a:t>
            </a:r>
            <a:r>
              <a:rPr lang="en-GB" sz="1200" b="0" dirty="0">
                <a:latin typeface="Consolas" panose="020B0609020204030204" pitchFamily="49" charset="0"/>
                <a:cs typeface="Consolas" panose="020B0609020204030204" pitchFamily="49" charset="0"/>
              </a:rPr>
              <a:t> “21-08-2009”^^</a:t>
            </a:r>
            <a:r>
              <a:rPr lang="en-GB" sz="1200" b="0" dirty="0" err="1">
                <a:latin typeface="Consolas" panose="020B0609020204030204" pitchFamily="49" charset="0"/>
                <a:cs typeface="Consolas" panose="020B0609020204030204" pitchFamily="49" charset="0"/>
              </a:rPr>
              <a:t>xsd:date</a:t>
            </a:r>
            <a:r>
              <a:rPr lang="en-GB" sz="1200" b="0" dirty="0">
                <a:latin typeface="Consolas" panose="020B0609020204030204" pitchFamily="49" charset="0"/>
                <a:cs typeface="Consolas" panose="020B0609020204030204" pitchFamily="49" charset="0"/>
              </a:rPr>
              <a:t> .</a:t>
            </a:r>
          </a:p>
          <a:p>
            <a:r>
              <a:rPr lang="en-GB" sz="1200" b="0" dirty="0">
                <a:latin typeface="Consolas" panose="020B0609020204030204" pitchFamily="49" charset="0"/>
                <a:cs typeface="Consolas" panose="020B0609020204030204" pitchFamily="49" charset="0"/>
              </a:rPr>
              <a:t>:</a:t>
            </a:r>
            <a:r>
              <a:rPr lang="en-GB" sz="1200" b="0" dirty="0" err="1">
                <a:latin typeface="Consolas" panose="020B0609020204030204" pitchFamily="49" charset="0"/>
                <a:cs typeface="Consolas" panose="020B0609020204030204" pitchFamily="49" charset="0"/>
              </a:rPr>
              <a:t>marcoux</a:t>
            </a:r>
            <a:r>
              <a:rPr lang="en-GB" sz="1200" b="0" dirty="0">
                <a:latin typeface="Consolas" panose="020B0609020204030204" pitchFamily="49" charset="0"/>
                <a:cs typeface="Consolas" panose="020B0609020204030204" pitchFamily="49" charset="0"/>
              </a:rPr>
              <a:t> a </a:t>
            </a:r>
            <a:r>
              <a:rPr lang="en-GB" sz="1200" b="0" dirty="0" err="1">
                <a:latin typeface="Consolas" panose="020B0609020204030204" pitchFamily="49" charset="0"/>
                <a:cs typeface="Consolas" panose="020B0609020204030204" pitchFamily="49" charset="0"/>
              </a:rPr>
              <a:t>foaf:Person</a:t>
            </a:r>
            <a:endParaRPr lang="en-GB" sz="1200" b="0" dirty="0">
              <a:latin typeface="Consolas" panose="020B0609020204030204" pitchFamily="49" charset="0"/>
              <a:cs typeface="Consolas" panose="020B0609020204030204" pitchFamily="49" charset="0"/>
            </a:endParaRPr>
          </a:p>
          <a:p>
            <a:r>
              <a:rPr lang="en-GB" sz="1200" b="0" dirty="0">
                <a:latin typeface="Consolas" panose="020B0609020204030204" pitchFamily="49" charset="0"/>
                <a:cs typeface="Consolas" panose="020B0609020204030204" pitchFamily="49" charset="0"/>
              </a:rPr>
              <a:t>; </a:t>
            </a:r>
            <a:r>
              <a:rPr lang="en-GB" sz="1200" b="0" dirty="0" err="1">
                <a:latin typeface="Consolas" panose="020B0609020204030204" pitchFamily="49" charset="0"/>
                <a:cs typeface="Consolas" panose="020B0609020204030204" pitchFamily="49" charset="0"/>
              </a:rPr>
              <a:t>foaf:givenName</a:t>
            </a:r>
            <a:r>
              <a:rPr lang="en-GB" sz="1200" b="0" dirty="0">
                <a:latin typeface="Consolas" panose="020B0609020204030204" pitchFamily="49" charset="0"/>
                <a:cs typeface="Consolas" panose="020B0609020204030204" pitchFamily="49" charset="0"/>
              </a:rPr>
              <a:t> “Yves”</a:t>
            </a:r>
          </a:p>
          <a:p>
            <a:r>
              <a:rPr lang="en-GB" sz="1200" b="0" dirty="0">
                <a:latin typeface="Consolas" panose="020B0609020204030204" pitchFamily="49" charset="0"/>
                <a:cs typeface="Consolas" panose="020B0609020204030204" pitchFamily="49" charset="0"/>
              </a:rPr>
              <a:t>; </a:t>
            </a:r>
            <a:r>
              <a:rPr lang="en-GB" sz="1200" b="0" dirty="0" err="1">
                <a:latin typeface="Consolas" panose="020B0609020204030204" pitchFamily="49" charset="0"/>
                <a:cs typeface="Consolas" panose="020B0609020204030204" pitchFamily="49" charset="0"/>
              </a:rPr>
              <a:t>foaf:familyName</a:t>
            </a:r>
            <a:r>
              <a:rPr lang="en-GB" sz="1200" b="0" dirty="0">
                <a:latin typeface="Consolas" panose="020B0609020204030204" pitchFamily="49" charset="0"/>
                <a:cs typeface="Consolas" panose="020B0609020204030204" pitchFamily="49" charset="0"/>
              </a:rPr>
              <a:t> “</a:t>
            </a:r>
            <a:r>
              <a:rPr lang="en-GB" sz="1200" b="0" dirty="0" err="1">
                <a:latin typeface="Consolas" panose="020B0609020204030204" pitchFamily="49" charset="0"/>
                <a:cs typeface="Consolas" panose="020B0609020204030204" pitchFamily="49" charset="0"/>
              </a:rPr>
              <a:t>Marcoux</a:t>
            </a:r>
            <a:r>
              <a:rPr lang="en-GB" sz="1200" b="0" dirty="0">
                <a:latin typeface="Consolas" panose="020B0609020204030204" pitchFamily="49" charset="0"/>
                <a:cs typeface="Consolas" panose="020B0609020204030204" pitchFamily="49" charset="0"/>
              </a:rPr>
              <a:t>” .</a:t>
            </a:r>
          </a:p>
          <a:p>
            <a:r>
              <a:rPr lang="en-GB" sz="1200" b="0" dirty="0">
                <a:latin typeface="Consolas" panose="020B0609020204030204" pitchFamily="49" charset="0"/>
                <a:cs typeface="Consolas" panose="020B0609020204030204" pitchFamily="49" charset="0"/>
              </a:rPr>
              <a:t>:</a:t>
            </a:r>
            <a:r>
              <a:rPr lang="en-GB" sz="1200" b="0" dirty="0" err="1">
                <a:latin typeface="Consolas" panose="020B0609020204030204" pitchFamily="49" charset="0"/>
                <a:cs typeface="Consolas" panose="020B0609020204030204" pitchFamily="49" charset="0"/>
              </a:rPr>
              <a:t>rizkallah</a:t>
            </a:r>
            <a:r>
              <a:rPr lang="en-GB" sz="1200" b="0" dirty="0">
                <a:latin typeface="Consolas" panose="020B0609020204030204" pitchFamily="49" charset="0"/>
                <a:cs typeface="Consolas" panose="020B0609020204030204" pitchFamily="49" charset="0"/>
              </a:rPr>
              <a:t> a </a:t>
            </a:r>
            <a:r>
              <a:rPr lang="en-GB" sz="1200" b="0" dirty="0" err="1">
                <a:latin typeface="Consolas" panose="020B0609020204030204" pitchFamily="49" charset="0"/>
                <a:cs typeface="Consolas" panose="020B0609020204030204" pitchFamily="49" charset="0"/>
              </a:rPr>
              <a:t>foaf:Person</a:t>
            </a:r>
            <a:endParaRPr lang="en-GB" sz="1200" b="0" dirty="0">
              <a:latin typeface="Consolas" panose="020B0609020204030204" pitchFamily="49" charset="0"/>
              <a:cs typeface="Consolas" panose="020B0609020204030204" pitchFamily="49" charset="0"/>
            </a:endParaRPr>
          </a:p>
          <a:p>
            <a:r>
              <a:rPr lang="en-GB" sz="1200" b="0" dirty="0">
                <a:latin typeface="Consolas" panose="020B0609020204030204" pitchFamily="49" charset="0"/>
                <a:cs typeface="Consolas" panose="020B0609020204030204" pitchFamily="49" charset="0"/>
              </a:rPr>
              <a:t>; </a:t>
            </a:r>
            <a:r>
              <a:rPr lang="en-GB" sz="1200" b="0" dirty="0" err="1">
                <a:latin typeface="Consolas" panose="020B0609020204030204" pitchFamily="49" charset="0"/>
                <a:cs typeface="Consolas" panose="020B0609020204030204" pitchFamily="49" charset="0"/>
              </a:rPr>
              <a:t>foaf:givenName</a:t>
            </a:r>
            <a:r>
              <a:rPr lang="en-GB" sz="1200" b="0" dirty="0">
                <a:latin typeface="Consolas" panose="020B0609020204030204" pitchFamily="49" charset="0"/>
                <a:cs typeface="Consolas" panose="020B0609020204030204" pitchFamily="49" charset="0"/>
              </a:rPr>
              <a:t> “</a:t>
            </a:r>
            <a:r>
              <a:rPr lang="en-GB" sz="1200" b="0" dirty="0" err="1">
                <a:latin typeface="Consolas" panose="020B0609020204030204" pitchFamily="49" charset="0"/>
                <a:cs typeface="Consolas" panose="020B0609020204030204" pitchFamily="49" charset="0"/>
              </a:rPr>
              <a:t>Élias</a:t>
            </a:r>
            <a:r>
              <a:rPr lang="en-GB" sz="1200" b="0" dirty="0">
                <a:latin typeface="Consolas" panose="020B0609020204030204" pitchFamily="49" charset="0"/>
                <a:cs typeface="Consolas" panose="020B0609020204030204" pitchFamily="49" charset="0"/>
              </a:rPr>
              <a:t>”</a:t>
            </a:r>
          </a:p>
          <a:p>
            <a:r>
              <a:rPr lang="en-GB" sz="1200" b="0" dirty="0">
                <a:latin typeface="Consolas" panose="020B0609020204030204" pitchFamily="49" charset="0"/>
                <a:cs typeface="Consolas" panose="020B0609020204030204" pitchFamily="49" charset="0"/>
              </a:rPr>
              <a:t>; </a:t>
            </a:r>
            <a:r>
              <a:rPr lang="en-GB" sz="1200" b="0" dirty="0" err="1">
                <a:latin typeface="Consolas" panose="020B0609020204030204" pitchFamily="49" charset="0"/>
                <a:cs typeface="Consolas" panose="020B0609020204030204" pitchFamily="49" charset="0"/>
              </a:rPr>
              <a:t>foaf:familyName</a:t>
            </a:r>
            <a:r>
              <a:rPr lang="en-GB" sz="1200" b="0" dirty="0">
                <a:latin typeface="Consolas" panose="020B0609020204030204" pitchFamily="49" charset="0"/>
                <a:cs typeface="Consolas" panose="020B0609020204030204" pitchFamily="49" charset="0"/>
              </a:rPr>
              <a:t> “</a:t>
            </a:r>
            <a:r>
              <a:rPr lang="en-GB" sz="1200" b="0" dirty="0" err="1">
                <a:latin typeface="Consolas" panose="020B0609020204030204" pitchFamily="49" charset="0"/>
                <a:cs typeface="Consolas" panose="020B0609020204030204" pitchFamily="49" charset="0"/>
              </a:rPr>
              <a:t>Rizkallah</a:t>
            </a:r>
            <a:r>
              <a:rPr lang="en-GB" sz="1200" b="0" dirty="0">
                <a:latin typeface="Consolas" panose="020B0609020204030204" pitchFamily="49" charset="0"/>
                <a:cs typeface="Consolas" panose="020B0609020204030204" pitchFamily="49" charset="0"/>
              </a:rPr>
              <a:t>” .</a:t>
            </a:r>
          </a:p>
          <a:p>
            <a:r>
              <a:rPr lang="en-GB" sz="1200" b="0" dirty="0">
                <a:latin typeface="Consolas" panose="020B0609020204030204" pitchFamily="49" charset="0"/>
                <a:cs typeface="Consolas" panose="020B0609020204030204" pitchFamily="49" charset="0"/>
              </a:rPr>
              <a:t>:</a:t>
            </a:r>
            <a:r>
              <a:rPr lang="en-GB" sz="1200" b="0" dirty="0" err="1">
                <a:latin typeface="Consolas" panose="020B0609020204030204" pitchFamily="49" charset="0"/>
                <a:cs typeface="Consolas" panose="020B0609020204030204" pitchFamily="49" charset="0"/>
              </a:rPr>
              <a:t>wiley</a:t>
            </a:r>
            <a:r>
              <a:rPr lang="en-GB" sz="1200" b="0" dirty="0">
                <a:latin typeface="Consolas" panose="020B0609020204030204" pitchFamily="49" charset="0"/>
                <a:cs typeface="Consolas" panose="020B0609020204030204" pitchFamily="49" charset="0"/>
              </a:rPr>
              <a:t>-and-sons a </a:t>
            </a:r>
            <a:r>
              <a:rPr lang="en-GB" sz="1200" b="0" dirty="0" err="1">
                <a:latin typeface="Consolas" panose="020B0609020204030204" pitchFamily="49" charset="0"/>
                <a:cs typeface="Consolas" panose="020B0609020204030204" pitchFamily="49" charset="0"/>
              </a:rPr>
              <a:t>foaf:Organization</a:t>
            </a:r>
            <a:endParaRPr lang="en-GB" sz="1200" b="0" dirty="0">
              <a:latin typeface="Consolas" panose="020B0609020204030204" pitchFamily="49" charset="0"/>
              <a:cs typeface="Consolas" panose="020B0609020204030204" pitchFamily="49" charset="0"/>
            </a:endParaRPr>
          </a:p>
          <a:p>
            <a:r>
              <a:rPr lang="en-GB" sz="1200" b="0" dirty="0">
                <a:latin typeface="Consolas" panose="020B0609020204030204" pitchFamily="49" charset="0"/>
                <a:cs typeface="Consolas" panose="020B0609020204030204" pitchFamily="49" charset="0"/>
              </a:rPr>
              <a:t>; </a:t>
            </a:r>
            <a:r>
              <a:rPr lang="en-GB" sz="1200" b="0" dirty="0" err="1">
                <a:latin typeface="Consolas" panose="020B0609020204030204" pitchFamily="49" charset="0"/>
                <a:cs typeface="Consolas" panose="020B0609020204030204" pitchFamily="49" charset="0"/>
              </a:rPr>
              <a:t>foaf:name</a:t>
            </a:r>
            <a:r>
              <a:rPr lang="en-GB" sz="1200" b="0" dirty="0">
                <a:latin typeface="Consolas" panose="020B0609020204030204" pitchFamily="49" charset="0"/>
                <a:cs typeface="Consolas" panose="020B0609020204030204" pitchFamily="49" charset="0"/>
              </a:rPr>
              <a:t> “John Wiley &amp; Sons, Inc.”</a:t>
            </a:r>
            <a:endParaRPr lang="en-GB" sz="1200" dirty="0">
              <a:latin typeface="Consolas" panose="020B0609020204030204" pitchFamily="49" charset="0"/>
              <a:cs typeface="Consolas" panose="020B0609020204030204" pitchFamily="49" charset="0"/>
            </a:endParaRPr>
          </a:p>
          <a:p>
            <a:endParaRPr lang="en-GB" sz="1200"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5424730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Aids analysis</a:t>
            </a:r>
            <a:endParaRPr lang="en-GB"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711" y="1706620"/>
            <a:ext cx="4288973" cy="27533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41371" y="1714336"/>
            <a:ext cx="4354982" cy="2745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424543" y="4593770"/>
            <a:ext cx="8273143" cy="830997"/>
          </a:xfrm>
          <a:prstGeom prst="rect">
            <a:avLst/>
          </a:prstGeom>
        </p:spPr>
        <p:txBody>
          <a:bodyPr wrap="square">
            <a:spAutoFit/>
          </a:bodyPr>
          <a:lstStyle/>
          <a:p>
            <a:r>
              <a:rPr lang="en-GB" sz="1600" dirty="0">
                <a:solidFill>
                  <a:srgbClr val="000080"/>
                </a:solidFill>
              </a:rPr>
              <a:t>Overlay maps comparing journal publication portfolios from 2006 to 2010 between the London Business School (on the left) and the Science and Technology Policy Research Unit SPRU at the University of Sussex (on the right).</a:t>
            </a:r>
          </a:p>
        </p:txBody>
      </p:sp>
    </p:spTree>
    <p:extLst>
      <p:ext uri="{BB962C8B-B14F-4D97-AF65-F5344CB8AC3E}">
        <p14:creationId xmlns:p14="http://schemas.microsoft.com/office/powerpoint/2010/main" val="2392159016"/>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9689</TotalTime>
  <Words>1485</Words>
  <Application>Microsoft Office PowerPoint</Application>
  <PresentationFormat>On-screen Show (4:3)</PresentationFormat>
  <Paragraphs>223</Paragraphs>
  <Slides>20</Slides>
  <Notes>19</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Blank Presentation</vt:lpstr>
      <vt:lpstr>Workshop 5: Bibliographies in a changing landscape</vt:lpstr>
      <vt:lpstr>Agenda</vt:lpstr>
      <vt:lpstr>LOD is happening</vt:lpstr>
      <vt:lpstr>And quickly blow our own trumpet</vt:lpstr>
      <vt:lpstr>Back to our workshop – RDF is spreading</vt:lpstr>
      <vt:lpstr>Back to our workshop – and bibliographies</vt:lpstr>
      <vt:lpstr>Bibliographic reference in a paper</vt:lpstr>
      <vt:lpstr>Bibliographic record as RDF (Turtle)</vt:lpstr>
      <vt:lpstr>Aids analysis</vt:lpstr>
      <vt:lpstr>Visualisation example one</vt:lpstr>
      <vt:lpstr>Visualisation example two</vt:lpstr>
      <vt:lpstr>Possible queries</vt:lpstr>
      <vt:lpstr>An early citation annotation schema</vt:lpstr>
      <vt:lpstr>Another, more widely used, annotation scheme</vt:lpstr>
      <vt:lpstr>A more recent annotation schema</vt:lpstr>
      <vt:lpstr>A more recent annotation schema</vt:lpstr>
      <vt:lpstr>PowerPoint Presentation</vt:lpstr>
      <vt:lpstr>PowerPoint Presentation</vt:lpstr>
      <vt:lpstr>Possible queries</vt:lpstr>
      <vt:lpstr>PowerPoint Presentation</vt:lpstr>
    </vt:vector>
  </TitlesOfParts>
  <Company>Natural History Museum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Vincent Smith</dc:creator>
  <cp:lastModifiedBy>David King</cp:lastModifiedBy>
  <cp:revision>221</cp:revision>
  <dcterms:created xsi:type="dcterms:W3CDTF">2010-08-23T10:12:07Z</dcterms:created>
  <dcterms:modified xsi:type="dcterms:W3CDTF">2013-09-05T22:16:12Z</dcterms:modified>
</cp:coreProperties>
</file>